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87" r:id="rId2"/>
    <p:sldId id="374" r:id="rId3"/>
    <p:sldId id="516" r:id="rId4"/>
    <p:sldId id="489" r:id="rId5"/>
    <p:sldId id="491" r:id="rId6"/>
    <p:sldId id="492" r:id="rId7"/>
    <p:sldId id="601" r:id="rId8"/>
    <p:sldId id="580" r:id="rId9"/>
    <p:sldId id="579" r:id="rId10"/>
    <p:sldId id="578" r:id="rId11"/>
    <p:sldId id="505" r:id="rId12"/>
    <p:sldId id="582" r:id="rId13"/>
    <p:sldId id="602" r:id="rId14"/>
    <p:sldId id="584" r:id="rId15"/>
    <p:sldId id="581" r:id="rId16"/>
    <p:sldId id="506" r:id="rId17"/>
    <p:sldId id="586" r:id="rId18"/>
    <p:sldId id="603" r:id="rId19"/>
    <p:sldId id="587" r:id="rId20"/>
    <p:sldId id="588" r:id="rId21"/>
    <p:sldId id="589" r:id="rId22"/>
    <p:sldId id="585" r:id="rId23"/>
    <p:sldId id="590" r:id="rId24"/>
    <p:sldId id="547" r:id="rId25"/>
    <p:sldId id="525" r:id="rId26"/>
    <p:sldId id="548" r:id="rId27"/>
    <p:sldId id="549" r:id="rId28"/>
    <p:sldId id="551" r:id="rId29"/>
    <p:sldId id="490" r:id="rId30"/>
    <p:sldId id="528" r:id="rId31"/>
    <p:sldId id="535" r:id="rId32"/>
    <p:sldId id="536" r:id="rId33"/>
    <p:sldId id="537" r:id="rId34"/>
    <p:sldId id="529" r:id="rId35"/>
    <p:sldId id="532" r:id="rId36"/>
    <p:sldId id="531" r:id="rId37"/>
    <p:sldId id="544" r:id="rId38"/>
    <p:sldId id="533" r:id="rId39"/>
    <p:sldId id="530" r:id="rId40"/>
    <p:sldId id="552" r:id="rId41"/>
    <p:sldId id="534" r:id="rId42"/>
    <p:sldId id="538" r:id="rId43"/>
    <p:sldId id="539" r:id="rId44"/>
    <p:sldId id="540" r:id="rId45"/>
    <p:sldId id="541" r:id="rId46"/>
    <p:sldId id="542" r:id="rId47"/>
    <p:sldId id="543" r:id="rId48"/>
    <p:sldId id="545" r:id="rId49"/>
    <p:sldId id="605" r:id="rId50"/>
    <p:sldId id="550" r:id="rId51"/>
    <p:sldId id="546" r:id="rId52"/>
    <p:sldId id="504" r:id="rId53"/>
    <p:sldId id="508" r:id="rId54"/>
    <p:sldId id="509" r:id="rId55"/>
    <p:sldId id="518" r:id="rId56"/>
    <p:sldId id="511" r:id="rId57"/>
    <p:sldId id="607" r:id="rId58"/>
    <p:sldId id="514" r:id="rId59"/>
    <p:sldId id="608" r:id="rId60"/>
    <p:sldId id="524" r:id="rId61"/>
    <p:sldId id="526" r:id="rId62"/>
    <p:sldId id="527" r:id="rId63"/>
    <p:sldId id="574" r:id="rId64"/>
    <p:sldId id="577" r:id="rId65"/>
    <p:sldId id="604" r:id="rId66"/>
    <p:sldId id="594" r:id="rId67"/>
    <p:sldId id="596" r:id="rId68"/>
    <p:sldId id="597" r:id="rId69"/>
    <p:sldId id="327" r:id="rId70"/>
    <p:sldId id="595" r:id="rId71"/>
    <p:sldId id="598" r:id="rId72"/>
    <p:sldId id="600" r:id="rId73"/>
    <p:sldId id="599" r:id="rId74"/>
    <p:sldId id="593" r:id="rId75"/>
    <p:sldId id="592" r:id="rId76"/>
    <p:sldId id="555" r:id="rId77"/>
    <p:sldId id="556" r:id="rId7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3">
          <p15:clr>
            <a:srgbClr val="A4A3A4"/>
          </p15:clr>
        </p15:guide>
        <p15:guide id="2" pos="37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眭陶陶" initials="眭陶陶"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33"/>
    <a:srgbClr val="CC0000"/>
    <a:srgbClr val="29FF8A"/>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1960" autoAdjust="0"/>
  </p:normalViewPr>
  <p:slideViewPr>
    <p:cSldViewPr snapToGrid="0">
      <p:cViewPr varScale="1">
        <p:scale>
          <a:sx n="62" d="100"/>
          <a:sy n="62" d="100"/>
        </p:scale>
        <p:origin x="924" y="27"/>
      </p:cViewPr>
      <p:guideLst>
        <p:guide orient="horz" pos="2163"/>
        <p:guide pos="37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34904-0CFD-45AB-BC99-FCDA4D556940}" type="datetimeFigureOut">
              <a:rPr lang="zh-CN" altLang="en-US" smtClean="0"/>
              <a:t>2023/5/18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09838-7B17-4C33-A873-EB4FD6A54D2D}" type="slidenum">
              <a:rPr lang="zh-CN" altLang="en-US" smtClean="0"/>
              <a:t>‹#›</a:t>
            </a:fld>
            <a:endParaRPr lang="zh-CN" altLang="en-US"/>
          </a:p>
        </p:txBody>
      </p:sp>
    </p:spTree>
    <p:extLst>
      <p:ext uri="{BB962C8B-B14F-4D97-AF65-F5344CB8AC3E}">
        <p14:creationId xmlns:p14="http://schemas.microsoft.com/office/powerpoint/2010/main" val="4244025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spcBef>
                <a:spcPts val="1200"/>
              </a:spcBef>
              <a:spcAft>
                <a:spcPts val="600"/>
              </a:spcAft>
            </a:pPr>
            <a:endParaRPr lang="en-US" altLang="zh-CN" sz="1200" dirty="0">
              <a:solidFill>
                <a:srgbClr val="0000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solidFill>
                <a:srgbClr val="C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chemeClr val="tx1">
                  <a:lumMod val="65000"/>
                  <a:lumOff val="35000"/>
                </a:schemeClr>
              </a:solidFill>
            </a:endParaRPr>
          </a:p>
        </p:txBody>
      </p:sp>
      <p:sp>
        <p:nvSpPr>
          <p:cNvPr id="4" name="灯片编号占位符 3"/>
          <p:cNvSpPr>
            <a:spLocks noGrp="1"/>
          </p:cNvSpPr>
          <p:nvPr>
            <p:ph type="sldNum" sz="quarter" idx="10"/>
          </p:nvPr>
        </p:nvSpPr>
        <p:spPr/>
        <p:txBody>
          <a:bodyPr/>
          <a:lstStyle/>
          <a:p>
            <a:fld id="{A5C09838-7B17-4C33-A873-EB4FD6A54D2D}" type="slidenum">
              <a:rPr lang="zh-CN" altLang="en-US" smtClean="0"/>
              <a:t>1</a:t>
            </a:fld>
            <a:endParaRPr lang="zh-CN" altLang="en-US"/>
          </a:p>
        </p:txBody>
      </p:sp>
    </p:spTree>
    <p:extLst>
      <p:ext uri="{BB962C8B-B14F-4D97-AF65-F5344CB8AC3E}">
        <p14:creationId xmlns:p14="http://schemas.microsoft.com/office/powerpoint/2010/main" val="1508738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ADD </a:t>
            </a:r>
            <a:r>
              <a:rPr lang="zh-CN" altLang="en-US" dirty="0"/>
              <a:t>模型消除了弱电能标和</a:t>
            </a:r>
            <a:r>
              <a:rPr lang="en-US" altLang="zh-CN" dirty="0"/>
              <a:t>Planck </a:t>
            </a:r>
            <a:r>
              <a:rPr lang="zh-CN" altLang="en-US" dirty="0"/>
              <a:t>能标之间的层次，但是引入了</a:t>
            </a:r>
            <a:r>
              <a:rPr lang="en-US" altLang="zh-CN" dirty="0"/>
              <a:t>E~1/r </a:t>
            </a:r>
            <a:r>
              <a:rPr lang="zh-CN" altLang="en-US" dirty="0"/>
              <a:t>和弱电能标之间的层次。因此，需要其它方法解决这一问题。 </a:t>
            </a:r>
          </a:p>
          <a:p>
            <a:endParaRPr lang="zh-CN" altLang="en-US" dirty="0"/>
          </a:p>
          <a:p>
            <a:r>
              <a:rPr lang="en-US" altLang="zh-CN" dirty="0"/>
              <a:t>RS </a:t>
            </a:r>
            <a:r>
              <a:rPr lang="zh-CN" altLang="en-US" dirty="0"/>
              <a:t>膜世界考虑了膜本身的张力，即考虑膜的存在对于背景时空的</a:t>
            </a:r>
          </a:p>
          <a:p>
            <a:r>
              <a:rPr lang="zh-CN" altLang="en-US" dirty="0"/>
              <a:t>影响，膜之外的时空是弯曲的。</a:t>
            </a:r>
          </a:p>
          <a:p>
            <a:endParaRPr lang="zh-CN" altLang="en-US" dirty="0"/>
          </a:p>
          <a:p>
            <a:r>
              <a:rPr lang="zh-CN" altLang="en-US" dirty="0"/>
              <a:t>膜的弯曲通过度规中的弯曲因子来体现，其意义在于能够比较完美的解决层次问题，不再对额外维的大小有人为的要求。</a:t>
            </a:r>
          </a:p>
          <a:p>
            <a:endParaRPr lang="zh-CN" altLang="en-US" dirty="0"/>
          </a:p>
          <a:p>
            <a:r>
              <a:rPr lang="zh-CN" altLang="en-US" dirty="0"/>
              <a:t>这也是该理论的成功之处，是膜世界理论进一步发展的基石。</a:t>
            </a:r>
          </a:p>
        </p:txBody>
      </p:sp>
      <p:sp>
        <p:nvSpPr>
          <p:cNvPr id="4" name="灯片编号占位符 3"/>
          <p:cNvSpPr>
            <a:spLocks noGrp="1"/>
          </p:cNvSpPr>
          <p:nvPr>
            <p:ph type="sldNum" sz="quarter" idx="5"/>
          </p:nvPr>
        </p:nvSpPr>
        <p:spPr/>
        <p:txBody>
          <a:bodyPr/>
          <a:lstStyle/>
          <a:p>
            <a:fld id="{A5C09838-7B17-4C33-A873-EB4FD6A54D2D}" type="slidenum">
              <a:rPr lang="zh-CN" altLang="en-US" smtClean="0"/>
              <a:t>18</a:t>
            </a:fld>
            <a:endParaRPr lang="zh-CN" altLang="en-US"/>
          </a:p>
        </p:txBody>
      </p:sp>
    </p:spTree>
    <p:extLst>
      <p:ext uri="{BB962C8B-B14F-4D97-AF65-F5344CB8AC3E}">
        <p14:creationId xmlns:p14="http://schemas.microsoft.com/office/powerpoint/2010/main" val="352603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28</a:t>
            </a:fld>
            <a:endParaRPr lang="zh-CN" altLang="en-US"/>
          </a:p>
        </p:txBody>
      </p:sp>
    </p:spTree>
    <p:extLst>
      <p:ext uri="{BB962C8B-B14F-4D97-AF65-F5344CB8AC3E}">
        <p14:creationId xmlns:p14="http://schemas.microsoft.com/office/powerpoint/2010/main" val="136829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32</a:t>
            </a:fld>
            <a:endParaRPr lang="zh-CN" altLang="en-US"/>
          </a:p>
        </p:txBody>
      </p:sp>
    </p:spTree>
    <p:extLst>
      <p:ext uri="{BB962C8B-B14F-4D97-AF65-F5344CB8AC3E}">
        <p14:creationId xmlns:p14="http://schemas.microsoft.com/office/powerpoint/2010/main" val="3066473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lvl="0" indent="-342900">
              <a:spcBef>
                <a:spcPts val="600"/>
              </a:spcBef>
              <a:spcAft>
                <a:spcPts val="600"/>
              </a:spcAft>
              <a:buClr>
                <a:srgbClr val="FF0066"/>
              </a:buClr>
              <a:buSzPct val="120000"/>
              <a:buFont typeface="Wingdings" pitchFamily="2" charset="2"/>
              <a:buChar char="Ø"/>
            </a:pPr>
            <a:r>
              <a:rPr lang="en-US" altLang="zh-CN" sz="1200" b="1" dirty="0">
                <a:latin typeface="微软雅黑" pitchFamily="34" charset="-122"/>
                <a:ea typeface="微软雅黑" pitchFamily="34" charset="-122"/>
              </a:rPr>
              <a:t>Primordial universe</a:t>
            </a:r>
          </a:p>
          <a:p>
            <a:pPr marL="342900" lvl="0" indent="-342900">
              <a:spcBef>
                <a:spcPts val="600"/>
              </a:spcBef>
              <a:spcAft>
                <a:spcPts val="600"/>
              </a:spcAft>
              <a:buClr>
                <a:srgbClr val="FF0066"/>
              </a:buClr>
              <a:buSzPct val="120000"/>
              <a:buFont typeface="Wingdings" pitchFamily="2" charset="2"/>
              <a:buChar char="Ø"/>
            </a:pPr>
            <a:r>
              <a:rPr lang="en-US" altLang="zh-CN" sz="1200" b="1" dirty="0">
                <a:latin typeface="微软雅黑" pitchFamily="34" charset="-122"/>
                <a:ea typeface="微软雅黑" pitchFamily="34" charset="-122"/>
              </a:rPr>
              <a:t>Phase transitions </a:t>
            </a:r>
          </a:p>
          <a:p>
            <a:pPr marL="342900" lvl="0" indent="-342900">
              <a:spcBef>
                <a:spcPts val="600"/>
              </a:spcBef>
              <a:spcAft>
                <a:spcPts val="600"/>
              </a:spcAft>
              <a:buClr>
                <a:srgbClr val="FF0066"/>
              </a:buClr>
              <a:buSzPct val="120000"/>
              <a:buFont typeface="Wingdings" pitchFamily="2" charset="2"/>
              <a:buChar char="Ø"/>
            </a:pPr>
            <a:r>
              <a:rPr lang="en-US" altLang="zh-CN" sz="1200" b="1" dirty="0">
                <a:latin typeface="微软雅黑" pitchFamily="34" charset="-122"/>
                <a:ea typeface="微软雅黑" pitchFamily="34" charset="-122"/>
              </a:rPr>
              <a:t>Cosmic (super-)strings</a:t>
            </a:r>
          </a:p>
          <a:p>
            <a:pPr marL="342900" lvl="0" indent="-342900">
              <a:spcBef>
                <a:spcPts val="600"/>
              </a:spcBef>
              <a:spcAft>
                <a:spcPts val="600"/>
              </a:spcAft>
              <a:buClr>
                <a:srgbClr val="FF0066"/>
              </a:buClr>
              <a:buSzPct val="120000"/>
              <a:buFont typeface="Wingdings" pitchFamily="2" charset="2"/>
              <a:buChar char="Ø"/>
            </a:pPr>
            <a:r>
              <a:rPr lang="en-US" altLang="zh-CN" sz="1200" b="1" dirty="0">
                <a:latin typeface="微软雅黑" pitchFamily="34" charset="-122"/>
                <a:ea typeface="微软雅黑" pitchFamily="34" charset="-122"/>
              </a:rPr>
              <a:t>Binary systems 	</a:t>
            </a:r>
          </a:p>
          <a:p>
            <a:pPr marL="342900" lvl="0" indent="-342900">
              <a:spcBef>
                <a:spcPts val="600"/>
              </a:spcBef>
              <a:spcAft>
                <a:spcPts val="600"/>
              </a:spcAft>
              <a:buClr>
                <a:srgbClr val="FF0066"/>
              </a:buClr>
              <a:buSzPct val="120000"/>
              <a:buFont typeface="Wingdings" pitchFamily="2" charset="2"/>
              <a:buChar char="Ø"/>
            </a:pPr>
            <a:r>
              <a:rPr lang="en-US" altLang="zh-CN" sz="1200" b="1" dirty="0">
                <a:latin typeface="微软雅黑" pitchFamily="34" charset="-122"/>
                <a:ea typeface="微软雅黑" pitchFamily="34" charset="-122"/>
              </a:rPr>
              <a:t>Black string</a:t>
            </a:r>
          </a:p>
          <a:p>
            <a:pPr marL="342900" lvl="0" indent="-342900">
              <a:spcBef>
                <a:spcPts val="600"/>
              </a:spcBef>
              <a:spcAft>
                <a:spcPts val="600"/>
              </a:spcAft>
              <a:buClr>
                <a:srgbClr val="FF0066"/>
              </a:buClr>
              <a:buSzPct val="120000"/>
              <a:buFont typeface="Wingdings" pitchFamily="2" charset="2"/>
              <a:buChar char="Ø"/>
            </a:pPr>
            <a:r>
              <a:rPr lang="en-US" altLang="zh-CN" sz="1200" b="1" dirty="0">
                <a:latin typeface="微软雅黑" pitchFamily="34" charset="-122"/>
                <a:ea typeface="微软雅黑" pitchFamily="34" charset="-122"/>
              </a:rPr>
              <a:t>……</a:t>
            </a:r>
            <a:endParaRPr lang="zh-CN" altLang="en-US" sz="1200" b="1" dirty="0">
              <a:latin typeface="微软雅黑" pitchFamily="34" charset="-122"/>
              <a:ea typeface="微软雅黑" pitchFamily="34" charset="-122"/>
            </a:endParaRPr>
          </a:p>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53</a:t>
            </a:fld>
            <a:endParaRPr lang="zh-CN" altLang="en-US"/>
          </a:p>
        </p:txBody>
      </p:sp>
    </p:spTree>
    <p:extLst>
      <p:ext uri="{BB962C8B-B14F-4D97-AF65-F5344CB8AC3E}">
        <p14:creationId xmlns:p14="http://schemas.microsoft.com/office/powerpoint/2010/main" val="46094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dirty="0">
                <a:solidFill>
                  <a:srgbClr val="0000FF"/>
                </a:solidFill>
                <a:latin typeface="微软雅黑" pitchFamily="34" charset="-122"/>
                <a:ea typeface="微软雅黑" pitchFamily="34" charset="-122"/>
              </a:rPr>
              <a:t>At high energy (during the inflation)</a:t>
            </a:r>
            <a:r>
              <a:rPr lang="zh-CN" altLang="en-US" sz="1200" b="1" dirty="0">
                <a:latin typeface="微软雅黑" pitchFamily="34" charset="-122"/>
                <a:ea typeface="微软雅黑" pitchFamily="34" charset="-122"/>
              </a:rPr>
              <a:t>：</a:t>
            </a:r>
            <a:r>
              <a:rPr lang="en-US" altLang="zh-CN" sz="1200" b="1" dirty="0">
                <a:latin typeface="微软雅黑" pitchFamily="34" charset="-122"/>
                <a:ea typeface="微软雅黑" pitchFamily="34" charset="-122"/>
              </a:rPr>
              <a:t> GWs could extend into the bulk and </a:t>
            </a:r>
            <a:r>
              <a:rPr lang="en-US" altLang="zh-CN" sz="1200" b="1" dirty="0">
                <a:solidFill>
                  <a:srgbClr val="C00000"/>
                </a:solidFill>
                <a:latin typeface="微软雅黑" pitchFamily="34" charset="-122"/>
                <a:ea typeface="微软雅黑" pitchFamily="34" charset="-122"/>
              </a:rPr>
              <a:t>the amplitude of GWs on the brane is enhanced</a:t>
            </a:r>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54</a:t>
            </a:fld>
            <a:endParaRPr lang="zh-CN" altLang="en-US"/>
          </a:p>
        </p:txBody>
      </p:sp>
    </p:spTree>
    <p:extLst>
      <p:ext uri="{BB962C8B-B14F-4D97-AF65-F5344CB8AC3E}">
        <p14:creationId xmlns:p14="http://schemas.microsoft.com/office/powerpoint/2010/main" val="3780203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微软雅黑" pitchFamily="34" charset="-122"/>
                <a:ea typeface="微软雅黑" pitchFamily="34" charset="-122"/>
              </a:rPr>
              <a:t>there exist </a:t>
            </a:r>
            <a:r>
              <a:rPr lang="en-US" altLang="zh-CN" sz="1200" b="1" dirty="0">
                <a:solidFill>
                  <a:srgbClr val="C00000"/>
                </a:solidFill>
                <a:latin typeface="微软雅黑" pitchFamily="34" charset="-122"/>
                <a:ea typeface="微软雅黑" pitchFamily="34" charset="-122"/>
              </a:rPr>
              <a:t>relic stochastic GWs </a:t>
            </a:r>
            <a:r>
              <a:rPr lang="en-US" altLang="zh-CN" sz="1200" b="1" dirty="0">
                <a:latin typeface="微软雅黑" pitchFamily="34" charset="-122"/>
                <a:ea typeface="微软雅黑" pitchFamily="34" charset="-122"/>
              </a:rPr>
              <a:t>occurring at a temperature in the </a:t>
            </a:r>
            <a:r>
              <a:rPr lang="en-US" altLang="zh-CN" sz="1200" b="1" dirty="0" err="1">
                <a:latin typeface="微软雅黑" pitchFamily="34" charset="-122"/>
                <a:ea typeface="微软雅黑" pitchFamily="34" charset="-122"/>
              </a:rPr>
              <a:t>TeV</a:t>
            </a:r>
            <a:r>
              <a:rPr lang="en-US" altLang="zh-CN" sz="1200" b="1" dirty="0">
                <a:latin typeface="微软雅黑" pitchFamily="34" charset="-122"/>
                <a:ea typeface="微软雅黑" pitchFamily="34" charset="-122"/>
              </a:rPr>
              <a:t> range by </a:t>
            </a:r>
            <a:r>
              <a:rPr lang="en-US" altLang="zh-CN" sz="1200" b="1" dirty="0">
                <a:solidFill>
                  <a:srgbClr val="C00000"/>
                </a:solidFill>
                <a:latin typeface="微软雅黑" pitchFamily="34" charset="-122"/>
                <a:ea typeface="微软雅黑" pitchFamily="34" charset="-122"/>
              </a:rPr>
              <a:t>a cosmological phase transition </a:t>
            </a:r>
            <a:r>
              <a:rPr lang="en-US" altLang="zh-CN" sz="1200" b="1" dirty="0">
                <a:solidFill>
                  <a:srgbClr val="0000FF"/>
                </a:solidFill>
                <a:latin typeface="微软雅黑" pitchFamily="34" charset="-122"/>
                <a:ea typeface="微软雅黑" pitchFamily="34" charset="-122"/>
              </a:rPr>
              <a:t>from an </a:t>
            </a:r>
            <a:r>
              <a:rPr lang="en-US" altLang="zh-CN" sz="1200" b="1" dirty="0" err="1">
                <a:solidFill>
                  <a:srgbClr val="0000FF"/>
                </a:solidFill>
                <a:latin typeface="微软雅黑" pitchFamily="34" charset="-122"/>
                <a:ea typeface="微软雅黑" pitchFamily="34" charset="-122"/>
              </a:rPr>
              <a:t>AdS-Schwarschild</a:t>
            </a:r>
            <a:r>
              <a:rPr lang="en-US" altLang="zh-CN" sz="1200" b="1" dirty="0">
                <a:solidFill>
                  <a:srgbClr val="0000FF"/>
                </a:solidFill>
                <a:latin typeface="微软雅黑" pitchFamily="34" charset="-122"/>
                <a:ea typeface="微软雅黑" pitchFamily="34" charset="-122"/>
              </a:rPr>
              <a:t> phase to the RS-I phase</a:t>
            </a:r>
            <a:r>
              <a:rPr lang="en-US" altLang="zh-CN" sz="1200" b="1" dirty="0">
                <a:latin typeface="微软雅黑" pitchFamily="34" charset="-122"/>
                <a:ea typeface="微软雅黑" pitchFamily="34" charset="-122"/>
              </a:rPr>
              <a:t> </a:t>
            </a:r>
            <a:r>
              <a:rPr lang="en-US" altLang="zh-CN" sz="1100" b="1" dirty="0">
                <a:latin typeface="微软雅黑" pitchFamily="34" charset="-122"/>
                <a:ea typeface="微软雅黑" pitchFamily="34" charset="-122"/>
              </a:rPr>
              <a:t>[JHEP 0705, 054 (2007)]</a:t>
            </a:r>
            <a:r>
              <a:rPr lang="en-US" altLang="zh-CN" sz="1200" b="1" dirty="0">
                <a:latin typeface="微软雅黑" pitchFamily="34" charset="-122"/>
                <a:ea typeface="微软雅黑" pitchFamily="34" charset="-122"/>
              </a:rPr>
              <a:t>.</a:t>
            </a:r>
          </a:p>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55</a:t>
            </a:fld>
            <a:endParaRPr lang="zh-CN" altLang="en-US"/>
          </a:p>
        </p:txBody>
      </p:sp>
    </p:spTree>
    <p:extLst>
      <p:ext uri="{BB962C8B-B14F-4D97-AF65-F5344CB8AC3E}">
        <p14:creationId xmlns:p14="http://schemas.microsoft.com/office/powerpoint/2010/main" val="4215166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lvl="0" indent="-342900">
              <a:spcBef>
                <a:spcPts val="600"/>
              </a:spcBef>
              <a:spcAft>
                <a:spcPts val="600"/>
              </a:spcAft>
              <a:buClr>
                <a:srgbClr val="FF0066"/>
              </a:buClr>
              <a:buSzPct val="120000"/>
              <a:buFont typeface="Arial" panose="020B0604020202020204" pitchFamily="34" charset="0"/>
              <a:buChar char="•"/>
            </a:pPr>
            <a:endParaRPr lang="en-US" altLang="zh-CN" sz="1200" b="1" dirty="0">
              <a:latin typeface="微软雅黑" pitchFamily="34" charset="-122"/>
              <a:ea typeface="微软雅黑" pitchFamily="34" charset="-122"/>
            </a:endParaRPr>
          </a:p>
          <a:p>
            <a:pPr marL="342900" lvl="0" indent="-342900">
              <a:spcBef>
                <a:spcPts val="600"/>
              </a:spcBef>
              <a:spcAft>
                <a:spcPts val="600"/>
              </a:spcAft>
              <a:buClr>
                <a:srgbClr val="FF0066"/>
              </a:buClr>
              <a:buSzPct val="120000"/>
              <a:buFont typeface="Arial" panose="020B0604020202020204" pitchFamily="34" charset="0"/>
              <a:buChar char="•"/>
            </a:pPr>
            <a:r>
              <a:rPr lang="en-US" altLang="zh-CN" sz="1200" b="1" dirty="0">
                <a:latin typeface="微软雅黑" pitchFamily="34" charset="-122"/>
                <a:ea typeface="微软雅黑" pitchFamily="34" charset="-122"/>
              </a:rPr>
              <a:t>At present, the GWs from phase transitions are not very suitable for detecting extra dimensions.</a:t>
            </a:r>
          </a:p>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56</a:t>
            </a:fld>
            <a:endParaRPr lang="zh-CN" altLang="en-US"/>
          </a:p>
        </p:txBody>
      </p:sp>
    </p:spTree>
    <p:extLst>
      <p:ext uri="{BB962C8B-B14F-4D97-AF65-F5344CB8AC3E}">
        <p14:creationId xmlns:p14="http://schemas.microsoft.com/office/powerpoint/2010/main" val="156172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微软雅黑" pitchFamily="34" charset="-122"/>
                <a:ea typeface="微软雅黑" pitchFamily="34" charset="-122"/>
              </a:rPr>
              <a:t>These discrete high-frequency GWs could be a very important tool for probing </a:t>
            </a:r>
            <a:r>
              <a:rPr lang="en-US" altLang="zh-CN" sz="1200" b="1" dirty="0" err="1">
                <a:latin typeface="微软雅黑" pitchFamily="34" charset="-122"/>
                <a:ea typeface="微软雅黑" pitchFamily="34" charset="-122"/>
              </a:rPr>
              <a:t>EDs.</a:t>
            </a:r>
            <a:endParaRPr lang="en-US" altLang="zh-CN" sz="1200" b="1" dirty="0">
              <a:latin typeface="微软雅黑" pitchFamily="34" charset="-122"/>
              <a:ea typeface="微软雅黑" pitchFamily="34" charset="-122"/>
            </a:endParaRPr>
          </a:p>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57</a:t>
            </a:fld>
            <a:endParaRPr lang="zh-CN" altLang="en-US"/>
          </a:p>
        </p:txBody>
      </p:sp>
    </p:spTree>
    <p:extLst>
      <p:ext uri="{BB962C8B-B14F-4D97-AF65-F5344CB8AC3E}">
        <p14:creationId xmlns:p14="http://schemas.microsoft.com/office/powerpoint/2010/main" val="2949407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微软雅黑" pitchFamily="34" charset="-122"/>
                <a:ea typeface="微软雅黑" pitchFamily="34" charset="-122"/>
              </a:rPr>
              <a:t>These discrete high-frequency GWs could be a very important tool for probing </a:t>
            </a:r>
            <a:r>
              <a:rPr lang="en-US" altLang="zh-CN" sz="1200" b="1" dirty="0" err="1">
                <a:latin typeface="微软雅黑" pitchFamily="34" charset="-122"/>
                <a:ea typeface="微软雅黑" pitchFamily="34" charset="-122"/>
              </a:rPr>
              <a:t>EDs.</a:t>
            </a:r>
            <a:endParaRPr lang="en-US" altLang="zh-CN" sz="1200" b="1" dirty="0">
              <a:latin typeface="微软雅黑" pitchFamily="34" charset="-122"/>
              <a:ea typeface="微软雅黑" pitchFamily="34" charset="-122"/>
            </a:endParaRPr>
          </a:p>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58</a:t>
            </a:fld>
            <a:endParaRPr lang="zh-CN" altLang="en-US"/>
          </a:p>
        </p:txBody>
      </p:sp>
    </p:spTree>
    <p:extLst>
      <p:ext uri="{BB962C8B-B14F-4D97-AF65-F5344CB8AC3E}">
        <p14:creationId xmlns:p14="http://schemas.microsoft.com/office/powerpoint/2010/main" val="4162915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spcBef>
                <a:spcPct val="20000"/>
              </a:spcBef>
              <a:defRPr/>
            </a:pPr>
            <a:r>
              <a:rPr lang="en-US" altLang="zh-CN" sz="1200" b="1" dirty="0">
                <a:sym typeface="+mn-ea"/>
              </a:rPr>
              <a:t>In brane theory,  GWs travel in the bulk space,  but EMWs travel on the brane.</a:t>
            </a:r>
            <a:endParaRPr lang="en-US" altLang="zh-CN" sz="1200" dirty="0"/>
          </a:p>
          <a:p>
            <a:pPr marL="342900" indent="-342900">
              <a:spcBef>
                <a:spcPct val="20000"/>
              </a:spcBef>
              <a:defRPr/>
            </a:pPr>
            <a:r>
              <a:rPr lang="en-US" altLang="zh-CN" sz="1200" b="1" dirty="0">
                <a:sym typeface="+mn-ea"/>
              </a:rPr>
              <a:t>So, GWs can go the shortest null path in the bulk which is also called “</a:t>
            </a:r>
            <a:r>
              <a:rPr lang="en-US" altLang="zh-CN" sz="1200" b="1" dirty="0">
                <a:solidFill>
                  <a:srgbClr val="C00000"/>
                </a:solidFill>
                <a:sym typeface="+mn-ea"/>
              </a:rPr>
              <a:t>shortcut</a:t>
            </a:r>
            <a:r>
              <a:rPr lang="en-US" altLang="zh-CN" sz="1200" b="1" dirty="0">
                <a:sym typeface="+mn-ea"/>
              </a:rPr>
              <a:t>”.</a:t>
            </a:r>
          </a:p>
          <a:p>
            <a:pPr marL="342900" indent="-342900">
              <a:spcBef>
                <a:spcPct val="20000"/>
              </a:spcBef>
              <a:defRPr/>
            </a:pPr>
            <a:endParaRPr lang="en-US" altLang="zh-CN" sz="1200" b="1" dirty="0">
              <a:sym typeface="+mn-ea"/>
            </a:endParaRPr>
          </a:p>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59</a:t>
            </a:fld>
            <a:endParaRPr lang="zh-CN" altLang="en-US"/>
          </a:p>
        </p:txBody>
      </p:sp>
    </p:spTree>
    <p:extLst>
      <p:ext uri="{BB962C8B-B14F-4D97-AF65-F5344CB8AC3E}">
        <p14:creationId xmlns:p14="http://schemas.microsoft.com/office/powerpoint/2010/main" val="121867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2</a:t>
            </a:fld>
            <a:endParaRPr lang="zh-CN" altLang="en-US"/>
          </a:p>
        </p:txBody>
      </p:sp>
    </p:spTree>
    <p:extLst>
      <p:ext uri="{BB962C8B-B14F-4D97-AF65-F5344CB8AC3E}">
        <p14:creationId xmlns:p14="http://schemas.microsoft.com/office/powerpoint/2010/main" val="2596546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spcBef>
                <a:spcPct val="20000"/>
              </a:spcBef>
              <a:defRPr/>
            </a:pPr>
            <a:r>
              <a:rPr lang="en-US" altLang="zh-CN" sz="1200" b="1" dirty="0">
                <a:sym typeface="+mn-ea"/>
              </a:rPr>
              <a:t>In brane theory,  GWs travel in the bulk space,  but EMWs travel on the brane.</a:t>
            </a:r>
            <a:endParaRPr lang="en-US" altLang="zh-CN" sz="1200" dirty="0"/>
          </a:p>
          <a:p>
            <a:pPr marL="342900" indent="-342900">
              <a:spcBef>
                <a:spcPct val="20000"/>
              </a:spcBef>
              <a:defRPr/>
            </a:pPr>
            <a:r>
              <a:rPr lang="en-US" altLang="zh-CN" sz="1200" b="1" dirty="0">
                <a:sym typeface="+mn-ea"/>
              </a:rPr>
              <a:t>So, GWs can go the shortest null path in the bulk which is also called “</a:t>
            </a:r>
            <a:r>
              <a:rPr lang="en-US" altLang="zh-CN" sz="1200" b="1" dirty="0">
                <a:solidFill>
                  <a:srgbClr val="C00000"/>
                </a:solidFill>
                <a:sym typeface="+mn-ea"/>
              </a:rPr>
              <a:t>shortcut</a:t>
            </a:r>
            <a:r>
              <a:rPr lang="en-US" altLang="zh-CN" sz="1200" b="1" dirty="0">
                <a:sym typeface="+mn-ea"/>
              </a:rPr>
              <a:t>”.</a:t>
            </a:r>
          </a:p>
          <a:p>
            <a:pPr marL="342900" indent="-342900">
              <a:spcBef>
                <a:spcPct val="20000"/>
              </a:spcBef>
              <a:defRPr/>
            </a:pPr>
            <a:endParaRPr lang="en-US" altLang="zh-CN" sz="1200" b="1" dirty="0">
              <a:sym typeface="+mn-ea"/>
            </a:endParaRPr>
          </a:p>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60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61</a:t>
            </a:fld>
            <a:endParaRPr lang="zh-CN" altLang="en-US"/>
          </a:p>
        </p:txBody>
      </p:sp>
    </p:spTree>
    <p:extLst>
      <p:ext uri="{BB962C8B-B14F-4D97-AF65-F5344CB8AC3E}">
        <p14:creationId xmlns:p14="http://schemas.microsoft.com/office/powerpoint/2010/main" val="1462706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Although</a:t>
            </a:r>
            <a:r>
              <a:rPr lang="en-US" altLang="zh-CN" baseline="0" dirty="0"/>
              <a:t> this result is not competitive, this work provides </a:t>
            </a:r>
            <a:r>
              <a:rPr lang="en-US" altLang="zh-CN" sz="1200" b="0" i="0" kern="1200" dirty="0">
                <a:solidFill>
                  <a:schemeClr val="tx1"/>
                </a:solidFill>
                <a:effectLst/>
                <a:latin typeface="+mn-lt"/>
                <a:ea typeface="+mn-ea"/>
                <a:cs typeface="+mn-cs"/>
              </a:rPr>
              <a:t>a proof-of-principle of the possibility of using multi-messenger astronomy</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for probing the geometry of our space-time</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A5C09838-7B17-4C33-A873-EB4FD6A54D2D}" type="slidenum">
              <a:rPr lang="zh-CN" altLang="en-US" smtClean="0"/>
              <a:t>62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C09838-7B17-4C33-A873-EB4FD6A54D2D}" type="slidenum">
              <a:rPr lang="zh-CN" altLang="en-US" smtClean="0"/>
              <a:t>63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In certain extra-dimensional models (such as RS models), there is no shortest path in the bulk and the shortest cut is only present on the brane [66].</a:t>
            </a:r>
          </a:p>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64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a:t>In De Sitter and Einstein-de Sitter models, the GW signal can always be detected earlier than the EMW signal and the values of the parameters are not against the current observation and experiment.</a:t>
            </a:r>
            <a:endParaRPr lang="zh-CN" altLang="en-US" sz="1200" b="1" dirty="0"/>
          </a:p>
          <a:p>
            <a:endParaRPr lang="zh-CN" altLang="en-US" dirty="0"/>
          </a:p>
        </p:txBody>
      </p:sp>
      <p:sp>
        <p:nvSpPr>
          <p:cNvPr id="4" name="灯片编号占位符 3"/>
          <p:cNvSpPr>
            <a:spLocks noGrp="1"/>
          </p:cNvSpPr>
          <p:nvPr>
            <p:ph type="sldNum" sz="quarter" idx="10"/>
          </p:nvPr>
        </p:nvSpPr>
        <p:spPr/>
        <p:txBody>
          <a:bodyPr/>
          <a:lstStyle/>
          <a:p>
            <a:fld id="{A5C09838-7B17-4C33-A873-EB4FD6A54D2D}" type="slidenum">
              <a:rPr lang="zh-CN" altLang="en-US" smtClean="0"/>
              <a:t>66</a:t>
            </a:fld>
            <a:endParaRPr lang="zh-CN" altLang="en-US"/>
          </a:p>
        </p:txBody>
      </p:sp>
    </p:spTree>
    <p:extLst>
      <p:ext uri="{BB962C8B-B14F-4D97-AF65-F5344CB8AC3E}">
        <p14:creationId xmlns:p14="http://schemas.microsoft.com/office/powerpoint/2010/main" val="2042592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a:t>In De Sitter and Einstein-de Sitter models, the GW signal can always be detected earlier than the EMW signal and the values of the parameters are not against the current observation and experiment.</a:t>
            </a:r>
            <a:endParaRPr lang="zh-CN" altLang="en-US" sz="1200" b="1" dirty="0"/>
          </a:p>
          <a:p>
            <a:endParaRPr lang="zh-CN" altLang="en-US" dirty="0"/>
          </a:p>
        </p:txBody>
      </p:sp>
      <p:sp>
        <p:nvSpPr>
          <p:cNvPr id="4" name="灯片编号占位符 3"/>
          <p:cNvSpPr>
            <a:spLocks noGrp="1"/>
          </p:cNvSpPr>
          <p:nvPr>
            <p:ph type="sldNum" sz="quarter" idx="10"/>
          </p:nvPr>
        </p:nvSpPr>
        <p:spPr/>
        <p:txBody>
          <a:bodyPr/>
          <a:lstStyle/>
          <a:p>
            <a:fld id="{A5C09838-7B17-4C33-A873-EB4FD6A54D2D}" type="slidenum">
              <a:rPr lang="zh-CN" altLang="en-US" smtClean="0"/>
              <a:t>67</a:t>
            </a:fld>
            <a:endParaRPr lang="zh-CN" altLang="en-US"/>
          </a:p>
        </p:txBody>
      </p:sp>
    </p:spTree>
    <p:extLst>
      <p:ext uri="{BB962C8B-B14F-4D97-AF65-F5344CB8AC3E}">
        <p14:creationId xmlns:p14="http://schemas.microsoft.com/office/powerpoint/2010/main" val="3931107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a:t>In De Sitter and Einstein-de Sitter models, the GW signal can always be detected earlier than the EMW signal and the values of the parameters are not against the current observation and experiment.</a:t>
            </a:r>
            <a:endParaRPr lang="zh-CN" altLang="en-US" sz="1200" b="1" dirty="0"/>
          </a:p>
          <a:p>
            <a:endParaRPr lang="zh-CN" altLang="en-US" dirty="0"/>
          </a:p>
        </p:txBody>
      </p:sp>
      <p:sp>
        <p:nvSpPr>
          <p:cNvPr id="4" name="灯片编号占位符 3"/>
          <p:cNvSpPr>
            <a:spLocks noGrp="1"/>
          </p:cNvSpPr>
          <p:nvPr>
            <p:ph type="sldNum" sz="quarter" idx="10"/>
          </p:nvPr>
        </p:nvSpPr>
        <p:spPr/>
        <p:txBody>
          <a:bodyPr/>
          <a:lstStyle/>
          <a:p>
            <a:fld id="{A5C09838-7B17-4C33-A873-EB4FD6A54D2D}" type="slidenum">
              <a:rPr lang="zh-CN" altLang="en-US" smtClean="0"/>
              <a:t>68</a:t>
            </a:fld>
            <a:endParaRPr lang="zh-CN" altLang="en-US"/>
          </a:p>
        </p:txBody>
      </p:sp>
    </p:spTree>
    <p:extLst>
      <p:ext uri="{BB962C8B-B14F-4D97-AF65-F5344CB8AC3E}">
        <p14:creationId xmlns:p14="http://schemas.microsoft.com/office/powerpoint/2010/main" val="661134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a:t>In De Sitter and Einstein-de Sitter models, the GW signal can always be detected earlier than the EMW signal and the values of the parameters are not against the current observation and experiment.</a:t>
            </a:r>
            <a:endParaRPr lang="zh-CN" altLang="en-US" sz="1200" b="1" dirty="0"/>
          </a:p>
          <a:p>
            <a:endParaRPr lang="zh-CN" altLang="en-US" dirty="0"/>
          </a:p>
        </p:txBody>
      </p:sp>
      <p:sp>
        <p:nvSpPr>
          <p:cNvPr id="4" name="灯片编号占位符 3"/>
          <p:cNvSpPr>
            <a:spLocks noGrp="1"/>
          </p:cNvSpPr>
          <p:nvPr>
            <p:ph type="sldNum" sz="quarter" idx="10"/>
          </p:nvPr>
        </p:nvSpPr>
        <p:spPr/>
        <p:txBody>
          <a:bodyPr/>
          <a:lstStyle/>
          <a:p>
            <a:fld id="{A5C09838-7B17-4C33-A873-EB4FD6A54D2D}" type="slidenum">
              <a:rPr lang="zh-CN" altLang="en-US" smtClean="0"/>
              <a:t>69</a:t>
            </a:fld>
            <a:endParaRPr lang="zh-CN" altLang="en-US"/>
          </a:p>
        </p:txBody>
      </p:sp>
    </p:spTree>
    <p:extLst>
      <p:ext uri="{BB962C8B-B14F-4D97-AF65-F5344CB8AC3E}">
        <p14:creationId xmlns:p14="http://schemas.microsoft.com/office/powerpoint/2010/main" val="1467124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a:t>In De Sitter and Einstein-de Sitter models, the GW signal can always be detected earlier than the EMW signal and the values of the parameters are not against the current observation and experiment.</a:t>
            </a:r>
            <a:endParaRPr lang="zh-CN" altLang="en-US" sz="1200" b="1" dirty="0"/>
          </a:p>
          <a:p>
            <a:endParaRPr lang="zh-CN" altLang="en-US" dirty="0"/>
          </a:p>
        </p:txBody>
      </p:sp>
      <p:sp>
        <p:nvSpPr>
          <p:cNvPr id="4" name="灯片编号占位符 3"/>
          <p:cNvSpPr>
            <a:spLocks noGrp="1"/>
          </p:cNvSpPr>
          <p:nvPr>
            <p:ph type="sldNum" sz="quarter" idx="10"/>
          </p:nvPr>
        </p:nvSpPr>
        <p:spPr/>
        <p:txBody>
          <a:bodyPr/>
          <a:lstStyle/>
          <a:p>
            <a:fld id="{A5C09838-7B17-4C33-A873-EB4FD6A54D2D}" type="slidenum">
              <a:rPr lang="zh-CN" altLang="en-US" smtClean="0"/>
              <a:t>70</a:t>
            </a:fld>
            <a:endParaRPr lang="zh-CN" altLang="en-US"/>
          </a:p>
        </p:txBody>
      </p:sp>
    </p:spTree>
    <p:extLst>
      <p:ext uri="{BB962C8B-B14F-4D97-AF65-F5344CB8AC3E}">
        <p14:creationId xmlns:p14="http://schemas.microsoft.com/office/powerpoint/2010/main" val="403102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3</a:t>
            </a:fld>
            <a:endParaRPr lang="zh-CN" altLang="en-US"/>
          </a:p>
        </p:txBody>
      </p:sp>
    </p:spTree>
    <p:extLst>
      <p:ext uri="{BB962C8B-B14F-4D97-AF65-F5344CB8AC3E}">
        <p14:creationId xmlns:p14="http://schemas.microsoft.com/office/powerpoint/2010/main" val="2729274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a:t>In De Sitter and Einstein-de Sitter models, the GW signal can always be detected earlier than the EMW signal and the values of the parameters are not against the current observation and experiment.</a:t>
            </a:r>
            <a:endParaRPr lang="zh-CN" altLang="en-US" sz="1200" b="1" dirty="0"/>
          </a:p>
          <a:p>
            <a:endParaRPr lang="zh-CN" altLang="en-US" dirty="0"/>
          </a:p>
        </p:txBody>
      </p:sp>
      <p:sp>
        <p:nvSpPr>
          <p:cNvPr id="4" name="灯片编号占位符 3"/>
          <p:cNvSpPr>
            <a:spLocks noGrp="1"/>
          </p:cNvSpPr>
          <p:nvPr>
            <p:ph type="sldNum" sz="quarter" idx="10"/>
          </p:nvPr>
        </p:nvSpPr>
        <p:spPr/>
        <p:txBody>
          <a:bodyPr/>
          <a:lstStyle/>
          <a:p>
            <a:fld id="{A5C09838-7B17-4C33-A873-EB4FD6A54D2D}" type="slidenum">
              <a:rPr lang="zh-CN" altLang="en-US" smtClean="0"/>
              <a:t>71</a:t>
            </a:fld>
            <a:endParaRPr lang="zh-CN" altLang="en-US"/>
          </a:p>
        </p:txBody>
      </p:sp>
    </p:spTree>
    <p:extLst>
      <p:ext uri="{BB962C8B-B14F-4D97-AF65-F5344CB8AC3E}">
        <p14:creationId xmlns:p14="http://schemas.microsoft.com/office/powerpoint/2010/main" val="2627265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a:t>In De Sitter and Einstein-de Sitter models, the GW signal can always be detected earlier than the EMW signal and the values of the parameters are not against the current observation and experiment.</a:t>
            </a:r>
            <a:endParaRPr lang="zh-CN" altLang="en-US" sz="1200" b="1" dirty="0"/>
          </a:p>
          <a:p>
            <a:endParaRPr lang="zh-CN" altLang="en-US" dirty="0"/>
          </a:p>
        </p:txBody>
      </p:sp>
      <p:sp>
        <p:nvSpPr>
          <p:cNvPr id="4" name="灯片编号占位符 3"/>
          <p:cNvSpPr>
            <a:spLocks noGrp="1"/>
          </p:cNvSpPr>
          <p:nvPr>
            <p:ph type="sldNum" sz="quarter" idx="10"/>
          </p:nvPr>
        </p:nvSpPr>
        <p:spPr/>
        <p:txBody>
          <a:bodyPr/>
          <a:lstStyle/>
          <a:p>
            <a:fld id="{A5C09838-7B17-4C33-A873-EB4FD6A54D2D}" type="slidenum">
              <a:rPr lang="zh-CN" altLang="en-US" smtClean="0"/>
              <a:t>72</a:t>
            </a:fld>
            <a:endParaRPr lang="zh-CN" altLang="en-US"/>
          </a:p>
        </p:txBody>
      </p:sp>
    </p:spTree>
    <p:extLst>
      <p:ext uri="{BB962C8B-B14F-4D97-AF65-F5344CB8AC3E}">
        <p14:creationId xmlns:p14="http://schemas.microsoft.com/office/powerpoint/2010/main" val="169096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a:t>In De Sitter and Einstein-de Sitter models, the GW signal can always be detected earlier than the EMW signal and the values of the parameters are not against the current observation and experiment.</a:t>
            </a:r>
            <a:endParaRPr lang="zh-CN" altLang="en-US" sz="1200" b="1" dirty="0"/>
          </a:p>
          <a:p>
            <a:endParaRPr lang="zh-CN" altLang="en-US" dirty="0"/>
          </a:p>
        </p:txBody>
      </p:sp>
      <p:sp>
        <p:nvSpPr>
          <p:cNvPr id="4" name="灯片编号占位符 3"/>
          <p:cNvSpPr>
            <a:spLocks noGrp="1"/>
          </p:cNvSpPr>
          <p:nvPr>
            <p:ph type="sldNum" sz="quarter" idx="10"/>
          </p:nvPr>
        </p:nvSpPr>
        <p:spPr/>
        <p:txBody>
          <a:bodyPr/>
          <a:lstStyle/>
          <a:p>
            <a:fld id="{A5C09838-7B17-4C33-A873-EB4FD6A54D2D}" type="slidenum">
              <a:rPr lang="zh-CN" altLang="en-US" smtClean="0"/>
              <a:t>73</a:t>
            </a:fld>
            <a:endParaRPr lang="zh-CN" altLang="en-US"/>
          </a:p>
        </p:txBody>
      </p:sp>
    </p:spTree>
    <p:extLst>
      <p:ext uri="{BB962C8B-B14F-4D97-AF65-F5344CB8AC3E}">
        <p14:creationId xmlns:p14="http://schemas.microsoft.com/office/powerpoint/2010/main" val="4154928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C09838-7B17-4C33-A873-EB4FD6A54D2D}" type="slidenum">
              <a:rPr lang="zh-CN" altLang="en-US" smtClean="0"/>
              <a:t>75</a:t>
            </a:fld>
            <a:endParaRPr lang="zh-CN" altLang="en-US"/>
          </a:p>
        </p:txBody>
      </p:sp>
    </p:spTree>
    <p:extLst>
      <p:ext uri="{BB962C8B-B14F-4D97-AF65-F5344CB8AC3E}">
        <p14:creationId xmlns:p14="http://schemas.microsoft.com/office/powerpoint/2010/main" val="4278065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10"/>
          </p:nvPr>
        </p:nvSpPr>
        <p:spPr/>
        <p:txBody>
          <a:bodyPr/>
          <a:lstStyle/>
          <a:p>
            <a:fld id="{A5C09838-7B17-4C33-A873-EB4FD6A54D2D}" type="slidenum">
              <a:rPr lang="zh-CN" altLang="en-US" smtClean="0"/>
              <a:t>76</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By comparing the inferred distance to GW170817 from the observation of GWs with the inferred distance to the electromagnetic counterpart, the parameters of Eds can be constrained.</a:t>
            </a:r>
          </a:p>
          <a:p>
            <a:endParaRPr lang="en-US" altLang="zh-CN"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dirty="0"/>
              <a:t>Though  the result is fully</a:t>
            </a:r>
            <a:r>
              <a:rPr lang="en-US" altLang="zh-CN" baseline="0" dirty="0"/>
              <a:t> consistent with GR, however, </a:t>
            </a:r>
            <a:r>
              <a:rPr lang="en-US" altLang="zh-CN" dirty="0"/>
              <a:t>they</a:t>
            </a:r>
            <a:r>
              <a:rPr lang="en-US" altLang="zh-CN" baseline="0" dirty="0"/>
              <a:t> </a:t>
            </a:r>
            <a:r>
              <a:rPr lang="en-US" altLang="zh-CN" sz="1200" b="0" i="0" kern="1200" dirty="0">
                <a:solidFill>
                  <a:schemeClr val="tx1"/>
                </a:solidFill>
                <a:effectLst/>
                <a:latin typeface="+mn-lt"/>
                <a:ea typeface="+mn-ea"/>
                <a:cs typeface="+mn-cs"/>
              </a:rPr>
              <a:t>only considered waveforms that are the same</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as GR, up to some overall multiplicative factor. It could</a:t>
            </a:r>
            <a:br>
              <a:rPr lang="en-US" altLang="zh-CN" sz="1200" b="0" i="0" kern="1200" dirty="0">
                <a:solidFill>
                  <a:schemeClr val="tx1"/>
                </a:solidFill>
                <a:effectLst/>
                <a:latin typeface="+mn-lt"/>
                <a:ea typeface="+mn-ea"/>
                <a:cs typeface="+mn-cs"/>
              </a:rPr>
            </a:br>
            <a:r>
              <a:rPr lang="en-US" altLang="zh-CN" sz="1200" b="0" i="0" kern="1200" dirty="0">
                <a:solidFill>
                  <a:schemeClr val="tx1"/>
                </a:solidFill>
                <a:effectLst/>
                <a:latin typeface="+mn-lt"/>
                <a:ea typeface="+mn-ea"/>
                <a:cs typeface="+mn-cs"/>
              </a:rPr>
              <a:t>be possible to evade these constraints by changing the</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waveforms in other ways.</a:t>
            </a:r>
            <a:r>
              <a:rPr lang="en-US" altLang="zh-CN" dirty="0"/>
              <a:t> </a:t>
            </a:r>
            <a:endParaRPr lang="zh-CN" altLang="en-US" dirty="0"/>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这篇文章的作者</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Kris Pardo </a:t>
            </a:r>
            <a:r>
              <a:rPr lang="en-US" altLang="zh-CN" dirty="0"/>
              <a:t> </a:t>
            </a:r>
            <a:r>
              <a:rPr lang="en-US" altLang="zh-CN" baseline="0" dirty="0"/>
              <a:t> </a:t>
            </a:r>
            <a:r>
              <a:rPr lang="en-US" altLang="zh-CN" sz="1200" b="0" i="1" kern="1200" dirty="0">
                <a:solidFill>
                  <a:schemeClr val="tx1"/>
                </a:solidFill>
                <a:effectLst/>
                <a:latin typeface="+mn-lt"/>
                <a:ea typeface="+mn-ea"/>
                <a:cs typeface="+mn-cs"/>
              </a:rPr>
              <a:t>Princeton University</a:t>
            </a:r>
            <a:r>
              <a:rPr lang="en-US" altLang="zh-CN" dirty="0"/>
              <a:t> </a:t>
            </a:r>
            <a:br>
              <a:rPr lang="en-US" altLang="zh-CN" dirty="0"/>
            </a:br>
            <a:r>
              <a:rPr lang="en-US" altLang="zh-CN" sz="1200" b="0" i="0" kern="1200" dirty="0">
                <a:solidFill>
                  <a:schemeClr val="tx1"/>
                </a:solidFill>
                <a:effectLst/>
                <a:latin typeface="+mn-lt"/>
                <a:ea typeface="+mn-ea"/>
                <a:cs typeface="+mn-cs"/>
              </a:rPr>
              <a:t>Maya </a:t>
            </a:r>
            <a:r>
              <a:rPr lang="en-US" altLang="zh-CN" sz="1200" b="0" i="0" kern="1200" dirty="0" err="1">
                <a:solidFill>
                  <a:schemeClr val="tx1"/>
                </a:solidFill>
                <a:effectLst/>
                <a:latin typeface="+mn-lt"/>
                <a:ea typeface="+mn-ea"/>
                <a:cs typeface="+mn-cs"/>
              </a:rPr>
              <a:t>Fishbach</a:t>
            </a:r>
            <a:r>
              <a:rPr lang="en-US" altLang="zh-CN" dirty="0"/>
              <a:t>   </a:t>
            </a:r>
            <a:r>
              <a:rPr lang="en-US" altLang="zh-CN" sz="1200" b="0" i="1" kern="1200" dirty="0">
                <a:solidFill>
                  <a:schemeClr val="tx1"/>
                </a:solidFill>
                <a:effectLst/>
                <a:latin typeface="+mn-lt"/>
                <a:ea typeface="+mn-ea"/>
                <a:cs typeface="+mn-cs"/>
              </a:rPr>
              <a:t>University of Chicago</a:t>
            </a:r>
            <a:r>
              <a:rPr lang="en-US" altLang="zh-CN" dirty="0"/>
              <a:t> </a:t>
            </a:r>
            <a:br>
              <a:rPr lang="en-US" altLang="zh-CN" dirty="0"/>
            </a:br>
            <a:r>
              <a:rPr lang="en-US" altLang="zh-CN" sz="1200" b="0" i="0" kern="1200" dirty="0">
                <a:solidFill>
                  <a:schemeClr val="tx1"/>
                </a:solidFill>
                <a:effectLst/>
                <a:latin typeface="+mn-lt"/>
                <a:ea typeface="+mn-ea"/>
                <a:cs typeface="+mn-cs"/>
              </a:rPr>
              <a:t>Daniel E. </a:t>
            </a:r>
            <a:r>
              <a:rPr lang="en-US" altLang="zh-CN" sz="1200" b="0" i="0" kern="1200" dirty="0" err="1">
                <a:solidFill>
                  <a:schemeClr val="tx1"/>
                </a:solidFill>
                <a:effectLst/>
                <a:latin typeface="+mn-lt"/>
                <a:ea typeface="+mn-ea"/>
                <a:cs typeface="+mn-cs"/>
              </a:rPr>
              <a:t>Holz</a:t>
            </a:r>
            <a:r>
              <a:rPr lang="en-US" altLang="zh-CN" dirty="0"/>
              <a:t>   </a:t>
            </a:r>
            <a:r>
              <a:rPr lang="en-US" altLang="zh-CN" sz="1200" b="0" i="1" kern="1200" dirty="0">
                <a:solidFill>
                  <a:schemeClr val="tx1"/>
                </a:solidFill>
                <a:effectLst/>
                <a:latin typeface="+mn-lt"/>
                <a:ea typeface="+mn-ea"/>
                <a:cs typeface="+mn-cs"/>
              </a:rPr>
              <a:t>University of Chicago</a:t>
            </a:r>
            <a:r>
              <a:rPr lang="en-US" altLang="zh-CN" dirty="0"/>
              <a:t> </a:t>
            </a:r>
            <a:br>
              <a:rPr lang="en-US" altLang="zh-CN" dirty="0"/>
            </a:br>
            <a:r>
              <a:rPr lang="en-US" altLang="zh-CN" sz="1200" b="0" i="0" kern="1200" dirty="0">
                <a:solidFill>
                  <a:schemeClr val="tx1"/>
                </a:solidFill>
                <a:effectLst/>
                <a:latin typeface="+mn-lt"/>
                <a:ea typeface="+mn-ea"/>
                <a:cs typeface="+mn-cs"/>
              </a:rPr>
              <a:t>David N. </a:t>
            </a:r>
            <a:r>
              <a:rPr lang="en-US" altLang="zh-CN" sz="1200" b="0" i="0" kern="1200" dirty="0" err="1">
                <a:solidFill>
                  <a:schemeClr val="tx1"/>
                </a:solidFill>
                <a:effectLst/>
                <a:latin typeface="+mn-lt"/>
                <a:ea typeface="+mn-ea"/>
                <a:cs typeface="+mn-cs"/>
              </a:rPr>
              <a:t>Spergel</a:t>
            </a:r>
            <a:r>
              <a:rPr lang="en-US" altLang="zh-CN" dirty="0"/>
              <a:t>  </a:t>
            </a:r>
            <a:r>
              <a:rPr lang="en-US" altLang="zh-CN" sz="1200" b="0" i="1" kern="1200" dirty="0">
                <a:solidFill>
                  <a:schemeClr val="tx1"/>
                </a:solidFill>
                <a:effectLst/>
                <a:latin typeface="+mn-lt"/>
                <a:ea typeface="+mn-ea"/>
                <a:cs typeface="+mn-cs"/>
              </a:rPr>
              <a:t>Stanford University</a:t>
            </a:r>
            <a:r>
              <a:rPr lang="en-US" altLang="zh-CN" dirty="0"/>
              <a:t> </a:t>
            </a:r>
            <a:br>
              <a:rPr lang="en-US" altLang="zh-CN" dirty="0"/>
            </a:b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77</a:t>
            </a:fld>
            <a:endParaRPr lang="zh-CN" altLang="en-US"/>
          </a:p>
        </p:txBody>
      </p:sp>
    </p:spTree>
    <p:extLst>
      <p:ext uri="{BB962C8B-B14F-4D97-AF65-F5344CB8AC3E}">
        <p14:creationId xmlns:p14="http://schemas.microsoft.com/office/powerpoint/2010/main" val="392761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600" b="0" i="0" u="none" strike="noStrike" baseline="0" dirty="0">
                <a:latin typeface="CMR12"/>
              </a:rPr>
              <a:t>Extra dimensions were first introduced in the 1920’s by Kaluza and Klein, who were trying to unify 4D gravity and electromagnetism, by assuming that the photon field originates from fifth component (</a:t>
            </a:r>
            <a:r>
              <a:rPr lang="en-US" altLang="zh-CN" sz="1600" b="0" i="0" u="none" strike="noStrike" baseline="0" dirty="0">
                <a:latin typeface="CMMI12"/>
              </a:rPr>
              <a:t>g</a:t>
            </a:r>
            <a:r>
              <a:rPr lang="en-US" altLang="zh-CN" sz="1600" b="0" i="0" u="none" strike="noStrike" baseline="0" dirty="0">
                <a:latin typeface="CMMI8"/>
              </a:rPr>
              <a:t>μ</a:t>
            </a:r>
            <a:r>
              <a:rPr lang="en-US" altLang="zh-CN" sz="1600" b="0" i="0" u="none" strike="noStrike" baseline="0" dirty="0">
                <a:latin typeface="CMR8"/>
              </a:rPr>
              <a:t>5</a:t>
            </a:r>
            <a:r>
              <a:rPr lang="en-US" altLang="zh-CN" sz="1600" b="0" i="0" u="none" strike="noStrike" baseline="0" dirty="0">
                <a:latin typeface="CMR12"/>
              </a:rPr>
              <a:t>) of a 5D metric tensor.</a:t>
            </a:r>
            <a:endParaRPr lang="en-US" altLang="zh-CN" sz="1600" dirty="0"/>
          </a:p>
          <a:p>
            <a:endParaRPr lang="en-US" altLang="zh-CN" sz="1600" dirty="0"/>
          </a:p>
          <a:p>
            <a:r>
              <a:rPr lang="en-US" altLang="zh-CN" sz="1600" dirty="0"/>
              <a:t>German mathematics teacher  Theodor Kaluza</a:t>
            </a:r>
          </a:p>
          <a:p>
            <a:r>
              <a:rPr lang="zh-CN" altLang="en-US" sz="1600" dirty="0"/>
              <a:t>Swedish physicist Oskar Klein</a:t>
            </a:r>
          </a:p>
          <a:p>
            <a:endParaRPr lang="zh-CN" altLang="en-US" sz="1600"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4</a:t>
            </a:fld>
            <a:endParaRPr lang="zh-CN" altLang="en-US"/>
          </a:p>
        </p:txBody>
      </p:sp>
    </p:spTree>
    <p:extLst>
      <p:ext uri="{BB962C8B-B14F-4D97-AF65-F5344CB8AC3E}">
        <p14:creationId xmlns:p14="http://schemas.microsoft.com/office/powerpoint/2010/main" val="3389254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CMR12"/>
              </a:rPr>
              <a:t>A consistent string theory will necessarily include extra dimensions. </a:t>
            </a:r>
          </a:p>
          <a:p>
            <a:pPr algn="l"/>
            <a:r>
              <a:rPr lang="en-US" altLang="zh-CN" sz="1800" b="0" i="0" u="none" strike="noStrike" baseline="0" dirty="0">
                <a:latin typeface="CMR12"/>
              </a:rPr>
              <a:t>In order for such theories with extra dimensions to not flatly contradict with our observed four space-time dimensions, we need to be able</a:t>
            </a:r>
          </a:p>
          <a:p>
            <a:pPr algn="l"/>
            <a:r>
              <a:rPr lang="en-US" altLang="zh-CN" sz="1800" b="0" i="0" u="none" strike="noStrike" baseline="0" dirty="0">
                <a:latin typeface="CMR12"/>
              </a:rPr>
              <a:t>to hide the existence of the extra dimensions in all observations that have been made to date.</a:t>
            </a:r>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5</a:t>
            </a:fld>
            <a:endParaRPr lang="zh-CN" altLang="en-US"/>
          </a:p>
        </p:txBody>
      </p:sp>
    </p:spTree>
    <p:extLst>
      <p:ext uri="{BB962C8B-B14F-4D97-AF65-F5344CB8AC3E}">
        <p14:creationId xmlns:p14="http://schemas.microsoft.com/office/powerpoint/2010/main" val="3842156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8</a:t>
            </a:fld>
            <a:endParaRPr lang="zh-CN" altLang="en-US"/>
          </a:p>
        </p:txBody>
      </p:sp>
    </p:spTree>
    <p:extLst>
      <p:ext uri="{BB962C8B-B14F-4D97-AF65-F5344CB8AC3E}">
        <p14:creationId xmlns:p14="http://schemas.microsoft.com/office/powerpoint/2010/main" val="94029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German mathematics teacher  Theodor </a:t>
            </a:r>
            <a:r>
              <a:rPr lang="en-US" altLang="zh-CN" dirty="0" err="1"/>
              <a:t>Kaluza</a:t>
            </a:r>
            <a:endParaRPr lang="en-US" altLang="zh-CN" dirty="0"/>
          </a:p>
          <a:p>
            <a:r>
              <a:rPr lang="zh-CN" altLang="en-US" dirty="0"/>
              <a:t>Swedish physicist Oskar Klein</a:t>
            </a:r>
          </a:p>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9</a:t>
            </a:fld>
            <a:endParaRPr lang="zh-CN" altLang="en-US"/>
          </a:p>
        </p:txBody>
      </p:sp>
    </p:spTree>
    <p:extLst>
      <p:ext uri="{BB962C8B-B14F-4D97-AF65-F5344CB8AC3E}">
        <p14:creationId xmlns:p14="http://schemas.microsoft.com/office/powerpoint/2010/main" val="242339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German mathematics teacher  Theodor </a:t>
            </a:r>
            <a:r>
              <a:rPr lang="en-US" altLang="zh-CN" dirty="0" err="1"/>
              <a:t>Kaluza</a:t>
            </a:r>
            <a:endParaRPr lang="en-US" altLang="zh-CN" dirty="0"/>
          </a:p>
          <a:p>
            <a:r>
              <a:rPr lang="zh-CN" altLang="en-US" dirty="0"/>
              <a:t>Swedish physicist Oskar Klein</a:t>
            </a:r>
          </a:p>
          <a:p>
            <a:endParaRPr lang="en-US" altLang="zh-CN" dirty="0"/>
          </a:p>
          <a:p>
            <a:pPr algn="l"/>
            <a:r>
              <a:rPr lang="en-US" altLang="zh-CN" sz="1200" b="0" i="0" u="none" strike="noStrike" baseline="0" dirty="0">
                <a:latin typeface="CMR12"/>
              </a:rPr>
              <a:t>In order for such theories with extra dimensions to not flatly contradict with our observed four space-time dimensions, we need to be able</a:t>
            </a:r>
          </a:p>
          <a:p>
            <a:pPr algn="l"/>
            <a:r>
              <a:rPr lang="en-US" altLang="zh-CN" sz="1200" b="0" i="0" u="none" strike="noStrike" baseline="0" dirty="0">
                <a:latin typeface="CMR12"/>
              </a:rPr>
              <a:t>to hide the existence of the extra dimensions in all observations that have been made to date.</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5C09838-7B17-4C33-A873-EB4FD6A54D2D}" type="slidenum">
              <a:rPr lang="zh-CN" altLang="en-US" smtClean="0"/>
              <a:t>10</a:t>
            </a:fld>
            <a:endParaRPr lang="zh-CN" altLang="en-US"/>
          </a:p>
        </p:txBody>
      </p:sp>
    </p:spTree>
    <p:extLst>
      <p:ext uri="{BB962C8B-B14F-4D97-AF65-F5344CB8AC3E}">
        <p14:creationId xmlns:p14="http://schemas.microsoft.com/office/powerpoint/2010/main" val="302690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ADD </a:t>
            </a:r>
            <a:r>
              <a:rPr lang="zh-CN" altLang="en-US" dirty="0"/>
              <a:t>模型消除了弱电能标和</a:t>
            </a:r>
            <a:r>
              <a:rPr lang="en-US" altLang="zh-CN" dirty="0"/>
              <a:t>Planck </a:t>
            </a:r>
            <a:r>
              <a:rPr lang="zh-CN" altLang="en-US" dirty="0"/>
              <a:t>能标之间的层次，但是引入了</a:t>
            </a:r>
            <a:r>
              <a:rPr lang="en-US" altLang="zh-CN" dirty="0"/>
              <a:t>E~1/r </a:t>
            </a:r>
            <a:r>
              <a:rPr lang="zh-CN" altLang="en-US" dirty="0"/>
              <a:t>和弱电能标之间的层次。因此，需要其它方法解决这一问题。 </a:t>
            </a:r>
          </a:p>
          <a:p>
            <a:endParaRPr lang="zh-CN" altLang="en-US" dirty="0"/>
          </a:p>
          <a:p>
            <a:r>
              <a:rPr lang="en-US" altLang="zh-CN" dirty="0"/>
              <a:t>RS </a:t>
            </a:r>
            <a:r>
              <a:rPr lang="zh-CN" altLang="en-US" dirty="0"/>
              <a:t>膜世界考虑了膜本身的张力，即考虑膜的存在对于背景时空的</a:t>
            </a:r>
          </a:p>
          <a:p>
            <a:r>
              <a:rPr lang="zh-CN" altLang="en-US" dirty="0"/>
              <a:t>影响，膜之外的时空是弯曲的。</a:t>
            </a:r>
          </a:p>
          <a:p>
            <a:endParaRPr lang="zh-CN" altLang="en-US" dirty="0"/>
          </a:p>
          <a:p>
            <a:r>
              <a:rPr lang="zh-CN" altLang="en-US" dirty="0"/>
              <a:t>膜的弯曲通过度规中的弯曲因子来体现，其意义在于能够比较完美的解决层次问题，不再对额外维的大小有人为的要求。</a:t>
            </a:r>
          </a:p>
          <a:p>
            <a:endParaRPr lang="zh-CN" altLang="en-US" dirty="0"/>
          </a:p>
          <a:p>
            <a:r>
              <a:rPr lang="zh-CN" altLang="en-US" dirty="0"/>
              <a:t>这也是该理论的成功之处，是膜世界理论进一步发展的基石。</a:t>
            </a:r>
          </a:p>
        </p:txBody>
      </p:sp>
      <p:sp>
        <p:nvSpPr>
          <p:cNvPr id="4" name="灯片编号占位符 3"/>
          <p:cNvSpPr>
            <a:spLocks noGrp="1"/>
          </p:cNvSpPr>
          <p:nvPr>
            <p:ph type="sldNum" sz="quarter" idx="5"/>
          </p:nvPr>
        </p:nvSpPr>
        <p:spPr/>
        <p:txBody>
          <a:bodyPr/>
          <a:lstStyle/>
          <a:p>
            <a:fld id="{A5C09838-7B17-4C33-A873-EB4FD6A54D2D}" type="slidenum">
              <a:rPr lang="zh-CN" altLang="en-US" smtClean="0"/>
              <a:t>17</a:t>
            </a:fld>
            <a:endParaRPr lang="zh-CN" altLang="en-US"/>
          </a:p>
        </p:txBody>
      </p:sp>
    </p:spTree>
    <p:extLst>
      <p:ext uri="{BB962C8B-B14F-4D97-AF65-F5344CB8AC3E}">
        <p14:creationId xmlns:p14="http://schemas.microsoft.com/office/powerpoint/2010/main" val="836600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2023/5/18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slideLayout" Target="../slideLayouts/slideLayout4.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3.emf"/><Relationship Id="rId7" Type="http://schemas.openxmlformats.org/officeDocument/2006/relationships/image" Target="../media/image28.emf"/><Relationship Id="rId2" Type="http://schemas.openxmlformats.org/officeDocument/2006/relationships/image" Target="../media/image25.emf"/><Relationship Id="rId1" Type="http://schemas.openxmlformats.org/officeDocument/2006/relationships/slideLayout" Target="../slideLayouts/slideLayout4.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40.png"/><Relationship Id="rId7" Type="http://schemas.openxmlformats.org/officeDocument/2006/relationships/image" Target="../media/image37.emf"/><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4.png"/><Relationship Id="rId16" Type="http://schemas.openxmlformats.org/officeDocument/2006/relationships/image" Target="../media/image46.png"/><Relationship Id="rId20" Type="http://schemas.openxmlformats.org/officeDocument/2006/relationships/image" Target="../media/image38.emf"/><Relationship Id="rId1" Type="http://schemas.openxmlformats.org/officeDocument/2006/relationships/slideLayout" Target="../slideLayouts/slideLayout4.xml"/><Relationship Id="rId6" Type="http://schemas.openxmlformats.org/officeDocument/2006/relationships/image" Target="../media/image36.emf"/><Relationship Id="rId11" Type="http://schemas.openxmlformats.org/officeDocument/2006/relationships/image" Target="../media/image41.png"/><Relationship Id="rId5" Type="http://schemas.openxmlformats.org/officeDocument/2006/relationships/image" Target="../media/image35.emf"/><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emf"/><Relationship Id="rId9" Type="http://schemas.openxmlformats.org/officeDocument/2006/relationships/image" Target="../media/image39.png"/><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6.emf"/><Relationship Id="rId7" Type="http://schemas.openxmlformats.org/officeDocument/2006/relationships/image" Target="../media/image40.emf"/><Relationship Id="rId12" Type="http://schemas.openxmlformats.org/officeDocument/2006/relationships/image" Target="../media/image45.emf"/><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130.png"/><Relationship Id="rId10" Type="http://schemas.openxmlformats.org/officeDocument/2006/relationships/image" Target="../media/image43.emf"/><Relationship Id="rId9" Type="http://schemas.openxmlformats.org/officeDocument/2006/relationships/image" Target="../media/image42.emf"/><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53.emf"/><Relationship Id="rId13" Type="http://schemas.openxmlformats.org/officeDocument/2006/relationships/image" Target="../media/image58.emf"/><Relationship Id="rId7" Type="http://schemas.openxmlformats.org/officeDocument/2006/relationships/image" Target="../media/image52.emf"/><Relationship Id="rId12" Type="http://schemas.openxmlformats.org/officeDocument/2006/relationships/image" Target="../media/image57.emf"/><Relationship Id="rId2"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51.emf"/><Relationship Id="rId11" Type="http://schemas.openxmlformats.org/officeDocument/2006/relationships/image" Target="../media/image56.emf"/><Relationship Id="rId5" Type="http://schemas.openxmlformats.org/officeDocument/2006/relationships/image" Target="../media/image130.png"/><Relationship Id="rId15" Type="http://schemas.openxmlformats.org/officeDocument/2006/relationships/image" Target="../media/image46.emf"/><Relationship Id="rId10" Type="http://schemas.openxmlformats.org/officeDocument/2006/relationships/image" Target="../media/image55.emf"/><Relationship Id="rId9" Type="http://schemas.openxmlformats.org/officeDocument/2006/relationships/image" Target="../media/image54.emf"/><Relationship Id="rId14" Type="http://schemas.openxmlformats.org/officeDocument/2006/relationships/image" Target="../media/image59.emf"/></Relationships>
</file>

<file path=ppt/slides/_rels/slide22.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71.png"/><Relationship Id="rId7" Type="http://schemas.openxmlformats.org/officeDocument/2006/relationships/image" Target="../media/image58.emf"/><Relationship Id="rId2" Type="http://schemas.openxmlformats.org/officeDocument/2006/relationships/image" Target="../media/image70.png"/><Relationship Id="rId1" Type="http://schemas.openxmlformats.org/officeDocument/2006/relationships/slideLayout" Target="../slideLayouts/slideLayout4.xml"/><Relationship Id="rId6" Type="http://schemas.openxmlformats.org/officeDocument/2006/relationships/image" Target="../media/image46.emf"/><Relationship Id="rId5" Type="http://schemas.openxmlformats.org/officeDocument/2006/relationships/image" Target="../media/image73.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 Id="rId5" Type="http://schemas.openxmlformats.org/officeDocument/2006/relationships/image" Target="../media/image61.emf"/><Relationship Id="rId4" Type="http://schemas.openxmlformats.org/officeDocument/2006/relationships/image" Target="../media/image60.emf"/></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81.png"/><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85.png"/><Relationship Id="rId2" Type="http://schemas.openxmlformats.org/officeDocument/2006/relationships/image" Target="../media/image82.png"/><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26.png"/><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64.png"/><Relationship Id="rId7" Type="http://schemas.openxmlformats.org/officeDocument/2006/relationships/image" Target="../media/image26.png"/><Relationship Id="rId2" Type="http://schemas.openxmlformats.org/officeDocument/2006/relationships/image" Target="../media/image86.png"/><Relationship Id="rId1" Type="http://schemas.openxmlformats.org/officeDocument/2006/relationships/slideLayout" Target="../slideLayouts/slideLayout4.xml"/><Relationship Id="rId6" Type="http://schemas.openxmlformats.org/officeDocument/2006/relationships/image" Target="../media/image83.png"/><Relationship Id="rId5" Type="http://schemas.openxmlformats.org/officeDocument/2006/relationships/image" Target="../media/image24.png"/><Relationship Id="rId4" Type="http://schemas.openxmlformats.org/officeDocument/2006/relationships/image" Target="../media/image82.png"/><Relationship Id="rId9" Type="http://schemas.openxmlformats.org/officeDocument/2006/relationships/image" Target="../media/image88.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4.xml"/><Relationship Id="rId5" Type="http://schemas.openxmlformats.org/officeDocument/2006/relationships/image" Target="../media/image69.emf"/><Relationship Id="rId4" Type="http://schemas.openxmlformats.org/officeDocument/2006/relationships/image" Target="../media/image68.emf"/></Relationships>
</file>

<file path=ppt/slides/_rels/slide32.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emf"/><Relationship Id="rId7" Type="http://schemas.openxmlformats.org/officeDocument/2006/relationships/image" Target="../media/image74.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3.emf"/><Relationship Id="rId5" Type="http://schemas.openxmlformats.org/officeDocument/2006/relationships/image" Target="../media/image72.emf"/><Relationship Id="rId10" Type="http://schemas.openxmlformats.org/officeDocument/2006/relationships/image" Target="../media/image77.emf"/><Relationship Id="rId4" Type="http://schemas.openxmlformats.org/officeDocument/2006/relationships/image" Target="../media/image71.emf"/><Relationship Id="rId9" Type="http://schemas.openxmlformats.org/officeDocument/2006/relationships/image" Target="../media/image76.emf"/></Relationships>
</file>

<file path=ppt/slides/_rels/slide33.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4.xml"/><Relationship Id="rId5" Type="http://schemas.openxmlformats.org/officeDocument/2006/relationships/image" Target="../media/image81.emf"/><Relationship Id="rId4" Type="http://schemas.openxmlformats.org/officeDocument/2006/relationships/image" Target="../media/image8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4.xml"/><Relationship Id="rId4" Type="http://schemas.openxmlformats.org/officeDocument/2006/relationships/image" Target="../media/image110.png"/></Relationships>
</file>

<file path=ppt/slides/_rels/slide37.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4.xml"/><Relationship Id="rId6" Type="http://schemas.openxmlformats.org/officeDocument/2006/relationships/image" Target="../media/image112.png"/><Relationship Id="rId5" Type="http://schemas.openxmlformats.org/officeDocument/2006/relationships/image" Target="../media/image87.emf"/><Relationship Id="rId4" Type="http://schemas.openxmlformats.org/officeDocument/2006/relationships/image" Target="../media/image86.emf"/></Relationships>
</file>

<file path=ppt/slides/_rels/slide38.xml.rels><?xml version="1.0" encoding="UTF-8" standalone="yes"?>
<Relationships xmlns="http://schemas.openxmlformats.org/package/2006/relationships"><Relationship Id="rId3" Type="http://schemas.openxmlformats.org/officeDocument/2006/relationships/image" Target="../media/image89.emf"/><Relationship Id="rId7" Type="http://schemas.openxmlformats.org/officeDocument/2006/relationships/image" Target="../media/image93.emf"/><Relationship Id="rId2" Type="http://schemas.openxmlformats.org/officeDocument/2006/relationships/image" Target="../media/image88.emf"/><Relationship Id="rId1" Type="http://schemas.openxmlformats.org/officeDocument/2006/relationships/slideLayout" Target="../slideLayouts/slideLayout4.xml"/><Relationship Id="rId6" Type="http://schemas.openxmlformats.org/officeDocument/2006/relationships/image" Target="../media/image92.emf"/><Relationship Id="rId5" Type="http://schemas.openxmlformats.org/officeDocument/2006/relationships/image" Target="../media/image91.emf"/><Relationship Id="rId4" Type="http://schemas.openxmlformats.org/officeDocument/2006/relationships/image" Target="../media/image90.emf"/></Relationships>
</file>

<file path=ppt/slides/_rels/slide39.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4.xml"/><Relationship Id="rId4" Type="http://schemas.openxmlformats.org/officeDocument/2006/relationships/image" Target="../media/image96.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emf"/><Relationship Id="rId1" Type="http://schemas.openxmlformats.org/officeDocument/2006/relationships/slideLayout" Target="../slideLayouts/slideLayout4.xml"/><Relationship Id="rId4" Type="http://schemas.openxmlformats.org/officeDocument/2006/relationships/image" Target="../media/image9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3.emf"/><Relationship Id="rId7" Type="http://schemas.openxmlformats.org/officeDocument/2006/relationships/image" Target="../media/image107.emf"/><Relationship Id="rId2" Type="http://schemas.openxmlformats.org/officeDocument/2006/relationships/image" Target="../media/image102.emf"/><Relationship Id="rId1" Type="http://schemas.openxmlformats.org/officeDocument/2006/relationships/slideLayout" Target="../slideLayouts/slideLayout4.xml"/><Relationship Id="rId6" Type="http://schemas.openxmlformats.org/officeDocument/2006/relationships/image" Target="../media/image106.emf"/><Relationship Id="rId5" Type="http://schemas.openxmlformats.org/officeDocument/2006/relationships/image" Target="../media/image105.emf"/><Relationship Id="rId4" Type="http://schemas.openxmlformats.org/officeDocument/2006/relationships/image" Target="../media/image104.emf"/></Relationships>
</file>

<file path=ppt/slides/_rels/slide44.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11.emf"/><Relationship Id="rId7" Type="http://schemas.openxmlformats.org/officeDocument/2006/relationships/image" Target="../media/image114.emf"/><Relationship Id="rId2" Type="http://schemas.openxmlformats.org/officeDocument/2006/relationships/image" Target="../media/image110.emf"/><Relationship Id="rId1" Type="http://schemas.openxmlformats.org/officeDocument/2006/relationships/slideLayout" Target="../slideLayouts/slideLayout4.xml"/><Relationship Id="rId6" Type="http://schemas.openxmlformats.org/officeDocument/2006/relationships/image" Target="../media/image830.png"/><Relationship Id="rId5" Type="http://schemas.openxmlformats.org/officeDocument/2006/relationships/image" Target="../media/image113.emf"/><Relationship Id="rId4" Type="http://schemas.openxmlformats.org/officeDocument/2006/relationships/image" Target="../media/image112.emf"/></Relationships>
</file>

<file path=ppt/slides/_rels/slide46.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emf"/><Relationship Id="rId1" Type="http://schemas.openxmlformats.org/officeDocument/2006/relationships/slideLayout" Target="../slideLayouts/slideLayout4.xml"/><Relationship Id="rId4" Type="http://schemas.openxmlformats.org/officeDocument/2006/relationships/image" Target="../media/image119.emf"/></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20.png"/><Relationship Id="rId1" Type="http://schemas.openxmlformats.org/officeDocument/2006/relationships/slideLayout" Target="../slideLayouts/slideLayout4.xml"/><Relationship Id="rId5" Type="http://schemas.openxmlformats.org/officeDocument/2006/relationships/image" Target="../media/image122.emf"/><Relationship Id="rId4" Type="http://schemas.openxmlformats.org/officeDocument/2006/relationships/image" Target="../media/image121.emf"/></Relationships>
</file>

<file path=ppt/slides/_rels/slide49.xml.rels><?xml version="1.0" encoding="UTF-8" standalone="yes"?>
<Relationships xmlns="http://schemas.openxmlformats.org/package/2006/relationships"><Relationship Id="rId3" Type="http://schemas.openxmlformats.org/officeDocument/2006/relationships/image" Target="../media/image124.emf"/><Relationship Id="rId7" Type="http://schemas.openxmlformats.org/officeDocument/2006/relationships/image" Target="../media/image128.emf"/><Relationship Id="rId2" Type="http://schemas.openxmlformats.org/officeDocument/2006/relationships/image" Target="../media/image123.emf"/><Relationship Id="rId1" Type="http://schemas.openxmlformats.org/officeDocument/2006/relationships/slideLayout" Target="../slideLayouts/slideLayout4.xml"/><Relationship Id="rId6" Type="http://schemas.openxmlformats.org/officeDocument/2006/relationships/image" Target="../media/image127.emf"/><Relationship Id="rId5" Type="http://schemas.openxmlformats.org/officeDocument/2006/relationships/image" Target="../media/image126.emf"/><Relationship Id="rId4" Type="http://schemas.openxmlformats.org/officeDocument/2006/relationships/image" Target="../media/image125.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33.jpg"/><Relationship Id="rId4" Type="http://schemas.openxmlformats.org/officeDocument/2006/relationships/image" Target="../media/image132.jpg"/></Relationships>
</file>

<file path=ppt/slides/_rels/slide5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36.jpg"/><Relationship Id="rId4" Type="http://schemas.openxmlformats.org/officeDocument/2006/relationships/image" Target="../media/image135.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38.png"/></Relationships>
</file>

<file path=ppt/slides/_rels/slide61.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39.wmf"/><Relationship Id="rId9" Type="http://schemas.openxmlformats.org/officeDocument/2006/relationships/image" Target="../media/image1610.png"/></Relationships>
</file>

<file path=ppt/slides/_rels/slide6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63.xml.rels><?xml version="1.0" encoding="UTF-8" standalone="yes"?>
<Relationships xmlns="http://schemas.openxmlformats.org/package/2006/relationships"><Relationship Id="rId3" Type="http://schemas.openxmlformats.org/officeDocument/2006/relationships/image" Target="../media/image164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40.emf"/><Relationship Id="rId4" Type="http://schemas.openxmlformats.org/officeDocument/2006/relationships/image" Target="../media/image169.png"/></Relationships>
</file>

<file path=ppt/slides/_rels/slide76.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2.emf"/></Relationships>
</file>

<file path=ppt/slides/_rels/slide7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45.emf"/><Relationship Id="rId5" Type="http://schemas.openxmlformats.org/officeDocument/2006/relationships/image" Target="../media/image142.emf"/><Relationship Id="rId4" Type="http://schemas.openxmlformats.org/officeDocument/2006/relationships/image" Target="../media/image14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524000" y="3738720"/>
            <a:ext cx="91440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rgbClr val="FFFF66"/>
                </a:solidFill>
                <a:latin typeface="Arial" pitchFamily="34" charset="0"/>
                <a:ea typeface="黑体" pitchFamily="49" charset="-122"/>
              </a:defRPr>
            </a:lvl1pPr>
            <a:lvl2pPr marL="742950" indent="-285750">
              <a:defRPr kumimoji="1" sz="4400">
                <a:solidFill>
                  <a:srgbClr val="FFFF66"/>
                </a:solidFill>
                <a:latin typeface="Arial" pitchFamily="34" charset="0"/>
                <a:ea typeface="黑体" pitchFamily="49" charset="-122"/>
              </a:defRPr>
            </a:lvl2pPr>
            <a:lvl3pPr marL="1143000" indent="-228600">
              <a:defRPr kumimoji="1" sz="4400">
                <a:solidFill>
                  <a:srgbClr val="FFFF66"/>
                </a:solidFill>
                <a:latin typeface="Arial" pitchFamily="34" charset="0"/>
                <a:ea typeface="黑体" pitchFamily="49" charset="-122"/>
              </a:defRPr>
            </a:lvl3pPr>
            <a:lvl4pPr marL="1600200" indent="-228600">
              <a:defRPr kumimoji="1" sz="4400">
                <a:solidFill>
                  <a:srgbClr val="FFFF66"/>
                </a:solidFill>
                <a:latin typeface="Arial" pitchFamily="34" charset="0"/>
                <a:ea typeface="黑体" pitchFamily="49" charset="-122"/>
              </a:defRPr>
            </a:lvl4pPr>
            <a:lvl5pPr marL="2057400" indent="-228600">
              <a:defRPr kumimoji="1" sz="4400">
                <a:solidFill>
                  <a:srgbClr val="FFFF66"/>
                </a:solidFill>
                <a:latin typeface="Arial" pitchFamily="34" charset="0"/>
                <a:ea typeface="黑体" pitchFamily="49" charset="-122"/>
              </a:defRPr>
            </a:lvl5pPr>
            <a:lvl6pPr marL="25146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6pPr>
            <a:lvl7pPr marL="29718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7pPr>
            <a:lvl8pPr marL="34290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8pPr>
            <a:lvl9pPr marL="38862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9pPr>
          </a:lstStyle>
          <a:p>
            <a:pPr algn="ctr">
              <a:spcAft>
                <a:spcPts val="600"/>
              </a:spcAft>
            </a:pPr>
            <a:r>
              <a:rPr lang="en-US" altLang="zh-CN" sz="3200" dirty="0">
                <a:solidFill>
                  <a:srgbClr val="0000FF"/>
                </a:solidFill>
              </a:rPr>
              <a:t>Yu-Xiao Liu </a:t>
            </a:r>
            <a:r>
              <a:rPr lang="zh-CN" altLang="en-US" sz="3200" dirty="0">
                <a:solidFill>
                  <a:srgbClr val="0000FF"/>
                </a:solidFill>
              </a:rPr>
              <a:t>刘玉孝</a:t>
            </a:r>
            <a:endParaRPr lang="en-US" altLang="zh-CN" sz="3200" dirty="0">
              <a:solidFill>
                <a:srgbClr val="0000FF"/>
              </a:solidFill>
            </a:endParaRPr>
          </a:p>
          <a:p>
            <a:pPr algn="ctr">
              <a:spcBef>
                <a:spcPts val="1200"/>
              </a:spcBef>
              <a:spcAft>
                <a:spcPts val="600"/>
              </a:spcAft>
            </a:pPr>
            <a:r>
              <a:rPr lang="en-US" altLang="zh-CN" sz="2800" dirty="0">
                <a:solidFill>
                  <a:srgbClr val="0000FF"/>
                </a:solidFill>
              </a:rPr>
              <a:t>Lanzhou University </a:t>
            </a:r>
            <a:r>
              <a:rPr lang="zh-CN" altLang="en-US" sz="2800" dirty="0">
                <a:solidFill>
                  <a:srgbClr val="0000FF"/>
                </a:solidFill>
              </a:rPr>
              <a:t>兰州大学</a:t>
            </a:r>
            <a:endParaRPr lang="en-US" altLang="zh-CN" sz="2800" dirty="0">
              <a:solidFill>
                <a:srgbClr val="0000FF"/>
              </a:solidFill>
            </a:endParaRPr>
          </a:p>
        </p:txBody>
      </p:sp>
      <p:sp>
        <p:nvSpPr>
          <p:cNvPr id="2" name="矩形: 圆角 1">
            <a:extLst>
              <a:ext uri="{FF2B5EF4-FFF2-40B4-BE49-F238E27FC236}">
                <a16:creationId xmlns:a16="http://schemas.microsoft.com/office/drawing/2014/main" id="{714ED74C-D390-4FBB-B5B5-04A00F7E5C7E}"/>
              </a:ext>
            </a:extLst>
          </p:cNvPr>
          <p:cNvSpPr/>
          <p:nvPr/>
        </p:nvSpPr>
        <p:spPr>
          <a:xfrm>
            <a:off x="1" y="1430438"/>
            <a:ext cx="12191999" cy="1661160"/>
          </a:xfrm>
          <a:prstGeom prst="roundRect">
            <a:avLst/>
          </a:prstGeom>
          <a:solidFill>
            <a:schemeClr val="bg2">
              <a:lumMod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kern="0" dirty="0">
                <a:solidFill>
                  <a:srgbClr val="C00000"/>
                </a:solidFill>
                <a:latin typeface="Arial" panose="020B0604020202020204" pitchFamily="34" charset="0"/>
                <a:ea typeface="华文新魏" pitchFamily="2" charset="-122"/>
                <a:cs typeface="Arial" panose="020B0604020202020204" pitchFamily="34" charset="0"/>
                <a:sym typeface="+mn-ea"/>
              </a:rPr>
              <a:t>Overview of Extra Dimensions</a:t>
            </a:r>
            <a:endParaRPr lang="zh-CN" altLang="en-US" sz="6000" dirty="0">
              <a:solidFill>
                <a:srgbClr val="C00000"/>
              </a:solidFill>
              <a:latin typeface="Arial" panose="020B0604020202020204" pitchFamily="34" charset="0"/>
              <a:cs typeface="Arial" panose="020B0604020202020204" pitchFamily="34" charset="0"/>
            </a:endParaRPr>
          </a:p>
        </p:txBody>
      </p:sp>
      <p:sp>
        <p:nvSpPr>
          <p:cNvPr id="3" name="Text Box 4">
            <a:extLst>
              <a:ext uri="{FF2B5EF4-FFF2-40B4-BE49-F238E27FC236}">
                <a16:creationId xmlns:a16="http://schemas.microsoft.com/office/drawing/2014/main" id="{093FEBF4-5321-1076-B11F-CFAE4E42AC08}"/>
              </a:ext>
            </a:extLst>
          </p:cNvPr>
          <p:cNvSpPr txBox="1">
            <a:spLocks noChangeArrowheads="1"/>
          </p:cNvSpPr>
          <p:nvPr/>
        </p:nvSpPr>
        <p:spPr bwMode="auto">
          <a:xfrm>
            <a:off x="1524000" y="58531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rgbClr val="FFFF66"/>
                </a:solidFill>
                <a:latin typeface="Arial" pitchFamily="34" charset="0"/>
                <a:ea typeface="黑体" pitchFamily="49" charset="-122"/>
              </a:defRPr>
            </a:lvl1pPr>
            <a:lvl2pPr marL="742950" indent="-285750">
              <a:defRPr kumimoji="1" sz="4400">
                <a:solidFill>
                  <a:srgbClr val="FFFF66"/>
                </a:solidFill>
                <a:latin typeface="Arial" pitchFamily="34" charset="0"/>
                <a:ea typeface="黑体" pitchFamily="49" charset="-122"/>
              </a:defRPr>
            </a:lvl2pPr>
            <a:lvl3pPr marL="1143000" indent="-228600">
              <a:defRPr kumimoji="1" sz="4400">
                <a:solidFill>
                  <a:srgbClr val="FFFF66"/>
                </a:solidFill>
                <a:latin typeface="Arial" pitchFamily="34" charset="0"/>
                <a:ea typeface="黑体" pitchFamily="49" charset="-122"/>
              </a:defRPr>
            </a:lvl3pPr>
            <a:lvl4pPr marL="1600200" indent="-228600">
              <a:defRPr kumimoji="1" sz="4400">
                <a:solidFill>
                  <a:srgbClr val="FFFF66"/>
                </a:solidFill>
                <a:latin typeface="Arial" pitchFamily="34" charset="0"/>
                <a:ea typeface="黑体" pitchFamily="49" charset="-122"/>
              </a:defRPr>
            </a:lvl4pPr>
            <a:lvl5pPr marL="2057400" indent="-228600">
              <a:defRPr kumimoji="1" sz="4400">
                <a:solidFill>
                  <a:srgbClr val="FFFF66"/>
                </a:solidFill>
                <a:latin typeface="Arial" pitchFamily="34" charset="0"/>
                <a:ea typeface="黑体" pitchFamily="49" charset="-122"/>
              </a:defRPr>
            </a:lvl5pPr>
            <a:lvl6pPr marL="25146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6pPr>
            <a:lvl7pPr marL="29718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7pPr>
            <a:lvl8pPr marL="34290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8pPr>
            <a:lvl9pPr marL="38862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9pPr>
          </a:lstStyle>
          <a:p>
            <a:pPr marL="0" marR="0" lvl="0" indent="0" algn="ctr" defTabSz="914400" rtl="0" eaLnBrk="1" fontAlgn="auto" latinLnBrk="0" hangingPunct="1">
              <a:lnSpc>
                <a:spcPct val="100000"/>
              </a:lnSpc>
              <a:spcBef>
                <a:spcPts val="1200"/>
              </a:spcBef>
              <a:spcAft>
                <a:spcPts val="600"/>
              </a:spcAft>
              <a:buClrTx/>
              <a:buSzTx/>
              <a:buFontTx/>
              <a:buNone/>
              <a:tabLst/>
              <a:defRPr/>
            </a:pPr>
            <a:r>
              <a:rPr lang="en-US" altLang="zh-CN" sz="2800" dirty="0">
                <a:solidFill>
                  <a:srgbClr val="0000FF"/>
                </a:solidFill>
              </a:rPr>
              <a:t>19 May 2023,  </a:t>
            </a:r>
            <a:r>
              <a:rPr lang="en-US" altLang="zh-CN" sz="2800" dirty="0" err="1">
                <a:solidFill>
                  <a:srgbClr val="0000FF"/>
                </a:solidFill>
              </a:rPr>
              <a:t>Hongzhou</a:t>
            </a:r>
            <a:endParaRPr lang="en-US" altLang="zh-CN" sz="2800" dirty="0">
              <a:solidFill>
                <a:srgbClr val="0000FF"/>
              </a:solidFill>
            </a:endParaRPr>
          </a:p>
        </p:txBody>
      </p:sp>
      <p:sp>
        <p:nvSpPr>
          <p:cNvPr id="4" name="Text Box 4">
            <a:extLst>
              <a:ext uri="{FF2B5EF4-FFF2-40B4-BE49-F238E27FC236}">
                <a16:creationId xmlns:a16="http://schemas.microsoft.com/office/drawing/2014/main" id="{02137314-2466-83A0-A4D8-E925C31C1375}"/>
              </a:ext>
            </a:extLst>
          </p:cNvPr>
          <p:cNvSpPr txBox="1">
            <a:spLocks noChangeArrowheads="1"/>
          </p:cNvSpPr>
          <p:nvPr/>
        </p:nvSpPr>
        <p:spPr bwMode="auto">
          <a:xfrm>
            <a:off x="1" y="157419"/>
            <a:ext cx="12191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4400">
                <a:solidFill>
                  <a:srgbClr val="FFFF66"/>
                </a:solidFill>
                <a:latin typeface="Arial" pitchFamily="34" charset="0"/>
                <a:ea typeface="黑体" pitchFamily="49" charset="-122"/>
              </a:defRPr>
            </a:lvl1pPr>
            <a:lvl2pPr marL="742950" indent="-285750">
              <a:defRPr kumimoji="1" sz="4400">
                <a:solidFill>
                  <a:srgbClr val="FFFF66"/>
                </a:solidFill>
                <a:latin typeface="Arial" pitchFamily="34" charset="0"/>
                <a:ea typeface="黑体" pitchFamily="49" charset="-122"/>
              </a:defRPr>
            </a:lvl2pPr>
            <a:lvl3pPr marL="1143000" indent="-228600">
              <a:defRPr kumimoji="1" sz="4400">
                <a:solidFill>
                  <a:srgbClr val="FFFF66"/>
                </a:solidFill>
                <a:latin typeface="Arial" pitchFamily="34" charset="0"/>
                <a:ea typeface="黑体" pitchFamily="49" charset="-122"/>
              </a:defRPr>
            </a:lvl3pPr>
            <a:lvl4pPr marL="1600200" indent="-228600">
              <a:defRPr kumimoji="1" sz="4400">
                <a:solidFill>
                  <a:srgbClr val="FFFF66"/>
                </a:solidFill>
                <a:latin typeface="Arial" pitchFamily="34" charset="0"/>
                <a:ea typeface="黑体" pitchFamily="49" charset="-122"/>
              </a:defRPr>
            </a:lvl4pPr>
            <a:lvl5pPr marL="2057400" indent="-228600">
              <a:defRPr kumimoji="1" sz="4400">
                <a:solidFill>
                  <a:srgbClr val="FFFF66"/>
                </a:solidFill>
                <a:latin typeface="Arial" pitchFamily="34" charset="0"/>
                <a:ea typeface="黑体" pitchFamily="49" charset="-122"/>
              </a:defRPr>
            </a:lvl5pPr>
            <a:lvl6pPr marL="25146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6pPr>
            <a:lvl7pPr marL="29718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7pPr>
            <a:lvl8pPr marL="34290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8pPr>
            <a:lvl9pPr marL="38862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9pPr>
          </a:lstStyle>
          <a:p>
            <a:pPr algn="ctr">
              <a:spcAft>
                <a:spcPts val="600"/>
              </a:spcAft>
            </a:pPr>
            <a:r>
              <a:rPr lang="en-US" altLang="zh-CN" sz="2400" dirty="0">
                <a:solidFill>
                  <a:srgbClr val="C00000"/>
                </a:solidFill>
              </a:rPr>
              <a:t>The Asia-Pacific School and Workshop on Gravitation and Cosmology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a:extLst>
              <a:ext uri="{FF2B5EF4-FFF2-40B4-BE49-F238E27FC236}">
                <a16:creationId xmlns:a16="http://schemas.microsoft.com/office/drawing/2014/main" id="{16E673A3-A271-49DD-B44A-AD57E717D1D7}"/>
              </a:ext>
            </a:extLst>
          </p:cNvPr>
          <p:cNvSpPr txBox="1"/>
          <p:nvPr/>
        </p:nvSpPr>
        <p:spPr>
          <a:xfrm>
            <a:off x="1148801" y="1171080"/>
            <a:ext cx="9446393" cy="1121583"/>
          </a:xfrm>
          <a:prstGeom prst="rect">
            <a:avLst/>
          </a:prstGeom>
          <a:noFill/>
          <a:ln w="19050">
            <a:noFill/>
            <a:prstDash val="dash"/>
          </a:ln>
        </p:spPr>
        <p:txBody>
          <a:bodyPr/>
          <a:lstStyle/>
          <a:p>
            <a:pPr marL="342900" lvl="0" indent="-342900">
              <a:spcBef>
                <a:spcPct val="20000"/>
              </a:spcBef>
              <a:buFont typeface="Wingdings" pitchFamily="2" charset="2"/>
              <a:buChar char="Ø"/>
            </a:pPr>
            <a:r>
              <a:rPr lang="en-US" altLang="zh-CN" sz="2800" b="1" i="0" u="none" strike="noStrike" baseline="0" dirty="0">
                <a:solidFill>
                  <a:srgbClr val="0000FF"/>
                </a:solidFill>
                <a:latin typeface="微软雅黑" panose="020B0503020204020204" pitchFamily="34" charset="-122"/>
                <a:ea typeface="微软雅黑" panose="020B0503020204020204" pitchFamily="34" charset="-122"/>
              </a:rPr>
              <a:t>Unify 4D gravity and electromagnetic</a:t>
            </a:r>
            <a:endParaRPr lang="en-US" altLang="zh-CN" sz="4000" b="1" dirty="0">
              <a:latin typeface="微软雅黑" panose="020B0503020204020204" pitchFamily="34" charset="-122"/>
              <a:ea typeface="微软雅黑" panose="020B0503020204020204" pitchFamily="34" charset="-122"/>
            </a:endParaRPr>
          </a:p>
        </p:txBody>
      </p:sp>
      <p:sp>
        <p:nvSpPr>
          <p:cNvPr id="13" name="标题 1">
            <a:extLst>
              <a:ext uri="{FF2B5EF4-FFF2-40B4-BE49-F238E27FC236}">
                <a16:creationId xmlns:a16="http://schemas.microsoft.com/office/drawing/2014/main" id="{DB3F1C3A-D556-4EE2-B1D2-2C7220F578E5}"/>
              </a:ext>
            </a:extLst>
          </p:cNvPr>
          <p:cNvSpPr>
            <a:spLocks noGrp="1"/>
          </p:cNvSpPr>
          <p:nvPr>
            <p:ph type="title"/>
          </p:nvPr>
        </p:nvSpPr>
        <p:spPr>
          <a:xfrm>
            <a:off x="838200" y="4180"/>
            <a:ext cx="10515600" cy="132556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2.1 Kaluza-Klein theory</a:t>
            </a:r>
          </a:p>
        </p:txBody>
      </p:sp>
      <p:sp>
        <p:nvSpPr>
          <p:cNvPr id="15" name="灯片编号占位符 16">
            <a:extLst>
              <a:ext uri="{FF2B5EF4-FFF2-40B4-BE49-F238E27FC236}">
                <a16:creationId xmlns:a16="http://schemas.microsoft.com/office/drawing/2014/main" id="{425EE4A3-D482-492E-80B5-B6CDB44A3264}"/>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10</a:t>
            </a:fld>
            <a:endParaRPr lang="zh-CN" altLang="en-US" sz="2400" b="1" dirty="0"/>
          </a:p>
        </p:txBody>
      </p:sp>
      <p:sp>
        <p:nvSpPr>
          <p:cNvPr id="8" name="矩形 7">
            <a:extLst>
              <a:ext uri="{FF2B5EF4-FFF2-40B4-BE49-F238E27FC236}">
                <a16:creationId xmlns:a16="http://schemas.microsoft.com/office/drawing/2014/main" id="{322567BD-9253-45AA-8154-CE10AE10A923}"/>
              </a:ext>
            </a:extLst>
          </p:cNvPr>
          <p:cNvSpPr/>
          <p:nvPr/>
        </p:nvSpPr>
        <p:spPr>
          <a:xfrm>
            <a:off x="1353608" y="1733677"/>
            <a:ext cx="9971530" cy="84267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 name="直接连接符 9">
            <a:extLst>
              <a:ext uri="{FF2B5EF4-FFF2-40B4-BE49-F238E27FC236}">
                <a16:creationId xmlns:a16="http://schemas.microsoft.com/office/drawing/2014/main" id="{66471E1A-0680-4640-9A94-71393B18D98F}"/>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5" name="组合 4">
            <a:extLst>
              <a:ext uri="{FF2B5EF4-FFF2-40B4-BE49-F238E27FC236}">
                <a16:creationId xmlns:a16="http://schemas.microsoft.com/office/drawing/2014/main" id="{46546A89-5773-4F49-BAB6-567043BBB039}"/>
              </a:ext>
            </a:extLst>
          </p:cNvPr>
          <p:cNvGrpSpPr/>
          <p:nvPr/>
        </p:nvGrpSpPr>
        <p:grpSpPr>
          <a:xfrm>
            <a:off x="9323413" y="4358780"/>
            <a:ext cx="770883" cy="1878082"/>
            <a:chOff x="10416057" y="3289883"/>
            <a:chExt cx="770883" cy="1878082"/>
          </a:xfrm>
        </p:grpSpPr>
        <p:cxnSp>
          <p:nvCxnSpPr>
            <p:cNvPr id="40" name="直接连接符 39">
              <a:extLst>
                <a:ext uri="{FF2B5EF4-FFF2-40B4-BE49-F238E27FC236}">
                  <a16:creationId xmlns:a16="http://schemas.microsoft.com/office/drawing/2014/main" id="{C3E463E0-BC08-45D2-A8EC-5AF8C6C7345E}"/>
                </a:ext>
              </a:extLst>
            </p:cNvPr>
            <p:cNvCxnSpPr/>
            <p:nvPr/>
          </p:nvCxnSpPr>
          <p:spPr>
            <a:xfrm>
              <a:off x="10416057" y="4917443"/>
              <a:ext cx="77088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D8564CBA-F94D-4EA1-958B-292FB4C220B3}"/>
                </a:ext>
              </a:extLst>
            </p:cNvPr>
            <p:cNvCxnSpPr/>
            <p:nvPr/>
          </p:nvCxnSpPr>
          <p:spPr>
            <a:xfrm>
              <a:off x="10416057" y="5167965"/>
              <a:ext cx="770883"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C4869E14-FFB0-40E4-BCB9-02BA09DB3277}"/>
                </a:ext>
              </a:extLst>
            </p:cNvPr>
            <p:cNvCxnSpPr/>
            <p:nvPr/>
          </p:nvCxnSpPr>
          <p:spPr>
            <a:xfrm>
              <a:off x="10416057" y="4650743"/>
              <a:ext cx="77088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5D4D2533-C6C4-439D-9DFE-BDF15CD80D1A}"/>
                </a:ext>
              </a:extLst>
            </p:cNvPr>
            <p:cNvCxnSpPr/>
            <p:nvPr/>
          </p:nvCxnSpPr>
          <p:spPr>
            <a:xfrm>
              <a:off x="10416057" y="4151143"/>
              <a:ext cx="77088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BD79D700-DC71-43DF-A751-7DF72FC2B623}"/>
                </a:ext>
              </a:extLst>
            </p:cNvPr>
            <p:cNvCxnSpPr/>
            <p:nvPr/>
          </p:nvCxnSpPr>
          <p:spPr>
            <a:xfrm>
              <a:off x="10416057" y="4401818"/>
              <a:ext cx="77088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椭圆 45">
              <a:extLst>
                <a:ext uri="{FF2B5EF4-FFF2-40B4-BE49-F238E27FC236}">
                  <a16:creationId xmlns:a16="http://schemas.microsoft.com/office/drawing/2014/main" id="{03CDFCD5-8B9C-43F0-A61E-9D70F5BA2E75}"/>
                </a:ext>
              </a:extLst>
            </p:cNvPr>
            <p:cNvSpPr/>
            <p:nvPr/>
          </p:nvSpPr>
          <p:spPr>
            <a:xfrm>
              <a:off x="10800000" y="3289883"/>
              <a:ext cx="107869" cy="1094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67EF5847-1E7E-4CC8-8C10-6058A115E325}"/>
                </a:ext>
              </a:extLst>
            </p:cNvPr>
            <p:cNvSpPr/>
            <p:nvPr/>
          </p:nvSpPr>
          <p:spPr>
            <a:xfrm>
              <a:off x="10800000" y="3592332"/>
              <a:ext cx="107869" cy="1094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58952542-0F19-4A7F-A279-8F5FA4570C20}"/>
                </a:ext>
              </a:extLst>
            </p:cNvPr>
            <p:cNvSpPr/>
            <p:nvPr/>
          </p:nvSpPr>
          <p:spPr>
            <a:xfrm>
              <a:off x="10800000" y="3878776"/>
              <a:ext cx="107869" cy="1094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CC59F094-5B3E-4A54-B3BE-67E33BC7804C}"/>
              </a:ext>
            </a:extLst>
          </p:cNvPr>
          <p:cNvSpPr txBox="1"/>
          <p:nvPr/>
        </p:nvSpPr>
        <p:spPr>
          <a:xfrm>
            <a:off x="558261" y="3484997"/>
            <a:ext cx="7705639" cy="3046988"/>
          </a:xfrm>
          <a:prstGeom prst="rect">
            <a:avLst/>
          </a:prstGeom>
          <a:noFill/>
        </p:spPr>
        <p:txBody>
          <a:bodyPr wrap="square" rtlCol="0">
            <a:spAutoFit/>
          </a:bodyPr>
          <a:lstStyle/>
          <a:p>
            <a:pPr marL="342900" indent="-342900" algn="l">
              <a:buClr>
                <a:srgbClr val="C00000"/>
              </a:buClr>
              <a:buFont typeface="Arial" panose="020B0604020202020204" pitchFamily="34" charset="0"/>
              <a:buChar char="•"/>
            </a:pPr>
            <a:r>
              <a:rPr lang="en-US" altLang="zh-CN" sz="2400" i="0" u="none" strike="noStrike" baseline="0" dirty="0">
                <a:latin typeface="微软雅黑" panose="020B0503020204020204" pitchFamily="34" charset="-122"/>
                <a:ea typeface="微软雅黑" panose="020B0503020204020204" pitchFamily="34" charset="-122"/>
                <a:cs typeface="Arial" panose="020B0604020202020204" pitchFamily="34" charset="0"/>
              </a:rPr>
              <a:t>The periodic condition results in a series of KK modes</a:t>
            </a:r>
          </a:p>
          <a:p>
            <a:pPr marL="342900" indent="-342900" algn="l">
              <a:buClr>
                <a:srgbClr val="C00000"/>
              </a:buClr>
              <a:buFont typeface="Arial" panose="020B0604020202020204" pitchFamily="34" charset="0"/>
              <a:buChar char="•"/>
            </a:pPr>
            <a:endParaRPr lang="en-US" altLang="zh-CN" sz="2400" dirty="0">
              <a:latin typeface="微软雅黑" panose="020B0503020204020204" pitchFamily="34" charset="-122"/>
              <a:ea typeface="微软雅黑" panose="020B0503020204020204" pitchFamily="34" charset="-122"/>
              <a:cs typeface="Arial" panose="020B0604020202020204" pitchFamily="34" charset="0"/>
            </a:endParaRPr>
          </a:p>
          <a:p>
            <a:pPr marL="342900" indent="-342900" algn="l">
              <a:buClr>
                <a:srgbClr val="C00000"/>
              </a:buClr>
              <a:buFont typeface="Arial" panose="020B0604020202020204" pitchFamily="34" charset="0"/>
              <a:buChar char="•"/>
            </a:pPr>
            <a:endParaRPr lang="en-US" altLang="zh-CN" sz="2400" i="0" u="none" strike="noStrike" baseline="0" dirty="0">
              <a:latin typeface="微软雅黑" panose="020B0503020204020204" pitchFamily="34" charset="-122"/>
              <a:ea typeface="微软雅黑" panose="020B0503020204020204" pitchFamily="34" charset="-122"/>
              <a:cs typeface="Arial" panose="020B0604020202020204" pitchFamily="34" charset="0"/>
            </a:endParaRPr>
          </a:p>
          <a:p>
            <a:pPr marL="342900" indent="-342900" algn="l">
              <a:buClr>
                <a:srgbClr val="C00000"/>
              </a:buClr>
              <a:buFont typeface="Arial" panose="020B0604020202020204" pitchFamily="34" charset="0"/>
              <a:buChar char="•"/>
            </a:pPr>
            <a:endParaRPr lang="en-US" altLang="zh-CN" sz="2400" dirty="0">
              <a:latin typeface="微软雅黑" panose="020B0503020204020204" pitchFamily="34" charset="-122"/>
              <a:ea typeface="微软雅黑" panose="020B0503020204020204" pitchFamily="34" charset="-122"/>
              <a:cs typeface="Arial" panose="020B0604020202020204" pitchFamily="34" charset="0"/>
            </a:endParaRPr>
          </a:p>
          <a:p>
            <a:pPr marL="342900" indent="-342900" algn="l">
              <a:buClr>
                <a:srgbClr val="C00000"/>
              </a:buClr>
              <a:buFont typeface="Arial" panose="020B0604020202020204" pitchFamily="34" charset="0"/>
              <a:buChar char="•"/>
            </a:pPr>
            <a:r>
              <a:rPr lang="en-US" altLang="zh-CN" sz="2400" i="0" u="none" strike="noStrike" baseline="0" dirty="0">
                <a:latin typeface="微软雅黑" panose="020B0503020204020204" pitchFamily="34" charset="-122"/>
                <a:ea typeface="微软雅黑" panose="020B0503020204020204" pitchFamily="34" charset="-122"/>
                <a:cs typeface="Arial" panose="020B0604020202020204" pitchFamily="34" charset="0"/>
              </a:rPr>
              <a:t>All zero modes describe the observed particles.</a:t>
            </a:r>
          </a:p>
          <a:p>
            <a:pPr marL="342900" indent="-342900" algn="l">
              <a:buClr>
                <a:srgbClr val="C00000"/>
              </a:buClr>
              <a:buFont typeface="Arial" panose="020B0604020202020204" pitchFamily="34" charset="0"/>
              <a:buChar char="•"/>
            </a:pPr>
            <a:r>
              <a:rPr lang="en-US" altLang="zh-CN" sz="2400" i="0" u="none" strike="noStrike" baseline="0" dirty="0">
                <a:latin typeface="微软雅黑" panose="020B0503020204020204" pitchFamily="34" charset="-122"/>
                <a:ea typeface="微软雅黑" panose="020B0503020204020204" pitchFamily="34" charset="-122"/>
                <a:cs typeface="Arial" panose="020B0604020202020204" pitchFamily="34" charset="0"/>
              </a:rPr>
              <a:t>Acceptable radius r: </a:t>
            </a:r>
            <a:r>
              <a:rPr lang="en-US" altLang="zh-CN" sz="2400" dirty="0">
                <a:latin typeface="微软雅黑" panose="020B0503020204020204" pitchFamily="34" charset="-122"/>
                <a:ea typeface="微软雅黑" panose="020B0503020204020204" pitchFamily="34" charset="-122"/>
                <a:cs typeface="Arial" panose="020B0604020202020204" pitchFamily="34" charset="0"/>
              </a:rPr>
              <a:t> </a:t>
            </a:r>
            <a:r>
              <a:rPr lang="pt-BR" altLang="zh-CN" sz="2400" i="0" u="none" strike="noStrike" baseline="0" dirty="0">
                <a:latin typeface="微软雅黑" panose="020B0503020204020204" pitchFamily="34" charset="-122"/>
                <a:ea typeface="微软雅黑" panose="020B0503020204020204" pitchFamily="34" charset="-122"/>
                <a:cs typeface="Arial" panose="020B0604020202020204" pitchFamily="34" charset="0"/>
              </a:rPr>
              <a:t>r &lt; TeV</a:t>
            </a:r>
            <a:r>
              <a:rPr lang="pt-BR" altLang="zh-CN" sz="2400" i="0" u="none" strike="noStrike" baseline="30000" dirty="0">
                <a:latin typeface="微软雅黑" panose="020B0503020204020204" pitchFamily="34" charset="-122"/>
                <a:ea typeface="微软雅黑" panose="020B0503020204020204" pitchFamily="34" charset="-122"/>
                <a:cs typeface="Arial" panose="020B0604020202020204" pitchFamily="34" charset="0"/>
              </a:rPr>
              <a:t>-1</a:t>
            </a:r>
            <a:r>
              <a:rPr lang="zh-CN" altLang="pt-BR" sz="2400" i="0" u="none" strike="noStrike" baseline="0" dirty="0">
                <a:latin typeface="微软雅黑" panose="020B0503020204020204" pitchFamily="34" charset="-122"/>
                <a:ea typeface="微软雅黑" panose="020B0503020204020204" pitchFamily="34" charset="-122"/>
                <a:cs typeface="Arial" panose="020B0604020202020204" pitchFamily="34" charset="0"/>
              </a:rPr>
              <a:t> </a:t>
            </a:r>
            <a:r>
              <a:rPr lang="en-US" altLang="zh-CN" sz="2400" i="0" u="none" strike="noStrike" baseline="0" dirty="0">
                <a:latin typeface="微软雅黑" panose="020B0503020204020204" pitchFamily="34" charset="-122"/>
                <a:ea typeface="微软雅黑" panose="020B0503020204020204" pitchFamily="34" charset="-122"/>
                <a:cs typeface="Arial" panose="020B0604020202020204" pitchFamily="34" charset="0"/>
              </a:rPr>
              <a:t>~ </a:t>
            </a:r>
            <a:r>
              <a:rPr lang="pt-BR" altLang="zh-CN" sz="2400" i="0" u="none" strike="noStrike" baseline="0" dirty="0">
                <a:latin typeface="微软雅黑" panose="020B0503020204020204" pitchFamily="34" charset="-122"/>
                <a:ea typeface="微软雅黑" panose="020B0503020204020204" pitchFamily="34" charset="-122"/>
                <a:cs typeface="Arial" panose="020B0604020202020204" pitchFamily="34" charset="0"/>
              </a:rPr>
              <a:t>10</a:t>
            </a:r>
            <a:r>
              <a:rPr lang="en-US" altLang="zh-CN" sz="2400" i="0" u="none" strike="noStrike" baseline="30000" dirty="0">
                <a:latin typeface="微软雅黑" panose="020B0503020204020204" pitchFamily="34" charset="-122"/>
                <a:ea typeface="微软雅黑" panose="020B0503020204020204" pitchFamily="34" charset="-122"/>
                <a:cs typeface="Arial" panose="020B0604020202020204" pitchFamily="34" charset="0"/>
              </a:rPr>
              <a:t>-</a:t>
            </a:r>
            <a:r>
              <a:rPr lang="pt-BR" altLang="zh-CN" sz="2400" i="0" u="none" strike="noStrike" baseline="30000" dirty="0">
                <a:latin typeface="微软雅黑" panose="020B0503020204020204" pitchFamily="34" charset="-122"/>
                <a:ea typeface="微软雅黑" panose="020B0503020204020204" pitchFamily="34" charset="-122"/>
                <a:cs typeface="Arial" panose="020B0604020202020204" pitchFamily="34" charset="0"/>
              </a:rPr>
              <a:t>17</a:t>
            </a:r>
            <a:r>
              <a:rPr lang="pt-BR" altLang="zh-CN" sz="2400" i="0" u="none" strike="noStrike" baseline="0" dirty="0">
                <a:latin typeface="微软雅黑" panose="020B0503020204020204" pitchFamily="34" charset="-122"/>
                <a:ea typeface="微软雅黑" panose="020B0503020204020204" pitchFamily="34" charset="-122"/>
                <a:cs typeface="Arial" panose="020B0604020202020204" pitchFamily="34" charset="0"/>
              </a:rPr>
              <a:t>cm</a:t>
            </a:r>
          </a:p>
          <a:p>
            <a:pPr marL="342900" indent="-342900" algn="l">
              <a:buClr>
                <a:srgbClr val="C00000"/>
              </a:buClr>
              <a:buFont typeface="Arial" panose="020B0604020202020204" pitchFamily="34" charset="0"/>
              <a:buChar char="•"/>
            </a:pPr>
            <a:r>
              <a:rPr lang="en-US" altLang="zh-CN" sz="2400" i="0" u="none" strike="noStrike" baseline="0" dirty="0">
                <a:latin typeface="微软雅黑" panose="020B0503020204020204" pitchFamily="34" charset="-122"/>
                <a:ea typeface="微软雅黑" panose="020B0503020204020204" pitchFamily="34" charset="-122"/>
                <a:cs typeface="Arial" panose="020B0604020202020204" pitchFamily="34" charset="0"/>
              </a:rPr>
              <a:t>No hope for Planck scale  r ~ </a:t>
            </a:r>
            <a:r>
              <a:rPr lang="en-US" altLang="zh-CN" sz="2400" u="none" strike="noStrike" baseline="0" dirty="0" err="1">
                <a:latin typeface="微软雅黑" panose="020B0503020204020204" pitchFamily="34" charset="-122"/>
                <a:ea typeface="微软雅黑" panose="020B0503020204020204" pitchFamily="34" charset="-122"/>
                <a:cs typeface="Arial" panose="020B0604020202020204" pitchFamily="34" charset="0"/>
              </a:rPr>
              <a:t>l</a:t>
            </a:r>
            <a:r>
              <a:rPr lang="en-US" altLang="zh-CN" sz="2400" i="0" u="none" strike="noStrike" baseline="-25000" dirty="0" err="1">
                <a:latin typeface="微软雅黑" panose="020B0503020204020204" pitchFamily="34" charset="-122"/>
                <a:ea typeface="微软雅黑" panose="020B0503020204020204" pitchFamily="34" charset="-122"/>
                <a:cs typeface="Arial" panose="020B0604020202020204" pitchFamily="34" charset="0"/>
              </a:rPr>
              <a:t>Pl</a:t>
            </a:r>
            <a:r>
              <a:rPr lang="en-US" altLang="zh-CN" sz="2400" i="0" u="none" strike="noStrike" baseline="-25000" dirty="0">
                <a:latin typeface="微软雅黑" panose="020B0503020204020204" pitchFamily="34" charset="-122"/>
                <a:ea typeface="微软雅黑" panose="020B0503020204020204" pitchFamily="34" charset="-122"/>
                <a:cs typeface="Arial" panose="020B0604020202020204" pitchFamily="34" charset="0"/>
              </a:rPr>
              <a:t>  </a:t>
            </a:r>
            <a:r>
              <a:rPr lang="en-US" altLang="zh-CN" sz="2400" i="0" u="none" strike="noStrike" baseline="0" dirty="0">
                <a:latin typeface="微软雅黑" panose="020B0503020204020204" pitchFamily="34" charset="-122"/>
                <a:ea typeface="微软雅黑" panose="020B0503020204020204" pitchFamily="34" charset="-122"/>
                <a:cs typeface="Arial" panose="020B0604020202020204" pitchFamily="34" charset="0"/>
              </a:rPr>
              <a:t>~ </a:t>
            </a:r>
            <a:r>
              <a:rPr lang="pt-BR" altLang="zh-CN" sz="2400" i="0" u="none" strike="noStrike" baseline="0" dirty="0">
                <a:latin typeface="微软雅黑" panose="020B0503020204020204" pitchFamily="34" charset="-122"/>
                <a:ea typeface="微软雅黑" panose="020B0503020204020204" pitchFamily="34" charset="-122"/>
                <a:cs typeface="Arial" panose="020B0604020202020204" pitchFamily="34" charset="0"/>
              </a:rPr>
              <a:t>10</a:t>
            </a:r>
            <a:r>
              <a:rPr lang="en-US" altLang="zh-CN" sz="2400" i="0" u="none" strike="noStrike" baseline="30000" dirty="0">
                <a:latin typeface="微软雅黑" panose="020B0503020204020204" pitchFamily="34" charset="-122"/>
                <a:ea typeface="微软雅黑" panose="020B0503020204020204" pitchFamily="34" charset="-122"/>
                <a:cs typeface="Arial" panose="020B0604020202020204" pitchFamily="34" charset="0"/>
              </a:rPr>
              <a:t>-</a:t>
            </a:r>
            <a:r>
              <a:rPr lang="pt-BR" altLang="zh-CN" sz="2400" i="0" u="none" strike="noStrike" baseline="30000" dirty="0">
                <a:latin typeface="微软雅黑" panose="020B0503020204020204" pitchFamily="34" charset="-122"/>
                <a:ea typeface="微软雅黑" panose="020B0503020204020204" pitchFamily="34" charset="-122"/>
                <a:cs typeface="Arial" panose="020B0604020202020204" pitchFamily="34" charset="0"/>
              </a:rPr>
              <a:t>33</a:t>
            </a:r>
            <a:r>
              <a:rPr lang="pt-BR" altLang="zh-CN" sz="2400" i="0" u="none" strike="noStrike" baseline="0" dirty="0">
                <a:latin typeface="微软雅黑" panose="020B0503020204020204" pitchFamily="34" charset="-122"/>
                <a:ea typeface="微软雅黑" panose="020B0503020204020204" pitchFamily="34" charset="-122"/>
                <a:cs typeface="Arial" panose="020B0604020202020204" pitchFamily="34" charset="0"/>
              </a:rPr>
              <a:t>cm</a:t>
            </a:r>
            <a:r>
              <a:rPr lang="en-US" altLang="zh-CN" sz="2400" i="0" u="none" strike="noStrike" baseline="0" dirty="0">
                <a:latin typeface="微软雅黑" panose="020B0503020204020204" pitchFamily="34" charset="-122"/>
                <a:ea typeface="微软雅黑" panose="020B0503020204020204" pitchFamily="34" charset="-122"/>
                <a:cs typeface="Arial" panose="020B0604020202020204" pitchFamily="34" charset="0"/>
              </a:rPr>
              <a:t>?</a:t>
            </a:r>
            <a:endParaRPr lang="zh-CN" altLang="en-US" sz="2400"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4" name="组合 23">
            <a:extLst>
              <a:ext uri="{FF2B5EF4-FFF2-40B4-BE49-F238E27FC236}">
                <a16:creationId xmlns:a16="http://schemas.microsoft.com/office/drawing/2014/main" id="{97CD95E2-E250-460A-B3FC-C57171D8ED7C}"/>
              </a:ext>
            </a:extLst>
          </p:cNvPr>
          <p:cNvGrpSpPr/>
          <p:nvPr/>
        </p:nvGrpSpPr>
        <p:grpSpPr>
          <a:xfrm>
            <a:off x="3377529" y="1746007"/>
            <a:ext cx="5923687" cy="1657687"/>
            <a:chOff x="3377529" y="1746007"/>
            <a:chExt cx="5923687" cy="1657687"/>
          </a:xfrm>
        </p:grpSpPr>
        <p:grpSp>
          <p:nvGrpSpPr>
            <p:cNvPr id="2" name="组合 1">
              <a:extLst>
                <a:ext uri="{FF2B5EF4-FFF2-40B4-BE49-F238E27FC236}">
                  <a16:creationId xmlns:a16="http://schemas.microsoft.com/office/drawing/2014/main" id="{DB94C039-5C05-4689-93E3-71ECF59D012F}"/>
                </a:ext>
              </a:extLst>
            </p:cNvPr>
            <p:cNvGrpSpPr/>
            <p:nvPr/>
          </p:nvGrpSpPr>
          <p:grpSpPr>
            <a:xfrm>
              <a:off x="3377529" y="1746007"/>
              <a:ext cx="5923687" cy="1657687"/>
              <a:chOff x="3810179" y="2434253"/>
              <a:chExt cx="5923687" cy="1657687"/>
            </a:xfrm>
          </p:grpSpPr>
          <p:pic>
            <p:nvPicPr>
              <p:cNvPr id="7" name="Picture 4" descr="NewTon' Law 2">
                <a:extLst>
                  <a:ext uri="{FF2B5EF4-FFF2-40B4-BE49-F238E27FC236}">
                    <a16:creationId xmlns:a16="http://schemas.microsoft.com/office/drawing/2014/main" id="{07BC3F2F-0581-4AF6-8D6B-118AF7CD72E2}"/>
                  </a:ext>
                </a:extLst>
              </p:cNvPr>
              <p:cNvPicPr>
                <a:picLocks noChangeAspect="1"/>
              </p:cNvPicPr>
              <p:nvPr/>
            </p:nvPicPr>
            <p:blipFill>
              <a:blip r:embed="rId3"/>
              <a:stretch>
                <a:fillRect/>
              </a:stretch>
            </p:blipFill>
            <p:spPr>
              <a:xfrm>
                <a:off x="3935482" y="2595870"/>
                <a:ext cx="5139730" cy="1362124"/>
              </a:xfrm>
              <a:prstGeom prst="rect">
                <a:avLst/>
              </a:prstGeom>
              <a:noFill/>
              <a:ln w="9525">
                <a:noFill/>
              </a:ln>
              <a:effectLst>
                <a:softEdge rad="127000"/>
              </a:effectLst>
            </p:spPr>
          </p:pic>
          <p:cxnSp>
            <p:nvCxnSpPr>
              <p:cNvPr id="23" name="直接箭头连接符 22">
                <a:extLst>
                  <a:ext uri="{FF2B5EF4-FFF2-40B4-BE49-F238E27FC236}">
                    <a16:creationId xmlns:a16="http://schemas.microsoft.com/office/drawing/2014/main" id="{9D27B323-7696-4972-A865-CD8AB46F390F}"/>
                  </a:ext>
                </a:extLst>
              </p:cNvPr>
              <p:cNvCxnSpPr>
                <a:cxnSpLocks/>
                <a:endCxn id="7" idx="3"/>
              </p:cNvCxnSpPr>
              <p:nvPr/>
            </p:nvCxnSpPr>
            <p:spPr>
              <a:xfrm flipV="1">
                <a:off x="5174384" y="3276932"/>
                <a:ext cx="3900828" cy="574223"/>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30" name="组合 29">
                <a:extLst>
                  <a:ext uri="{FF2B5EF4-FFF2-40B4-BE49-F238E27FC236}">
                    <a16:creationId xmlns:a16="http://schemas.microsoft.com/office/drawing/2014/main" id="{541B1A09-7FB7-4779-850D-28A4A1C7ECD6}"/>
                  </a:ext>
                </a:extLst>
              </p:cNvPr>
              <p:cNvGrpSpPr/>
              <p:nvPr/>
            </p:nvGrpSpPr>
            <p:grpSpPr>
              <a:xfrm>
                <a:off x="3810179" y="2619114"/>
                <a:ext cx="1119961" cy="1472826"/>
                <a:chOff x="4993764" y="3550882"/>
                <a:chExt cx="1202642" cy="1704926"/>
              </a:xfrm>
            </p:grpSpPr>
            <p:sp>
              <p:nvSpPr>
                <p:cNvPr id="21" name="弧形 20">
                  <a:extLst>
                    <a:ext uri="{FF2B5EF4-FFF2-40B4-BE49-F238E27FC236}">
                      <a16:creationId xmlns:a16="http://schemas.microsoft.com/office/drawing/2014/main" id="{9F7928D4-02AC-455D-8651-AE61A34F8DE2}"/>
                    </a:ext>
                  </a:extLst>
                </p:cNvPr>
                <p:cNvSpPr/>
                <p:nvPr/>
              </p:nvSpPr>
              <p:spPr>
                <a:xfrm flipH="1">
                  <a:off x="4993764" y="3550882"/>
                  <a:ext cx="1202642" cy="1704926"/>
                </a:xfrm>
                <a:prstGeom prst="arc">
                  <a:avLst>
                    <a:gd name="adj1" fmla="val 16200000"/>
                    <a:gd name="adj2" fmla="val 1335944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6" name="直接箭头连接符 25">
                  <a:extLst>
                    <a:ext uri="{FF2B5EF4-FFF2-40B4-BE49-F238E27FC236}">
                      <a16:creationId xmlns:a16="http://schemas.microsoft.com/office/drawing/2014/main" id="{941A9823-3E1A-4C47-AF2B-39FD6176CFB1}"/>
                    </a:ext>
                  </a:extLst>
                </p:cNvPr>
                <p:cNvCxnSpPr>
                  <a:cxnSpLocks/>
                </p:cNvCxnSpPr>
                <p:nvPr/>
              </p:nvCxnSpPr>
              <p:spPr>
                <a:xfrm flipH="1" flipV="1">
                  <a:off x="6019800" y="3800052"/>
                  <a:ext cx="79178" cy="1534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文本框 30">
                <a:extLst>
                  <a:ext uri="{FF2B5EF4-FFF2-40B4-BE49-F238E27FC236}">
                    <a16:creationId xmlns:a16="http://schemas.microsoft.com/office/drawing/2014/main" id="{61831180-54CB-4250-9496-53E435608283}"/>
                  </a:ext>
                </a:extLst>
              </p:cNvPr>
              <p:cNvSpPr txBox="1"/>
              <p:nvPr/>
            </p:nvSpPr>
            <p:spPr>
              <a:xfrm rot="21031126">
                <a:off x="6359417" y="3427170"/>
                <a:ext cx="3374449" cy="523220"/>
              </a:xfrm>
              <a:prstGeom prst="rect">
                <a:avLst/>
              </a:prstGeom>
              <a:noFill/>
            </p:spPr>
            <p:txBody>
              <a:bodyPr wrap="square" rtlCol="0">
                <a:spAutoFit/>
              </a:bodyPr>
              <a:lstStyle/>
              <a:p>
                <a:pPr algn="ctr"/>
                <a:r>
                  <a:rPr lang="en-US" altLang="zh-CN" sz="2800" b="1" dirty="0">
                    <a:solidFill>
                      <a:srgbClr val="0000FF"/>
                    </a:solidFill>
                  </a:rPr>
                  <a:t>X</a:t>
                </a:r>
                <a:r>
                  <a:rPr lang="en-US" altLang="zh-CN" sz="2800" b="1" baseline="30000" dirty="0">
                    <a:solidFill>
                      <a:srgbClr val="0000FF"/>
                    </a:solidFill>
                  </a:rPr>
                  <a:t>1</a:t>
                </a:r>
                <a:r>
                  <a:rPr lang="en-US" altLang="zh-CN" sz="2800" b="1" dirty="0">
                    <a:solidFill>
                      <a:srgbClr val="0000FF"/>
                    </a:solidFill>
                  </a:rPr>
                  <a:t>, x</a:t>
                </a:r>
                <a:r>
                  <a:rPr lang="en-US" altLang="zh-CN" sz="2800" b="1" baseline="30000" dirty="0">
                    <a:solidFill>
                      <a:srgbClr val="0000FF"/>
                    </a:solidFill>
                  </a:rPr>
                  <a:t>2</a:t>
                </a:r>
                <a:r>
                  <a:rPr lang="en-US" altLang="zh-CN" sz="2800" b="1" dirty="0">
                    <a:solidFill>
                      <a:srgbClr val="0000FF"/>
                    </a:solidFill>
                  </a:rPr>
                  <a:t>, x</a:t>
                </a:r>
                <a:r>
                  <a:rPr lang="en-US" altLang="zh-CN" sz="2800" b="1" baseline="30000" dirty="0">
                    <a:solidFill>
                      <a:srgbClr val="0000FF"/>
                    </a:solidFill>
                  </a:rPr>
                  <a:t>3</a:t>
                </a:r>
                <a:endParaRPr lang="zh-CN" altLang="en-US" sz="2800" b="1" baseline="30000" dirty="0">
                  <a:solidFill>
                    <a:srgbClr val="0000FF"/>
                  </a:solidFill>
                </a:endParaRPr>
              </a:p>
            </p:txBody>
          </p:sp>
          <p:sp>
            <p:nvSpPr>
              <p:cNvPr id="35" name="文本框 34">
                <a:extLst>
                  <a:ext uri="{FF2B5EF4-FFF2-40B4-BE49-F238E27FC236}">
                    <a16:creationId xmlns:a16="http://schemas.microsoft.com/office/drawing/2014/main" id="{BD2202BE-C99D-400F-AF78-F68DC1A5DBE6}"/>
                  </a:ext>
                </a:extLst>
              </p:cNvPr>
              <p:cNvSpPr txBox="1"/>
              <p:nvPr/>
            </p:nvSpPr>
            <p:spPr>
              <a:xfrm>
                <a:off x="4290291" y="2434253"/>
                <a:ext cx="639849" cy="400110"/>
              </a:xfrm>
              <a:prstGeom prst="rect">
                <a:avLst/>
              </a:prstGeom>
              <a:noFill/>
            </p:spPr>
            <p:txBody>
              <a:bodyPr wrap="square" rtlCol="0">
                <a:spAutoFit/>
              </a:bodyPr>
              <a:lstStyle/>
              <a:p>
                <a:pPr algn="ctr"/>
                <a:r>
                  <a:rPr lang="en-US" altLang="zh-CN" sz="2000" b="1" dirty="0">
                    <a:solidFill>
                      <a:srgbClr val="C00000"/>
                    </a:solidFill>
                  </a:rPr>
                  <a:t>y</a:t>
                </a:r>
              </a:p>
            </p:txBody>
          </p:sp>
        </p:grpSp>
        <p:cxnSp>
          <p:nvCxnSpPr>
            <p:cNvPr id="12" name="直接箭头连接符 11">
              <a:extLst>
                <a:ext uri="{FF2B5EF4-FFF2-40B4-BE49-F238E27FC236}">
                  <a16:creationId xmlns:a16="http://schemas.microsoft.com/office/drawing/2014/main" id="{86E7E319-CBC6-407F-A2AD-8EDE6515D85E}"/>
                </a:ext>
              </a:extLst>
            </p:cNvPr>
            <p:cNvCxnSpPr>
              <a:cxnSpLocks/>
            </p:cNvCxnSpPr>
            <p:nvPr/>
          </p:nvCxnSpPr>
          <p:spPr>
            <a:xfrm flipV="1">
              <a:off x="3937509" y="2309383"/>
              <a:ext cx="314451" cy="36394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FFD62DBC-DF69-4682-868A-85514CCECB0C}"/>
                </a:ext>
              </a:extLst>
            </p:cNvPr>
            <p:cNvSpPr txBox="1"/>
            <p:nvPr/>
          </p:nvSpPr>
          <p:spPr>
            <a:xfrm>
              <a:off x="3937509" y="2452493"/>
              <a:ext cx="510540" cy="584775"/>
            </a:xfrm>
            <a:prstGeom prst="rect">
              <a:avLst/>
            </a:prstGeom>
            <a:noFill/>
          </p:spPr>
          <p:txBody>
            <a:bodyPr wrap="square">
              <a:spAutoFit/>
            </a:bodyPr>
            <a:lstStyle/>
            <a:p>
              <a:r>
                <a:rPr lang="en-US" altLang="zh-CN" sz="3200" b="1" i="1" dirty="0">
                  <a:solidFill>
                    <a:schemeClr val="bg1"/>
                  </a:solidFill>
                  <a:latin typeface="Arial" panose="020B0604020202020204" pitchFamily="34" charset="0"/>
                  <a:ea typeface="微软雅黑" pitchFamily="34" charset="-122"/>
                  <a:cs typeface="Arial" panose="020B0604020202020204" pitchFamily="34" charset="0"/>
                </a:rPr>
                <a:t>r</a:t>
              </a:r>
              <a:endParaRPr lang="zh-CN" altLang="en-US" sz="3200" i="1" dirty="0">
                <a:solidFill>
                  <a:schemeClr val="bg1"/>
                </a:solidFill>
                <a:latin typeface="Arial" panose="020B0604020202020204" pitchFamily="34" charset="0"/>
                <a:cs typeface="Arial" panose="020B0604020202020204" pitchFamily="34" charset="0"/>
              </a:endParaRPr>
            </a:p>
          </p:txBody>
        </p:sp>
      </p:grpSp>
      <p:sp>
        <p:nvSpPr>
          <p:cNvPr id="37" name="文本框 36">
            <a:extLst>
              <a:ext uri="{FF2B5EF4-FFF2-40B4-BE49-F238E27FC236}">
                <a16:creationId xmlns:a16="http://schemas.microsoft.com/office/drawing/2014/main" id="{F1CF746D-AEED-4519-A93F-E967D56A5061}"/>
              </a:ext>
            </a:extLst>
          </p:cNvPr>
          <p:cNvSpPr txBox="1"/>
          <p:nvPr/>
        </p:nvSpPr>
        <p:spPr>
          <a:xfrm>
            <a:off x="10165080" y="6035860"/>
            <a:ext cx="2026920" cy="369332"/>
          </a:xfrm>
          <a:prstGeom prst="rect">
            <a:avLst/>
          </a:prstGeom>
          <a:noFill/>
        </p:spPr>
        <p:txBody>
          <a:bodyPr wrap="square">
            <a:spAutoFit/>
          </a:bodyPr>
          <a:lstStyle/>
          <a:p>
            <a:r>
              <a:rPr lang="en-US" altLang="zh-CN" sz="1800" b="1" i="0" u="none" strike="noStrike" baseline="0" dirty="0">
                <a:solidFill>
                  <a:srgbClr val="0000FF"/>
                </a:solidFill>
                <a:latin typeface="微软雅黑" panose="020B0503020204020204" pitchFamily="34" charset="-122"/>
                <a:ea typeface="微软雅黑" panose="020B0503020204020204" pitchFamily="34" charset="-122"/>
                <a:cs typeface="Arial" panose="020B0604020202020204" pitchFamily="34" charset="0"/>
              </a:rPr>
              <a:t>KK zero mode</a:t>
            </a:r>
            <a:endParaRPr lang="zh-CN" altLang="en-US" b="1" dirty="0">
              <a:solidFill>
                <a:srgbClr val="0000FF"/>
              </a:solidFill>
            </a:endParaRPr>
          </a:p>
        </p:txBody>
      </p:sp>
      <p:sp>
        <p:nvSpPr>
          <p:cNvPr id="38" name="文本框 37">
            <a:extLst>
              <a:ext uri="{FF2B5EF4-FFF2-40B4-BE49-F238E27FC236}">
                <a16:creationId xmlns:a16="http://schemas.microsoft.com/office/drawing/2014/main" id="{2EFB7DC6-D834-45DB-8E9A-6B570FDE3787}"/>
              </a:ext>
            </a:extLst>
          </p:cNvPr>
          <p:cNvSpPr txBox="1"/>
          <p:nvPr/>
        </p:nvSpPr>
        <p:spPr>
          <a:xfrm>
            <a:off x="10165080" y="5204524"/>
            <a:ext cx="2026920" cy="646331"/>
          </a:xfrm>
          <a:prstGeom prst="rect">
            <a:avLst/>
          </a:prstGeom>
          <a:noFill/>
        </p:spPr>
        <p:txBody>
          <a:bodyPr wrap="square">
            <a:spAutoFit/>
          </a:bodyPr>
          <a:lstStyle/>
          <a:p>
            <a:r>
              <a:rPr lang="en-US" altLang="zh-CN" sz="1800" b="1" i="0" u="none" strike="noStrike" baseline="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massive KK mode</a:t>
            </a:r>
            <a:endParaRPr lang="zh-CN" altLang="en-US" b="1" dirty="0">
              <a:solidFill>
                <a:srgbClr val="C00000"/>
              </a:solidFill>
            </a:endParaRPr>
          </a:p>
        </p:txBody>
      </p:sp>
      <mc:AlternateContent xmlns:mc="http://schemas.openxmlformats.org/markup-compatibility/2006">
        <mc:Choice xmlns:a14="http://schemas.microsoft.com/office/drawing/2010/main" Requires="a14">
          <p:sp>
            <p:nvSpPr>
              <p:cNvPr id="39" name="文本框 38">
                <a:extLst>
                  <a:ext uri="{FF2B5EF4-FFF2-40B4-BE49-F238E27FC236}">
                    <a16:creationId xmlns:a16="http://schemas.microsoft.com/office/drawing/2014/main" id="{C9F6E1C6-A5E5-494D-BF65-0ADADA047BDC}"/>
                  </a:ext>
                </a:extLst>
              </p:cNvPr>
              <p:cNvSpPr txBox="1"/>
              <p:nvPr/>
            </p:nvSpPr>
            <p:spPr>
              <a:xfrm>
                <a:off x="4370081" y="4411732"/>
                <a:ext cx="3427670"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𝑝</m:t>
                          </m:r>
                        </m:e>
                        <m:sub>
                          <m:r>
                            <a:rPr lang="zh-CN" altLang="en-US" sz="2800" i="1">
                              <a:latin typeface="Cambria Math" panose="02040503050406030204" pitchFamily="18" charset="0"/>
                            </a:rPr>
                            <m:t>𝜇</m:t>
                          </m:r>
                        </m:sub>
                      </m:sSub>
                      <m:sSup>
                        <m:sSupPr>
                          <m:ctrlPr>
                            <a:rPr lang="en-US" altLang="zh-CN" sz="2800" i="1" smtClean="0">
                              <a:latin typeface="Cambria Math" panose="02040503050406030204" pitchFamily="18" charset="0"/>
                            </a:rPr>
                          </m:ctrlPr>
                        </m:sSupPr>
                        <m:e>
                          <m:r>
                            <a:rPr lang="en-US" altLang="zh-CN" sz="2800" b="0" i="1" smtClean="0">
                              <a:latin typeface="Cambria Math" panose="02040503050406030204" pitchFamily="18" charset="0"/>
                            </a:rPr>
                            <m:t>𝑝</m:t>
                          </m:r>
                        </m:e>
                        <m:sup>
                          <m:r>
                            <a:rPr lang="zh-CN" altLang="en-US" sz="2800" i="1" smtClean="0">
                              <a:latin typeface="Cambria Math" panose="02040503050406030204" pitchFamily="18" charset="0"/>
                            </a:rPr>
                            <m:t>𝜇</m:t>
                          </m:r>
                        </m:sup>
                      </m:sSup>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sSup>
                            <m:sSupPr>
                              <m:ctrlPr>
                                <a:rPr lang="en-US" altLang="zh-CN" sz="2800" i="1">
                                  <a:latin typeface="Cambria Math" panose="02040503050406030204" pitchFamily="18" charset="0"/>
                                </a:rPr>
                              </m:ctrlPr>
                            </m:sSupPr>
                            <m:e>
                              <m:r>
                                <a:rPr lang="en-US" altLang="zh-CN" sz="2800" b="0" i="1" smtClean="0">
                                  <a:latin typeface="Cambria Math" panose="02040503050406030204" pitchFamily="18" charset="0"/>
                                </a:rPr>
                                <m:t>𝑛</m:t>
                              </m:r>
                            </m:e>
                            <m:sup>
                              <m:r>
                                <a:rPr lang="en-US" altLang="zh-CN" sz="2800" i="1">
                                  <a:latin typeface="Cambria Math" panose="02040503050406030204" pitchFamily="18" charset="0"/>
                                </a:rPr>
                                <m:t>2</m:t>
                              </m:r>
                            </m:sup>
                          </m:sSup>
                        </m:num>
                        <m:den>
                          <m:sSup>
                            <m:sSupPr>
                              <m:ctrlPr>
                                <a:rPr lang="en-US" altLang="zh-CN" sz="2800" i="1">
                                  <a:latin typeface="Cambria Math" panose="02040503050406030204" pitchFamily="18" charset="0"/>
                                </a:rPr>
                              </m:ctrlPr>
                            </m:sSupPr>
                            <m:e>
                              <m:r>
                                <a:rPr lang="en-US" altLang="zh-CN" sz="2800" b="0" i="1" smtClean="0">
                                  <a:latin typeface="Cambria Math" panose="02040503050406030204" pitchFamily="18" charset="0"/>
                                </a:rPr>
                                <m:t>𝑟</m:t>
                              </m:r>
                            </m:e>
                            <m:sup>
                              <m:r>
                                <a:rPr lang="en-US" altLang="zh-CN" sz="2800" b="0" i="1" smtClean="0">
                                  <a:latin typeface="Cambria Math" panose="02040503050406030204" pitchFamily="18" charset="0"/>
                                </a:rPr>
                                <m:t>2</m:t>
                              </m:r>
                            </m:sup>
                          </m:sSup>
                        </m:den>
                      </m:f>
                      <m:sSup>
                        <m:sSupPr>
                          <m:ctrlPr>
                            <a:rPr lang="en-US" altLang="zh-CN" sz="2800" i="1">
                              <a:latin typeface="Cambria Math" panose="02040503050406030204" pitchFamily="18" charset="0"/>
                            </a:rPr>
                          </m:ctrlPr>
                        </m:sSupPr>
                        <m:e>
                          <m:r>
                            <a:rPr lang="en-US" altLang="zh-CN" sz="2800" b="0" i="1" smtClean="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𝑚</m:t>
                              </m:r>
                            </m:e>
                            <m:sub>
                              <m:r>
                                <a:rPr lang="en-US" altLang="zh-CN" sz="2800" i="1">
                                  <a:latin typeface="Cambria Math" panose="02040503050406030204" pitchFamily="18" charset="0"/>
                                </a:rPr>
                                <m:t>𝑛</m:t>
                              </m:r>
                            </m:sub>
                          </m:sSub>
                        </m:e>
                        <m:sup>
                          <m:r>
                            <a:rPr lang="en-US" altLang="zh-CN" sz="2800" i="1">
                              <a:latin typeface="Cambria Math" panose="02040503050406030204" pitchFamily="18" charset="0"/>
                            </a:rPr>
                            <m:t>2</m:t>
                          </m:r>
                        </m:sup>
                      </m:sSup>
                    </m:oMath>
                  </m:oMathPara>
                </a14:m>
                <a:endParaRPr lang="zh-CN" altLang="en-US" sz="2800" dirty="0"/>
              </a:p>
            </p:txBody>
          </p:sp>
        </mc:Choice>
        <mc:Fallback>
          <p:sp>
            <p:nvSpPr>
              <p:cNvPr id="39" name="文本框 38">
                <a:extLst>
                  <a:ext uri="{FF2B5EF4-FFF2-40B4-BE49-F238E27FC236}">
                    <a16:creationId xmlns:a16="http://schemas.microsoft.com/office/drawing/2014/main" id="{C9F6E1C6-A5E5-494D-BF65-0ADADA047BDC}"/>
                  </a:ext>
                </a:extLst>
              </p:cNvPr>
              <p:cNvSpPr txBox="1">
                <a:spLocks noRot="1" noChangeAspect="1" noMove="1" noResize="1" noEditPoints="1" noAdjustHandles="1" noChangeArrowheads="1" noChangeShapeType="1" noTextEdit="1"/>
              </p:cNvSpPr>
              <p:nvPr/>
            </p:nvSpPr>
            <p:spPr>
              <a:xfrm>
                <a:off x="4370081" y="4411732"/>
                <a:ext cx="3427670" cy="86177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6BAAE535-1782-4770-A769-6F286F7B756A}"/>
                  </a:ext>
                </a:extLst>
              </p:cNvPr>
              <p:cNvSpPr txBox="1"/>
              <p:nvPr/>
            </p:nvSpPr>
            <p:spPr>
              <a:xfrm>
                <a:off x="10156586" y="4205868"/>
                <a:ext cx="1479828" cy="8302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𝑚</m:t>
                          </m:r>
                        </m:e>
                        <m:sub>
                          <m:r>
                            <a:rPr lang="en-US" altLang="zh-CN" sz="2800" b="0" i="1" smtClean="0">
                              <a:latin typeface="Cambria Math" panose="02040503050406030204" pitchFamily="18" charset="0"/>
                            </a:rPr>
                            <m:t>𝑛</m:t>
                          </m:r>
                        </m:sub>
                      </m:sSub>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d>
                            <m:dPr>
                              <m:begChr m:val="|"/>
                              <m:endChr m:val="|"/>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𝑛</m:t>
                              </m:r>
                            </m:e>
                          </m:d>
                        </m:num>
                        <m:den>
                          <m:r>
                            <a:rPr lang="en-US" altLang="zh-CN" sz="2800" b="0" i="1" smtClean="0">
                              <a:latin typeface="Cambria Math" panose="02040503050406030204" pitchFamily="18" charset="0"/>
                            </a:rPr>
                            <m:t>𝑟</m:t>
                          </m:r>
                        </m:den>
                      </m:f>
                    </m:oMath>
                  </m:oMathPara>
                </a14:m>
                <a:endParaRPr lang="zh-CN" altLang="en-US" sz="2800" dirty="0"/>
              </a:p>
            </p:txBody>
          </p:sp>
        </mc:Choice>
        <mc:Fallback xmlns="">
          <p:sp>
            <p:nvSpPr>
              <p:cNvPr id="42" name="文本框 41">
                <a:extLst>
                  <a:ext uri="{FF2B5EF4-FFF2-40B4-BE49-F238E27FC236}">
                    <a16:creationId xmlns:a16="http://schemas.microsoft.com/office/drawing/2014/main" id="{6BAAE535-1782-4770-A769-6F286F7B756A}"/>
                  </a:ext>
                </a:extLst>
              </p:cNvPr>
              <p:cNvSpPr txBox="1">
                <a:spLocks noRot="1" noChangeAspect="1" noMove="1" noResize="1" noEditPoints="1" noAdjustHandles="1" noChangeArrowheads="1" noChangeShapeType="1" noTextEdit="1"/>
              </p:cNvSpPr>
              <p:nvPr/>
            </p:nvSpPr>
            <p:spPr>
              <a:xfrm>
                <a:off x="10156586" y="4205868"/>
                <a:ext cx="1479828" cy="83022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0" name="文本框 49">
                <a:extLst>
                  <a:ext uri="{FF2B5EF4-FFF2-40B4-BE49-F238E27FC236}">
                    <a16:creationId xmlns:a16="http://schemas.microsoft.com/office/drawing/2014/main" id="{61D36692-5C08-4D9D-BDCB-59DE1E261F87}"/>
                  </a:ext>
                </a:extLst>
              </p:cNvPr>
              <p:cNvSpPr txBox="1"/>
              <p:nvPr/>
            </p:nvSpPr>
            <p:spPr>
              <a:xfrm>
                <a:off x="2270243" y="4003003"/>
                <a:ext cx="381367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dirty="0" smtClean="0">
                          <a:latin typeface="Cambria Math" panose="02040503050406030204" pitchFamily="18" charset="0"/>
                        </a:rPr>
                        <m:t>𝜙</m:t>
                      </m:r>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𝑥</m:t>
                      </m:r>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𝑦</m:t>
                      </m:r>
                      <m:r>
                        <a:rPr lang="en-US" altLang="zh-CN" sz="2800" b="0" i="1" dirty="0" smtClean="0">
                          <a:latin typeface="Cambria Math" panose="02040503050406030204" pitchFamily="18" charset="0"/>
                        </a:rPr>
                        <m:t>)=</m:t>
                      </m:r>
                      <m:r>
                        <a:rPr lang="en-US" altLang="zh-CN" sz="2800" i="1" dirty="0">
                          <a:latin typeface="Cambria Math" panose="02040503050406030204" pitchFamily="18" charset="0"/>
                        </a:rPr>
                        <m:t>𝜙</m:t>
                      </m:r>
                      <m:r>
                        <a:rPr lang="en-US" altLang="zh-CN" sz="2800" i="1" dirty="0">
                          <a:latin typeface="Cambria Math" panose="02040503050406030204" pitchFamily="18" charset="0"/>
                        </a:rPr>
                        <m:t>(</m:t>
                      </m:r>
                      <m:r>
                        <a:rPr lang="en-US" altLang="zh-CN" sz="2800" i="1" dirty="0">
                          <a:latin typeface="Cambria Math" panose="02040503050406030204" pitchFamily="18" charset="0"/>
                        </a:rPr>
                        <m:t>𝑥</m:t>
                      </m:r>
                      <m:r>
                        <a:rPr lang="en-US" altLang="zh-CN" sz="2800" i="1" dirty="0">
                          <a:latin typeface="Cambria Math" panose="02040503050406030204" pitchFamily="18" charset="0"/>
                        </a:rPr>
                        <m:t>,</m:t>
                      </m:r>
                      <m:r>
                        <a:rPr lang="en-US" altLang="zh-CN" sz="2800" i="1" dirty="0">
                          <a:latin typeface="Cambria Math" panose="02040503050406030204" pitchFamily="18" charset="0"/>
                        </a:rPr>
                        <m:t>𝑦</m:t>
                      </m:r>
                      <m:r>
                        <a:rPr lang="en-US" altLang="zh-CN" sz="2800" b="0" i="1" dirty="0" smtClean="0">
                          <a:latin typeface="Cambria Math" panose="02040503050406030204" pitchFamily="18" charset="0"/>
                        </a:rPr>
                        <m:t>+2</m:t>
                      </m:r>
                      <m:r>
                        <a:rPr lang="zh-CN" altLang="en-US" sz="2800" b="0" i="1" dirty="0" smtClean="0">
                          <a:latin typeface="Cambria Math" panose="02040503050406030204" pitchFamily="18" charset="0"/>
                        </a:rPr>
                        <m:t>𝜋</m:t>
                      </m:r>
                      <m:r>
                        <a:rPr lang="en-US" altLang="zh-CN" sz="2800" b="0" i="1" dirty="0" smtClean="0">
                          <a:latin typeface="Cambria Math" panose="02040503050406030204" pitchFamily="18" charset="0"/>
                        </a:rPr>
                        <m:t>𝑟</m:t>
                      </m:r>
                      <m:r>
                        <a:rPr lang="en-US" altLang="zh-CN" sz="2800" i="1" dirty="0">
                          <a:latin typeface="Cambria Math" panose="02040503050406030204" pitchFamily="18" charset="0"/>
                        </a:rPr>
                        <m:t>)</m:t>
                      </m:r>
                    </m:oMath>
                  </m:oMathPara>
                </a14:m>
                <a:endParaRPr lang="zh-CN" altLang="en-US" sz="2800" dirty="0"/>
              </a:p>
            </p:txBody>
          </p:sp>
        </mc:Choice>
        <mc:Fallback>
          <p:sp>
            <p:nvSpPr>
              <p:cNvPr id="50" name="文本框 49">
                <a:extLst>
                  <a:ext uri="{FF2B5EF4-FFF2-40B4-BE49-F238E27FC236}">
                    <a16:creationId xmlns:a16="http://schemas.microsoft.com/office/drawing/2014/main" id="{61D36692-5C08-4D9D-BDCB-59DE1E261F87}"/>
                  </a:ext>
                </a:extLst>
              </p:cNvPr>
              <p:cNvSpPr txBox="1">
                <a:spLocks noRot="1" noChangeAspect="1" noMove="1" noResize="1" noEditPoints="1" noAdjustHandles="1" noChangeArrowheads="1" noChangeShapeType="1" noTextEdit="1"/>
              </p:cNvSpPr>
              <p:nvPr/>
            </p:nvSpPr>
            <p:spPr>
              <a:xfrm>
                <a:off x="2270243" y="4003003"/>
                <a:ext cx="3813673"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486B6DA0-9B2C-895C-2BF8-22E5474BFB3A}"/>
                  </a:ext>
                </a:extLst>
              </p:cNvPr>
              <p:cNvSpPr txBox="1"/>
              <p:nvPr/>
            </p:nvSpPr>
            <p:spPr>
              <a:xfrm>
                <a:off x="2314972" y="4715935"/>
                <a:ext cx="15889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800" i="1" smtClean="0">
                              <a:latin typeface="Cambria Math" panose="02040503050406030204" pitchFamily="18" charset="0"/>
                            </a:rPr>
                          </m:ctrlPr>
                        </m:sSupPr>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𝑝</m:t>
                              </m:r>
                            </m:e>
                            <m:sub>
                              <m:r>
                                <a:rPr lang="en-US" altLang="zh-CN" sz="2800" b="0" i="1" smtClean="0">
                                  <a:latin typeface="Cambria Math" panose="02040503050406030204" pitchFamily="18" charset="0"/>
                                </a:rPr>
                                <m:t>𝑁</m:t>
                              </m:r>
                            </m:sub>
                          </m:sSub>
                          <m:r>
                            <a:rPr lang="en-US" altLang="zh-CN" sz="2800" b="0" i="1" smtClean="0">
                              <a:latin typeface="Cambria Math" panose="02040503050406030204" pitchFamily="18" charset="0"/>
                            </a:rPr>
                            <m:t>𝑝</m:t>
                          </m:r>
                        </m:e>
                        <m:sup>
                          <m:r>
                            <a:rPr lang="en-US" altLang="zh-CN" sz="2800" b="0" i="1" smtClean="0">
                              <a:latin typeface="Cambria Math" panose="02040503050406030204" pitchFamily="18" charset="0"/>
                            </a:rPr>
                            <m:t>𝑁</m:t>
                          </m:r>
                        </m:sup>
                      </m:sSup>
                      <m:r>
                        <a:rPr lang="en-US" altLang="zh-CN" sz="2800" b="0" i="1" smtClean="0">
                          <a:latin typeface="Cambria Math" panose="02040503050406030204" pitchFamily="18" charset="0"/>
                        </a:rPr>
                        <m:t>=0</m:t>
                      </m:r>
                    </m:oMath>
                  </m:oMathPara>
                </a14:m>
                <a:endParaRPr lang="zh-CN" altLang="en-US" sz="2800" dirty="0"/>
              </a:p>
            </p:txBody>
          </p:sp>
        </mc:Choice>
        <mc:Fallback>
          <p:sp>
            <p:nvSpPr>
              <p:cNvPr id="3" name="文本框 2">
                <a:extLst>
                  <a:ext uri="{FF2B5EF4-FFF2-40B4-BE49-F238E27FC236}">
                    <a16:creationId xmlns:a16="http://schemas.microsoft.com/office/drawing/2014/main" id="{486B6DA0-9B2C-895C-2BF8-22E5474BFB3A}"/>
                  </a:ext>
                </a:extLst>
              </p:cNvPr>
              <p:cNvSpPr txBox="1">
                <a:spLocks noRot="1" noChangeAspect="1" noMove="1" noResize="1" noEditPoints="1" noAdjustHandles="1" noChangeArrowheads="1" noChangeShapeType="1" noTextEdit="1"/>
              </p:cNvSpPr>
              <p:nvPr/>
            </p:nvSpPr>
            <p:spPr>
              <a:xfrm>
                <a:off x="2314972" y="4715935"/>
                <a:ext cx="1588960" cy="430887"/>
              </a:xfrm>
              <a:prstGeom prst="rect">
                <a:avLst/>
              </a:prstGeom>
              <a:blipFill>
                <a:blip r:embed="rId7"/>
                <a:stretch>
                  <a:fillRect/>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B7E5048B-834B-6F71-47CA-BF05F406EDDF}"/>
              </a:ext>
            </a:extLst>
          </p:cNvPr>
          <p:cNvSpPr txBox="1"/>
          <p:nvPr/>
        </p:nvSpPr>
        <p:spPr>
          <a:xfrm>
            <a:off x="8994547" y="2324661"/>
            <a:ext cx="2931124" cy="461665"/>
          </a:xfrm>
          <a:prstGeom prst="rect">
            <a:avLst/>
          </a:prstGeom>
          <a:noFill/>
        </p:spPr>
        <p:txBody>
          <a:bodyPr wrap="square">
            <a:spAutoFit/>
          </a:bodyPr>
          <a:lstStyle/>
          <a:p>
            <a:r>
              <a:rPr lang="zh-CN" altLang="en-US" sz="2400" dirty="0"/>
              <a:t>periodic condition</a:t>
            </a:r>
          </a:p>
        </p:txBody>
      </p:sp>
    </p:spTree>
    <p:extLst>
      <p:ext uri="{BB962C8B-B14F-4D97-AF65-F5344CB8AC3E}">
        <p14:creationId xmlns:p14="http://schemas.microsoft.com/office/powerpoint/2010/main" val="9186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794E4EB-6B95-409B-8096-1EF25FE21C60}"/>
              </a:ext>
            </a:extLst>
          </p:cNvPr>
          <p:cNvSpPr>
            <a:spLocks noGrp="1"/>
          </p:cNvSpPr>
          <p:nvPr>
            <p:ph type="title"/>
          </p:nvPr>
        </p:nvSpPr>
        <p:spPr>
          <a:xfrm>
            <a:off x="838200" y="4180"/>
            <a:ext cx="10515600" cy="132556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2.2 Large extra dimensions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11" name="灯片编号占位符 16">
            <a:extLst>
              <a:ext uri="{FF2B5EF4-FFF2-40B4-BE49-F238E27FC236}">
                <a16:creationId xmlns:a16="http://schemas.microsoft.com/office/drawing/2014/main" id="{53B563D7-80E9-4EEE-A661-8AF267A27421}"/>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11</a:t>
            </a:fld>
            <a:endParaRPr lang="zh-CN" altLang="en-US" sz="2400" b="1" dirty="0"/>
          </a:p>
        </p:txBody>
      </p:sp>
      <p:sp>
        <p:nvSpPr>
          <p:cNvPr id="12" name="矩形 11">
            <a:extLst>
              <a:ext uri="{FF2B5EF4-FFF2-40B4-BE49-F238E27FC236}">
                <a16:creationId xmlns:a16="http://schemas.microsoft.com/office/drawing/2014/main" id="{F61D296B-EB35-49EE-B669-2A29E1755D0D}"/>
              </a:ext>
            </a:extLst>
          </p:cNvPr>
          <p:cNvSpPr/>
          <p:nvPr/>
        </p:nvSpPr>
        <p:spPr>
          <a:xfrm>
            <a:off x="925585" y="3474552"/>
            <a:ext cx="5543795" cy="769441"/>
          </a:xfrm>
          <a:prstGeom prst="rect">
            <a:avLst/>
          </a:prstGeom>
        </p:spPr>
        <p:txBody>
          <a:bodyPr wrap="square">
            <a:spAutoFit/>
          </a:bodyPr>
          <a:lstStyle/>
          <a:p>
            <a:pPr lvl="0" fontAlgn="base">
              <a:spcBef>
                <a:spcPct val="20000"/>
              </a:spcBef>
              <a:spcAft>
                <a:spcPct val="0"/>
              </a:spcAft>
              <a:defRPr/>
            </a:pPr>
            <a:r>
              <a:rPr lang="en-US" altLang="zh-CN" sz="2000" b="1" dirty="0" err="1">
                <a:latin typeface="微软雅黑" pitchFamily="34" charset="-122"/>
                <a:ea typeface="微软雅黑" pitchFamily="34" charset="-122"/>
              </a:rPr>
              <a:t>Arkani</a:t>
            </a:r>
            <a:r>
              <a:rPr lang="en-US" altLang="zh-CN" sz="2000" b="1" dirty="0">
                <a:latin typeface="微软雅黑" pitchFamily="34" charset="-122"/>
                <a:ea typeface="微软雅黑" pitchFamily="34" charset="-122"/>
              </a:rPr>
              <a:t>-Hamed, </a:t>
            </a:r>
            <a:r>
              <a:rPr lang="en-US" altLang="zh-CN" sz="2000" b="1" dirty="0" err="1">
                <a:latin typeface="微软雅黑" pitchFamily="34" charset="-122"/>
                <a:ea typeface="微软雅黑" pitchFamily="34" charset="-122"/>
              </a:rPr>
              <a:t>Dimopoulos</a:t>
            </a:r>
            <a:r>
              <a:rPr lang="en-US" altLang="zh-CN" sz="2000" b="1" dirty="0">
                <a:latin typeface="微软雅黑" pitchFamily="34" charset="-122"/>
                <a:ea typeface="微软雅黑" pitchFamily="34" charset="-122"/>
              </a:rPr>
              <a:t>, </a:t>
            </a:r>
            <a:r>
              <a:rPr lang="en-US" altLang="zh-CN" sz="2000" b="1" dirty="0" err="1">
                <a:latin typeface="微软雅黑" pitchFamily="34" charset="-122"/>
                <a:ea typeface="微软雅黑" pitchFamily="34" charset="-122"/>
              </a:rPr>
              <a:t>Dvali</a:t>
            </a:r>
            <a:r>
              <a:rPr lang="en-US" altLang="zh-CN" sz="2000" b="1" dirty="0">
                <a:latin typeface="微软雅黑" pitchFamily="34" charset="-122"/>
                <a:ea typeface="微软雅黑" pitchFamily="34" charset="-122"/>
              </a:rPr>
              <a:t> (ADD)</a:t>
            </a:r>
          </a:p>
          <a:p>
            <a:pPr lvl="0" algn="ctr" fontAlgn="base">
              <a:spcBef>
                <a:spcPct val="20000"/>
              </a:spcBef>
              <a:spcAft>
                <a:spcPct val="0"/>
              </a:spcAft>
              <a:defRPr/>
            </a:pPr>
            <a:r>
              <a:rPr lang="en-US" altLang="zh-CN" sz="2000" dirty="0">
                <a:solidFill>
                  <a:srgbClr val="C00000"/>
                </a:solidFill>
                <a:latin typeface="微软雅黑" pitchFamily="34" charset="-122"/>
                <a:ea typeface="微软雅黑" pitchFamily="34" charset="-122"/>
              </a:rPr>
              <a:t>Phys. Lett. B 429 (1998) 263</a:t>
            </a:r>
          </a:p>
        </p:txBody>
      </p:sp>
      <p:pic>
        <p:nvPicPr>
          <p:cNvPr id="13" name="Picture 9" descr="ADD">
            <a:extLst>
              <a:ext uri="{FF2B5EF4-FFF2-40B4-BE49-F238E27FC236}">
                <a16:creationId xmlns:a16="http://schemas.microsoft.com/office/drawing/2014/main" id="{B3AB5729-A548-43EE-9B7B-2B76F7652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495" y="1442942"/>
            <a:ext cx="3407228" cy="190059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id="{DB6E8C63-77A8-4407-84CA-43EE464C7539}"/>
              </a:ext>
            </a:extLst>
          </p:cNvPr>
          <p:cNvPicPr>
            <a:picLocks noChangeAspect="1"/>
          </p:cNvPicPr>
          <p:nvPr/>
        </p:nvPicPr>
        <p:blipFill>
          <a:blip r:embed="rId3"/>
          <a:stretch>
            <a:fillRect/>
          </a:stretch>
        </p:blipFill>
        <p:spPr>
          <a:xfrm>
            <a:off x="7093507" y="1505505"/>
            <a:ext cx="3577958" cy="2764949"/>
          </a:xfrm>
          <a:prstGeom prst="rect">
            <a:avLst/>
          </a:prstGeom>
        </p:spPr>
      </p:pic>
      <p:sp>
        <p:nvSpPr>
          <p:cNvPr id="10" name="矩形 9">
            <a:extLst>
              <a:ext uri="{FF2B5EF4-FFF2-40B4-BE49-F238E27FC236}">
                <a16:creationId xmlns:a16="http://schemas.microsoft.com/office/drawing/2014/main" id="{CDDEC026-C985-4EB2-A362-33F1A1D973F9}"/>
              </a:ext>
            </a:extLst>
          </p:cNvPr>
          <p:cNvSpPr/>
          <p:nvPr/>
        </p:nvSpPr>
        <p:spPr>
          <a:xfrm>
            <a:off x="1103205" y="1329743"/>
            <a:ext cx="10163210" cy="5150230"/>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a:extLst>
              <a:ext uri="{FF2B5EF4-FFF2-40B4-BE49-F238E27FC236}">
                <a16:creationId xmlns:a16="http://schemas.microsoft.com/office/drawing/2014/main" id="{617E53D2-D8B2-4224-9B4A-BB20C51D4C51}"/>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7" name="内容占位符 2">
            <a:extLst>
              <a:ext uri="{FF2B5EF4-FFF2-40B4-BE49-F238E27FC236}">
                <a16:creationId xmlns:a16="http://schemas.microsoft.com/office/drawing/2014/main" id="{108AEFFF-1BDD-4839-B621-06D96391488E}"/>
              </a:ext>
            </a:extLst>
          </p:cNvPr>
          <p:cNvSpPr txBox="1"/>
          <p:nvPr/>
        </p:nvSpPr>
        <p:spPr>
          <a:xfrm>
            <a:off x="1572080" y="4612245"/>
            <a:ext cx="9636464" cy="1192847"/>
          </a:xfrm>
          <a:prstGeom prst="rect">
            <a:avLst/>
          </a:prstGeom>
          <a:noFill/>
          <a:ln w="19050">
            <a:noFill/>
            <a:prstDash val="dash"/>
          </a:ln>
        </p:spPr>
        <p:txBody>
          <a:bodyPr/>
          <a:lstStyle/>
          <a:p>
            <a:pPr lvl="0">
              <a:spcBef>
                <a:spcPct val="20000"/>
              </a:spcBef>
            </a:pPr>
            <a:r>
              <a:rPr lang="en-US" altLang="zh-CN" sz="2800" i="0" u="none" strike="noStrike" baseline="0" dirty="0">
                <a:solidFill>
                  <a:srgbClr val="0000FF"/>
                </a:solidFill>
                <a:latin typeface="微软雅黑" panose="020B0503020204020204" pitchFamily="34" charset="-122"/>
                <a:ea typeface="微软雅黑" panose="020B0503020204020204" pitchFamily="34" charset="-122"/>
              </a:rPr>
              <a:t>In order to solve the gauge hierarchy problem, </a:t>
            </a:r>
          </a:p>
          <a:p>
            <a:pPr lvl="0">
              <a:spcBef>
                <a:spcPct val="20000"/>
              </a:spcBef>
            </a:pPr>
            <a:r>
              <a:rPr lang="en-US" altLang="zh-CN" sz="2800" i="0" u="none" strike="noStrike" baseline="0" dirty="0">
                <a:solidFill>
                  <a:srgbClr val="0000FF"/>
                </a:solidFill>
                <a:latin typeface="微软雅黑" panose="020B0503020204020204" pitchFamily="34" charset="-122"/>
                <a:ea typeface="微软雅黑" panose="020B0503020204020204" pitchFamily="34" charset="-122"/>
              </a:rPr>
              <a:t>they introduced large extra dimensions and brane</a:t>
            </a:r>
          </a:p>
        </p:txBody>
      </p:sp>
      <p:sp>
        <p:nvSpPr>
          <p:cNvPr id="18" name="矩形 17">
            <a:extLst>
              <a:ext uri="{FF2B5EF4-FFF2-40B4-BE49-F238E27FC236}">
                <a16:creationId xmlns:a16="http://schemas.microsoft.com/office/drawing/2014/main" id="{1369FF24-28A4-49CF-94A5-2EAF300C87A2}"/>
              </a:ext>
            </a:extLst>
          </p:cNvPr>
          <p:cNvSpPr/>
          <p:nvPr/>
        </p:nvSpPr>
        <p:spPr>
          <a:xfrm>
            <a:off x="3945999" y="5923371"/>
            <a:ext cx="3643562" cy="584775"/>
          </a:xfrm>
          <a:prstGeom prst="rect">
            <a:avLst/>
          </a:prstGeom>
        </p:spPr>
        <p:txBody>
          <a:bodyPr wrap="none">
            <a:spAutoFit/>
          </a:bodyPr>
          <a:lstStyle/>
          <a:p>
            <a:pPr lvl="0" algn="just" fontAlgn="base">
              <a:spcBef>
                <a:spcPct val="20000"/>
              </a:spcBef>
              <a:spcAft>
                <a:spcPct val="0"/>
              </a:spcAft>
              <a:defRPr/>
            </a:pPr>
            <a:r>
              <a:rPr lang="en-US" altLang="zh-CN" sz="3200" b="1" dirty="0">
                <a:solidFill>
                  <a:srgbClr val="0000FF"/>
                </a:solidFill>
                <a:latin typeface="微软雅黑" pitchFamily="34" charset="-122"/>
                <a:ea typeface="微软雅黑" pitchFamily="34" charset="-122"/>
              </a:rPr>
              <a:t>ADD </a:t>
            </a:r>
            <a:r>
              <a:rPr lang="en-US" altLang="zh-CN" sz="3200" b="1" dirty="0" err="1">
                <a:solidFill>
                  <a:srgbClr val="0000FF"/>
                </a:solidFill>
                <a:latin typeface="微软雅黑" pitchFamily="34" charset="-122"/>
                <a:ea typeface="微软雅黑" pitchFamily="34" charset="-122"/>
              </a:rPr>
              <a:t>braneworld</a:t>
            </a:r>
            <a:endParaRPr lang="en-US" altLang="zh-CN" sz="3200" b="1" dirty="0">
              <a:solidFill>
                <a:srgbClr val="0000FF"/>
              </a:solidFill>
              <a:latin typeface="微软雅黑" pitchFamily="34" charset="-122"/>
              <a:ea typeface="微软雅黑" pitchFamily="34" charset="-122"/>
            </a:endParaRPr>
          </a:p>
        </p:txBody>
      </p:sp>
    </p:spTree>
    <p:extLst>
      <p:ext uri="{BB962C8B-B14F-4D97-AF65-F5344CB8AC3E}">
        <p14:creationId xmlns:p14="http://schemas.microsoft.com/office/powerpoint/2010/main" val="118018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794E4EB-6B95-409B-8096-1EF25FE21C60}"/>
              </a:ext>
            </a:extLst>
          </p:cNvPr>
          <p:cNvSpPr>
            <a:spLocks noGrp="1"/>
          </p:cNvSpPr>
          <p:nvPr>
            <p:ph type="title"/>
          </p:nvPr>
        </p:nvSpPr>
        <p:spPr>
          <a:xfrm>
            <a:off x="838200" y="4180"/>
            <a:ext cx="10515600" cy="132556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2.2 Large extra dimensions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11" name="灯片编号占位符 16">
            <a:extLst>
              <a:ext uri="{FF2B5EF4-FFF2-40B4-BE49-F238E27FC236}">
                <a16:creationId xmlns:a16="http://schemas.microsoft.com/office/drawing/2014/main" id="{53B563D7-80E9-4EEE-A661-8AF267A27421}"/>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12</a:t>
            </a:fld>
            <a:endParaRPr lang="zh-CN" altLang="en-US" sz="2400" b="1" dirty="0"/>
          </a:p>
        </p:txBody>
      </p:sp>
      <p:sp>
        <p:nvSpPr>
          <p:cNvPr id="10" name="矩形 9">
            <a:extLst>
              <a:ext uri="{FF2B5EF4-FFF2-40B4-BE49-F238E27FC236}">
                <a16:creationId xmlns:a16="http://schemas.microsoft.com/office/drawing/2014/main" id="{CDDEC026-C985-4EB2-A362-33F1A1D973F9}"/>
              </a:ext>
            </a:extLst>
          </p:cNvPr>
          <p:cNvSpPr/>
          <p:nvPr/>
        </p:nvSpPr>
        <p:spPr>
          <a:xfrm>
            <a:off x="1103205" y="1329743"/>
            <a:ext cx="10163210" cy="5150230"/>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a:extLst>
              <a:ext uri="{FF2B5EF4-FFF2-40B4-BE49-F238E27FC236}">
                <a16:creationId xmlns:a16="http://schemas.microsoft.com/office/drawing/2014/main" id="{617E53D2-D8B2-4224-9B4A-BB20C51D4C51}"/>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7" name="内容占位符 2">
            <a:extLst>
              <a:ext uri="{FF2B5EF4-FFF2-40B4-BE49-F238E27FC236}">
                <a16:creationId xmlns:a16="http://schemas.microsoft.com/office/drawing/2014/main" id="{E1C86A16-19EF-4FF1-8BAE-F78EAEA4D508}"/>
              </a:ext>
            </a:extLst>
          </p:cNvPr>
          <p:cNvSpPr txBox="1"/>
          <p:nvPr/>
        </p:nvSpPr>
        <p:spPr>
          <a:xfrm>
            <a:off x="666534" y="1206812"/>
            <a:ext cx="9446393" cy="741540"/>
          </a:xfrm>
          <a:prstGeom prst="rect">
            <a:avLst/>
          </a:prstGeom>
          <a:noFill/>
          <a:ln w="19050">
            <a:noFill/>
            <a:prstDash val="dash"/>
          </a:ln>
        </p:spPr>
        <p:txBody>
          <a:bodyPr/>
          <a:lstStyle/>
          <a:p>
            <a:pPr lvl="0">
              <a:spcBef>
                <a:spcPct val="20000"/>
              </a:spcBef>
            </a:pPr>
            <a:r>
              <a:rPr lang="en-US" altLang="zh-CN" sz="2800" i="0" u="none" strike="noStrike" baseline="0" dirty="0">
                <a:latin typeface="微软雅黑" panose="020B0503020204020204" pitchFamily="34" charset="-122"/>
                <a:ea typeface="微软雅黑" panose="020B0503020204020204" pitchFamily="34" charset="-122"/>
              </a:rPr>
              <a:t>Assume</a:t>
            </a:r>
            <a:r>
              <a:rPr lang="en-US" altLang="zh-CN" sz="2800" b="1" i="0" u="none" strike="noStrike" baseline="0" dirty="0">
                <a:latin typeface="微软雅黑" panose="020B0503020204020204" pitchFamily="34" charset="-122"/>
                <a:ea typeface="微软雅黑" panose="020B0503020204020204" pitchFamily="34" charset="-122"/>
              </a:rPr>
              <a:t> </a:t>
            </a:r>
          </a:p>
          <a:p>
            <a:pPr lvl="0">
              <a:spcBef>
                <a:spcPct val="20000"/>
              </a:spcBef>
            </a:pPr>
            <a:endParaRPr lang="en-US" altLang="zh-CN" sz="2800" b="1" dirty="0">
              <a:solidFill>
                <a:srgbClr val="0000FF"/>
              </a:solidFill>
              <a:latin typeface="微软雅黑" panose="020B0503020204020204" pitchFamily="34" charset="-122"/>
              <a:ea typeface="微软雅黑" panose="020B0503020204020204" pitchFamily="34" charset="-122"/>
            </a:endParaRPr>
          </a:p>
          <a:p>
            <a:pPr lvl="0">
              <a:spcBef>
                <a:spcPct val="20000"/>
              </a:spcBef>
            </a:pPr>
            <a:r>
              <a:rPr lang="en-US" altLang="zh-CN" sz="2800" dirty="0">
                <a:latin typeface="微软雅黑" panose="020B0503020204020204" pitchFamily="34" charset="-122"/>
                <a:ea typeface="微软雅黑" panose="020B0503020204020204" pitchFamily="34" charset="-122"/>
              </a:rPr>
              <a:t>KK reduction from D=4+n dimension to 4 dimensions:</a:t>
            </a:r>
          </a:p>
          <a:p>
            <a:pPr lvl="0">
              <a:spcBef>
                <a:spcPct val="20000"/>
              </a:spcBef>
            </a:pPr>
            <a:endParaRPr lang="en-US" altLang="zh-CN" sz="4000" b="1"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9644C2A5-2FF5-4ED0-86DC-E8D48330D2F1}"/>
              </a:ext>
            </a:extLst>
          </p:cNvPr>
          <p:cNvPicPr>
            <a:picLocks noChangeAspect="1"/>
          </p:cNvPicPr>
          <p:nvPr/>
        </p:nvPicPr>
        <p:blipFill>
          <a:blip r:embed="rId2"/>
          <a:stretch>
            <a:fillRect/>
          </a:stretch>
        </p:blipFill>
        <p:spPr>
          <a:xfrm>
            <a:off x="1465231" y="2920649"/>
            <a:ext cx="4615543" cy="896983"/>
          </a:xfrm>
          <a:prstGeom prst="rect">
            <a:avLst/>
          </a:prstGeom>
        </p:spPr>
      </p:pic>
      <p:pic>
        <p:nvPicPr>
          <p:cNvPr id="8" name="图片 7">
            <a:extLst>
              <a:ext uri="{FF2B5EF4-FFF2-40B4-BE49-F238E27FC236}">
                <a16:creationId xmlns:a16="http://schemas.microsoft.com/office/drawing/2014/main" id="{541AB22A-3555-4579-AAC9-517C2EEF0D56}"/>
              </a:ext>
            </a:extLst>
          </p:cNvPr>
          <p:cNvPicPr>
            <a:picLocks noChangeAspect="1"/>
          </p:cNvPicPr>
          <p:nvPr/>
        </p:nvPicPr>
        <p:blipFill>
          <a:blip r:embed="rId3"/>
          <a:stretch>
            <a:fillRect/>
          </a:stretch>
        </p:blipFill>
        <p:spPr>
          <a:xfrm>
            <a:off x="7397540" y="2930453"/>
            <a:ext cx="1863634" cy="731520"/>
          </a:xfrm>
          <a:prstGeom prst="rect">
            <a:avLst/>
          </a:prstGeom>
        </p:spPr>
      </p:pic>
      <p:pic>
        <p:nvPicPr>
          <p:cNvPr id="18" name="图片 17">
            <a:extLst>
              <a:ext uri="{FF2B5EF4-FFF2-40B4-BE49-F238E27FC236}">
                <a16:creationId xmlns:a16="http://schemas.microsoft.com/office/drawing/2014/main" id="{7FEF8590-0202-4595-AA4D-6DC1E75A745A}"/>
              </a:ext>
            </a:extLst>
          </p:cNvPr>
          <p:cNvPicPr>
            <a:picLocks noChangeAspect="1"/>
          </p:cNvPicPr>
          <p:nvPr/>
        </p:nvPicPr>
        <p:blipFill>
          <a:blip r:embed="rId4"/>
          <a:stretch>
            <a:fillRect/>
          </a:stretch>
        </p:blipFill>
        <p:spPr>
          <a:xfrm>
            <a:off x="2314592" y="1601319"/>
            <a:ext cx="4423954" cy="522514"/>
          </a:xfrm>
          <a:prstGeom prst="rect">
            <a:avLst/>
          </a:prstGeom>
        </p:spPr>
      </p:pic>
      <p:pic>
        <p:nvPicPr>
          <p:cNvPr id="20" name="图片 19">
            <a:extLst>
              <a:ext uri="{FF2B5EF4-FFF2-40B4-BE49-F238E27FC236}">
                <a16:creationId xmlns:a16="http://schemas.microsoft.com/office/drawing/2014/main" id="{655719E0-635A-40C9-AE5F-93FE4A808D01}"/>
              </a:ext>
            </a:extLst>
          </p:cNvPr>
          <p:cNvPicPr>
            <a:picLocks noChangeAspect="1"/>
          </p:cNvPicPr>
          <p:nvPr/>
        </p:nvPicPr>
        <p:blipFill>
          <a:blip r:embed="rId5"/>
          <a:stretch>
            <a:fillRect/>
          </a:stretch>
        </p:blipFill>
        <p:spPr>
          <a:xfrm>
            <a:off x="1701024" y="4074261"/>
            <a:ext cx="5050971" cy="1719943"/>
          </a:xfrm>
          <a:prstGeom prst="rect">
            <a:avLst/>
          </a:prstGeom>
        </p:spPr>
      </p:pic>
      <p:pic>
        <p:nvPicPr>
          <p:cNvPr id="24" name="图片 23">
            <a:extLst>
              <a:ext uri="{FF2B5EF4-FFF2-40B4-BE49-F238E27FC236}">
                <a16:creationId xmlns:a16="http://schemas.microsoft.com/office/drawing/2014/main" id="{01D2E010-7510-466E-9A83-45E88B78D353}"/>
              </a:ext>
            </a:extLst>
          </p:cNvPr>
          <p:cNvPicPr>
            <a:picLocks noChangeAspect="1"/>
          </p:cNvPicPr>
          <p:nvPr/>
        </p:nvPicPr>
        <p:blipFill>
          <a:blip r:embed="rId6"/>
          <a:stretch>
            <a:fillRect/>
          </a:stretch>
        </p:blipFill>
        <p:spPr>
          <a:xfrm>
            <a:off x="1811253" y="5935687"/>
            <a:ext cx="3169920" cy="544286"/>
          </a:xfrm>
          <a:prstGeom prst="rect">
            <a:avLst/>
          </a:prstGeom>
        </p:spPr>
      </p:pic>
      <p:sp>
        <p:nvSpPr>
          <p:cNvPr id="25" name="右大括号 24">
            <a:extLst>
              <a:ext uri="{FF2B5EF4-FFF2-40B4-BE49-F238E27FC236}">
                <a16:creationId xmlns:a16="http://schemas.microsoft.com/office/drawing/2014/main" id="{59C8564C-DEEB-4AC6-A295-61D559EEFBE4}"/>
              </a:ext>
            </a:extLst>
          </p:cNvPr>
          <p:cNvSpPr/>
          <p:nvPr/>
        </p:nvSpPr>
        <p:spPr>
          <a:xfrm>
            <a:off x="6013358" y="5388696"/>
            <a:ext cx="342904" cy="952500"/>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8F28C584-7AAF-4D4E-A058-5419DA2DD1AC}"/>
              </a:ext>
            </a:extLst>
          </p:cNvPr>
          <p:cNvPicPr>
            <a:picLocks noChangeAspect="1"/>
          </p:cNvPicPr>
          <p:nvPr/>
        </p:nvPicPr>
        <p:blipFill>
          <a:blip r:embed="rId7"/>
          <a:stretch>
            <a:fillRect/>
          </a:stretch>
        </p:blipFill>
        <p:spPr>
          <a:xfrm>
            <a:off x="7340489" y="5554410"/>
            <a:ext cx="4110446" cy="640080"/>
          </a:xfrm>
          <a:prstGeom prst="rect">
            <a:avLst/>
          </a:prstGeom>
        </p:spPr>
      </p:pic>
      <p:sp>
        <p:nvSpPr>
          <p:cNvPr id="28" name="内容占位符 2">
            <a:extLst>
              <a:ext uri="{FF2B5EF4-FFF2-40B4-BE49-F238E27FC236}">
                <a16:creationId xmlns:a16="http://schemas.microsoft.com/office/drawing/2014/main" id="{74635C86-1619-479D-B48D-E9F96DD045DC}"/>
              </a:ext>
            </a:extLst>
          </p:cNvPr>
          <p:cNvSpPr txBox="1"/>
          <p:nvPr/>
        </p:nvSpPr>
        <p:spPr>
          <a:xfrm>
            <a:off x="7397540" y="4812870"/>
            <a:ext cx="4723197" cy="741540"/>
          </a:xfrm>
          <a:prstGeom prst="rect">
            <a:avLst/>
          </a:prstGeom>
          <a:noFill/>
          <a:ln w="19050">
            <a:noFill/>
            <a:prstDash val="dash"/>
          </a:ln>
        </p:spPr>
        <p:txBody>
          <a:bodyPr/>
          <a:lstStyle/>
          <a:p>
            <a:pPr lvl="0">
              <a:spcBef>
                <a:spcPct val="20000"/>
              </a:spcBef>
            </a:pPr>
            <a:r>
              <a:rPr lang="en-US" altLang="zh-CN" sz="2000" i="0" u="none" strike="noStrike" baseline="0" dirty="0">
                <a:solidFill>
                  <a:srgbClr val="C00000"/>
                </a:solidFill>
                <a:latin typeface="微软雅黑" panose="020B0503020204020204" pitchFamily="34" charset="-122"/>
                <a:ea typeface="微软雅黑" panose="020B0503020204020204" pitchFamily="34" charset="-122"/>
              </a:rPr>
              <a:t>M: fundamental mass scale</a:t>
            </a:r>
          </a:p>
          <a:p>
            <a:pPr lvl="0">
              <a:spcBef>
                <a:spcPct val="20000"/>
              </a:spcBef>
            </a:pPr>
            <a:r>
              <a:rPr lang="en-US" altLang="zh-CN" sz="2000" dirty="0" err="1">
                <a:solidFill>
                  <a:srgbClr val="C00000"/>
                </a:solidFill>
                <a:latin typeface="微软雅黑" panose="020B0503020204020204" pitchFamily="34" charset="-122"/>
                <a:ea typeface="微软雅黑" panose="020B0503020204020204" pitchFamily="34" charset="-122"/>
              </a:rPr>
              <a:t>M</a:t>
            </a:r>
            <a:r>
              <a:rPr lang="en-US" altLang="zh-CN" sz="2000" baseline="-25000" dirty="0" err="1">
                <a:solidFill>
                  <a:srgbClr val="C00000"/>
                </a:solidFill>
                <a:latin typeface="微软雅黑" panose="020B0503020204020204" pitchFamily="34" charset="-122"/>
                <a:ea typeface="微软雅黑" panose="020B0503020204020204" pitchFamily="34" charset="-122"/>
              </a:rPr>
              <a:t>Pl</a:t>
            </a:r>
            <a:r>
              <a:rPr lang="en-US" altLang="zh-CN" sz="2000" dirty="0">
                <a:solidFill>
                  <a:srgbClr val="C00000"/>
                </a:solidFill>
                <a:latin typeface="微软雅黑" panose="020B0503020204020204" pitchFamily="34" charset="-122"/>
                <a:ea typeface="微软雅黑" panose="020B0503020204020204" pitchFamily="34" charset="-122"/>
              </a:rPr>
              <a:t>: effective mass scale</a:t>
            </a:r>
            <a:endParaRPr lang="en-US" altLang="zh-CN" sz="3200" dirty="0">
              <a:solidFill>
                <a:srgbClr val="C00000"/>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3C5E89EB-B8FC-C1BB-1B76-CBE699EE5CF7}"/>
              </a:ext>
            </a:extLst>
          </p:cNvPr>
          <p:cNvPicPr>
            <a:picLocks noChangeAspect="1"/>
          </p:cNvPicPr>
          <p:nvPr/>
        </p:nvPicPr>
        <p:blipFill>
          <a:blip r:embed="rId8"/>
          <a:stretch>
            <a:fillRect/>
          </a:stretch>
        </p:blipFill>
        <p:spPr>
          <a:xfrm>
            <a:off x="7397540" y="3758385"/>
            <a:ext cx="3394875" cy="1029009"/>
          </a:xfrm>
          <a:prstGeom prst="rect">
            <a:avLst/>
          </a:prstGeom>
        </p:spPr>
      </p:pic>
    </p:spTree>
    <p:extLst>
      <p:ext uri="{BB962C8B-B14F-4D97-AF65-F5344CB8AC3E}">
        <p14:creationId xmlns:p14="http://schemas.microsoft.com/office/powerpoint/2010/main" val="263103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794E4EB-6B95-409B-8096-1EF25FE21C60}"/>
              </a:ext>
            </a:extLst>
          </p:cNvPr>
          <p:cNvSpPr>
            <a:spLocks noGrp="1"/>
          </p:cNvSpPr>
          <p:nvPr>
            <p:ph type="title"/>
          </p:nvPr>
        </p:nvSpPr>
        <p:spPr>
          <a:xfrm>
            <a:off x="838200" y="4180"/>
            <a:ext cx="10515600" cy="132556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2.2 Large extra dimensions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11" name="灯片编号占位符 16">
            <a:extLst>
              <a:ext uri="{FF2B5EF4-FFF2-40B4-BE49-F238E27FC236}">
                <a16:creationId xmlns:a16="http://schemas.microsoft.com/office/drawing/2014/main" id="{53B563D7-80E9-4EEE-A661-8AF267A27421}"/>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13</a:t>
            </a:fld>
            <a:endParaRPr lang="zh-CN" altLang="en-US" sz="2400" b="1" dirty="0"/>
          </a:p>
        </p:txBody>
      </p:sp>
      <p:cxnSp>
        <p:nvCxnSpPr>
          <p:cNvPr id="15" name="直接连接符 14">
            <a:extLst>
              <a:ext uri="{FF2B5EF4-FFF2-40B4-BE49-F238E27FC236}">
                <a16:creationId xmlns:a16="http://schemas.microsoft.com/office/drawing/2014/main" id="{617E53D2-D8B2-4224-9B4A-BB20C51D4C51}"/>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7" name="内容占位符 2">
            <a:extLst>
              <a:ext uri="{FF2B5EF4-FFF2-40B4-BE49-F238E27FC236}">
                <a16:creationId xmlns:a16="http://schemas.microsoft.com/office/drawing/2014/main" id="{E1C86A16-19EF-4FF1-8BAE-F78EAEA4D508}"/>
              </a:ext>
            </a:extLst>
          </p:cNvPr>
          <p:cNvSpPr txBox="1"/>
          <p:nvPr/>
        </p:nvSpPr>
        <p:spPr>
          <a:xfrm>
            <a:off x="280626" y="1218032"/>
            <a:ext cx="11630747" cy="4825723"/>
          </a:xfrm>
          <a:prstGeom prst="rect">
            <a:avLst/>
          </a:prstGeom>
          <a:noFill/>
          <a:ln w="19050">
            <a:noFill/>
            <a:prstDash val="dash"/>
          </a:ln>
        </p:spPr>
        <p:txBody>
          <a:bodyPr/>
          <a:lstStyle/>
          <a:p>
            <a:pPr lvl="0">
              <a:spcBef>
                <a:spcPct val="20000"/>
              </a:spcBef>
            </a:pPr>
            <a:r>
              <a:rPr lang="en-US" altLang="zh-CN" sz="2800" i="0" u="none" strike="noStrike" baseline="0" dirty="0">
                <a:solidFill>
                  <a:srgbClr val="C00000"/>
                </a:solidFill>
                <a:latin typeface="微软雅黑" panose="020B0503020204020204" pitchFamily="34" charset="-122"/>
                <a:ea typeface="微软雅黑" panose="020B0503020204020204" pitchFamily="34" charset="-122"/>
              </a:rPr>
              <a:t>How to resolve hierarchy problem?</a:t>
            </a:r>
          </a:p>
          <a:p>
            <a:pPr algn="ctr">
              <a:spcBef>
                <a:spcPts val="1200"/>
              </a:spcBef>
              <a:spcAft>
                <a:spcPts val="1200"/>
              </a:spcAft>
            </a:pPr>
            <a:r>
              <a:rPr lang="en-US" altLang="zh-CN" sz="2400" b="1" dirty="0">
                <a:solidFill>
                  <a:srgbClr val="C00000"/>
                </a:solidFill>
                <a:latin typeface="微软雅黑" pitchFamily="34" charset="-122"/>
                <a:ea typeface="微软雅黑" pitchFamily="34" charset="-122"/>
              </a:rPr>
              <a:t>Why </a:t>
            </a:r>
            <a:r>
              <a:rPr lang="en-US" altLang="zh-CN" sz="2400" b="1" dirty="0" err="1">
                <a:solidFill>
                  <a:srgbClr val="C00000"/>
                </a:solidFill>
                <a:latin typeface="微软雅黑" pitchFamily="34" charset="-122"/>
                <a:ea typeface="微软雅黑" pitchFamily="34" charset="-122"/>
              </a:rPr>
              <a:t>M</a:t>
            </a:r>
            <a:r>
              <a:rPr lang="en-US" altLang="zh-CN" sz="2400" b="1" baseline="-25000" dirty="0" err="1">
                <a:solidFill>
                  <a:srgbClr val="C00000"/>
                </a:solidFill>
                <a:latin typeface="微软雅黑" pitchFamily="34" charset="-122"/>
                <a:ea typeface="微软雅黑" pitchFamily="34" charset="-122"/>
              </a:rPr>
              <a:t>Pl</a:t>
            </a:r>
            <a:r>
              <a:rPr lang="en-US" altLang="zh-CN" sz="2400" b="1" baseline="-25000" dirty="0">
                <a:solidFill>
                  <a:srgbClr val="C00000"/>
                </a:solidFill>
                <a:latin typeface="微软雅黑" pitchFamily="34" charset="-122"/>
                <a:ea typeface="微软雅黑" pitchFamily="34" charset="-122"/>
              </a:rPr>
              <a:t> </a:t>
            </a:r>
            <a:r>
              <a:rPr lang="en-US" altLang="zh-CN" sz="2400" b="1" dirty="0">
                <a:solidFill>
                  <a:srgbClr val="C00000"/>
                </a:solidFill>
                <a:latin typeface="微软雅黑" pitchFamily="34" charset="-122"/>
                <a:ea typeface="微软雅黑" pitchFamily="34" charset="-122"/>
              </a:rPr>
              <a:t>~ 10</a:t>
            </a:r>
            <a:r>
              <a:rPr lang="en-US" altLang="zh-CN" sz="2400" b="1" baseline="30000" dirty="0">
                <a:solidFill>
                  <a:srgbClr val="C00000"/>
                </a:solidFill>
                <a:latin typeface="微软雅黑" pitchFamily="34" charset="-122"/>
                <a:ea typeface="微软雅黑" pitchFamily="34" charset="-122"/>
              </a:rPr>
              <a:t>16</a:t>
            </a:r>
            <a:r>
              <a:rPr lang="en-US" altLang="zh-CN" sz="2400" b="1" dirty="0">
                <a:solidFill>
                  <a:srgbClr val="C00000"/>
                </a:solidFill>
                <a:latin typeface="微软雅黑" pitchFamily="34" charset="-122"/>
                <a:ea typeface="微软雅黑" pitchFamily="34" charset="-122"/>
              </a:rPr>
              <a:t>TeV   &gt;&gt;   M</a:t>
            </a:r>
            <a:r>
              <a:rPr lang="en-US" altLang="zh-CN" sz="2400" b="1" baseline="-25000" dirty="0">
                <a:solidFill>
                  <a:srgbClr val="C00000"/>
                </a:solidFill>
                <a:latin typeface="微软雅黑" pitchFamily="34" charset="-122"/>
                <a:ea typeface="微软雅黑" pitchFamily="34" charset="-122"/>
              </a:rPr>
              <a:t>EW </a:t>
            </a:r>
            <a:r>
              <a:rPr lang="en-US" altLang="zh-CN" sz="2400" b="1" dirty="0">
                <a:solidFill>
                  <a:srgbClr val="C00000"/>
                </a:solidFill>
                <a:latin typeface="微软雅黑" pitchFamily="34" charset="-122"/>
                <a:ea typeface="微软雅黑" pitchFamily="34" charset="-122"/>
              </a:rPr>
              <a:t>~ 1TeV</a:t>
            </a:r>
            <a:r>
              <a:rPr lang="en-US" altLang="zh-CN" sz="2400" b="1" dirty="0">
                <a:solidFill>
                  <a:srgbClr val="C00000"/>
                </a:solidFill>
                <a:latin typeface="Times New Roman" pitchFamily="18" charset="0"/>
                <a:ea typeface="楷体" pitchFamily="49" charset="-122"/>
              </a:rPr>
              <a:t>  </a:t>
            </a:r>
            <a:r>
              <a:rPr lang="zh-CN" altLang="en-US" sz="2400" b="1" dirty="0">
                <a:solidFill>
                  <a:srgbClr val="C00000"/>
                </a:solidFill>
                <a:latin typeface="Times New Roman" pitchFamily="18" charset="0"/>
                <a:ea typeface="楷体" pitchFamily="49" charset="-122"/>
              </a:rPr>
              <a:t>？</a:t>
            </a:r>
            <a:endParaRPr lang="zh-CN" altLang="en-US" sz="2400" dirty="0"/>
          </a:p>
          <a:p>
            <a:pPr marL="457200" lvl="0" indent="-457200">
              <a:spcBef>
                <a:spcPct val="20000"/>
              </a:spcBef>
              <a:buFont typeface="Wingdings" panose="05000000000000000000" pitchFamily="2" charset="2"/>
              <a:buChar char="u"/>
            </a:pPr>
            <a:r>
              <a:rPr lang="en-US" altLang="zh-CN" sz="2800" i="0" u="none" strike="noStrike" baseline="0" dirty="0">
                <a:solidFill>
                  <a:srgbClr val="0000FF"/>
                </a:solidFill>
                <a:latin typeface="微软雅黑" panose="020B0503020204020204" pitchFamily="34" charset="-122"/>
                <a:ea typeface="微软雅黑" panose="020B0503020204020204" pitchFamily="34" charset="-122"/>
              </a:rPr>
              <a:t>Introduce a brane; matters are localized on the brane. </a:t>
            </a:r>
          </a:p>
          <a:p>
            <a:pPr marL="457200" lvl="0" indent="-457200">
              <a:spcBef>
                <a:spcPct val="20000"/>
              </a:spcBef>
              <a:buFont typeface="Wingdings" panose="05000000000000000000" pitchFamily="2" charset="2"/>
              <a:buChar char="u"/>
            </a:pPr>
            <a:r>
              <a:rPr lang="en-US" altLang="zh-CN" sz="2800" i="0" u="none" strike="noStrike" baseline="0" dirty="0">
                <a:solidFill>
                  <a:srgbClr val="0000FF"/>
                </a:solidFill>
                <a:latin typeface="微软雅黑" panose="020B0503020204020204" pitchFamily="34" charset="-122"/>
                <a:ea typeface="微软雅黑" panose="020B0503020204020204" pitchFamily="34" charset="-122"/>
              </a:rPr>
              <a:t>In higher-dimensional spacetime, fundamental scales are </a:t>
            </a:r>
            <a:r>
              <a:rPr lang="en-US" altLang="zh-CN" sz="2800" i="0" u="none" strike="noStrike" baseline="0" dirty="0" err="1">
                <a:solidFill>
                  <a:srgbClr val="0000FF"/>
                </a:solidFill>
                <a:latin typeface="微软雅黑" panose="020B0503020204020204" pitchFamily="34" charset="-122"/>
                <a:ea typeface="微软雅黑" panose="020B0503020204020204" pitchFamily="34" charset="-122"/>
              </a:rPr>
              <a:t>TeV</a:t>
            </a:r>
            <a:r>
              <a:rPr lang="en-US" altLang="zh-CN" sz="2800" i="0" u="none" strike="noStrike" baseline="0" dirty="0">
                <a:solidFill>
                  <a:srgbClr val="0000FF"/>
                </a:solidFill>
                <a:latin typeface="微软雅黑" panose="020B0503020204020204" pitchFamily="34" charset="-122"/>
                <a:ea typeface="微软雅黑" panose="020B0503020204020204" pitchFamily="34" charset="-122"/>
              </a:rPr>
              <a:t>:      </a:t>
            </a:r>
          </a:p>
          <a:p>
            <a:pPr lvl="0">
              <a:spcBef>
                <a:spcPct val="20000"/>
              </a:spcBef>
            </a:pPr>
            <a:r>
              <a:rPr lang="en-US" altLang="zh-CN" sz="2800" i="0" u="none" strike="noStrike" baseline="0" dirty="0">
                <a:solidFill>
                  <a:srgbClr val="0000FF"/>
                </a:solidFill>
                <a:latin typeface="微软雅黑" panose="020B0503020204020204" pitchFamily="34" charset="-122"/>
                <a:ea typeface="微软雅黑" panose="020B0503020204020204" pitchFamily="34" charset="-122"/>
              </a:rPr>
              <a:t>                            M~1 </a:t>
            </a:r>
            <a:r>
              <a:rPr lang="en-US" altLang="zh-CN" sz="2800" i="0" u="none" strike="noStrike" baseline="0" dirty="0" err="1">
                <a:solidFill>
                  <a:srgbClr val="0000FF"/>
                </a:solidFill>
                <a:latin typeface="微软雅黑" panose="020B0503020204020204" pitchFamily="34" charset="-122"/>
                <a:ea typeface="微软雅黑" panose="020B0503020204020204" pitchFamily="34" charset="-122"/>
              </a:rPr>
              <a:t>TeV</a:t>
            </a:r>
            <a:r>
              <a:rPr lang="en-US" altLang="zh-CN" sz="2800" i="0" u="none" strike="noStrike" baseline="0" dirty="0">
                <a:solidFill>
                  <a:srgbClr val="0000FF"/>
                </a:solidFill>
                <a:latin typeface="微软雅黑" panose="020B0503020204020204" pitchFamily="34" charset="-122"/>
                <a:ea typeface="微软雅黑" panose="020B0503020204020204" pitchFamily="34" charset="-122"/>
              </a:rPr>
              <a:t>,   M</a:t>
            </a:r>
            <a:r>
              <a:rPr lang="en-US" altLang="zh-CN" sz="2800" i="0" u="none" strike="noStrike" baseline="-25000" dirty="0">
                <a:solidFill>
                  <a:srgbClr val="0000FF"/>
                </a:solidFill>
                <a:latin typeface="微软雅黑" panose="020B0503020204020204" pitchFamily="34" charset="-122"/>
                <a:ea typeface="微软雅黑" panose="020B0503020204020204" pitchFamily="34" charset="-122"/>
              </a:rPr>
              <a:t>EW</a:t>
            </a:r>
            <a:r>
              <a:rPr lang="en-US" altLang="zh-CN" sz="2800" i="0" u="none" strike="noStrike" baseline="0" dirty="0">
                <a:solidFill>
                  <a:srgbClr val="0000FF"/>
                </a:solidFill>
                <a:latin typeface="微软雅黑" panose="020B0503020204020204" pitchFamily="34" charset="-122"/>
                <a:ea typeface="微软雅黑" panose="020B0503020204020204" pitchFamily="34" charset="-122"/>
              </a:rPr>
              <a:t> ~ 1 </a:t>
            </a:r>
            <a:r>
              <a:rPr lang="en-US" altLang="zh-CN" sz="2800" i="0" u="none" strike="noStrike" baseline="0" dirty="0" err="1">
                <a:solidFill>
                  <a:srgbClr val="0000FF"/>
                </a:solidFill>
                <a:latin typeface="微软雅黑" panose="020B0503020204020204" pitchFamily="34" charset="-122"/>
                <a:ea typeface="微软雅黑" panose="020B0503020204020204" pitchFamily="34" charset="-122"/>
              </a:rPr>
              <a:t>TeV</a:t>
            </a:r>
            <a:r>
              <a:rPr lang="en-US" altLang="zh-CN" sz="2800" i="0" u="none" strike="noStrike" baseline="0" dirty="0">
                <a:solidFill>
                  <a:srgbClr val="0000FF"/>
                </a:solidFill>
                <a:latin typeface="微软雅黑" panose="020B0503020204020204" pitchFamily="34" charset="-122"/>
                <a:ea typeface="微软雅黑" panose="020B0503020204020204" pitchFamily="34" charset="-122"/>
              </a:rPr>
              <a:t> </a:t>
            </a:r>
          </a:p>
          <a:p>
            <a:pPr marL="457200" lvl="0" indent="-457200">
              <a:spcBef>
                <a:spcPct val="20000"/>
              </a:spcBef>
              <a:buFont typeface="Wingdings" panose="05000000000000000000" pitchFamily="2" charset="2"/>
              <a:buChar char="u"/>
            </a:pPr>
            <a:r>
              <a:rPr lang="en-US" altLang="zh-CN" sz="2800" i="0" u="none" strike="noStrike" baseline="0" dirty="0">
                <a:solidFill>
                  <a:srgbClr val="0000FF"/>
                </a:solidFill>
                <a:latin typeface="微软雅黑" panose="020B0503020204020204" pitchFamily="34" charset="-122"/>
                <a:ea typeface="微软雅黑" panose="020B0503020204020204" pitchFamily="34" charset="-122"/>
              </a:rPr>
              <a:t>So, there is no hierarchy problem between M and </a:t>
            </a:r>
            <a:r>
              <a:rPr lang="en-US" altLang="zh-CN" sz="2400" i="0" u="none" strike="noStrike" baseline="0" dirty="0">
                <a:solidFill>
                  <a:srgbClr val="0000FF"/>
                </a:solidFill>
                <a:latin typeface="微软雅黑" panose="020B0503020204020204" pitchFamily="34" charset="-122"/>
                <a:ea typeface="微软雅黑" panose="020B0503020204020204" pitchFamily="34" charset="-122"/>
              </a:rPr>
              <a:t>M</a:t>
            </a:r>
            <a:r>
              <a:rPr lang="en-US" altLang="zh-CN" sz="2400" i="0" u="none" strike="noStrike" baseline="-25000" dirty="0">
                <a:solidFill>
                  <a:srgbClr val="0000FF"/>
                </a:solidFill>
                <a:latin typeface="微软雅黑" panose="020B0503020204020204" pitchFamily="34" charset="-122"/>
                <a:ea typeface="微软雅黑" panose="020B0503020204020204" pitchFamily="34" charset="-122"/>
              </a:rPr>
              <a:t>EW</a:t>
            </a:r>
            <a:r>
              <a:rPr lang="en-US" altLang="zh-CN" sz="2800" i="0" u="none" strike="noStrike" baseline="0" dirty="0">
                <a:solidFill>
                  <a:srgbClr val="0000FF"/>
                </a:solidFill>
                <a:latin typeface="微软雅黑" panose="020B0503020204020204" pitchFamily="34" charset="-122"/>
                <a:ea typeface="微软雅黑" panose="020B0503020204020204" pitchFamily="34" charset="-122"/>
              </a:rPr>
              <a:t>  in high dimensions. </a:t>
            </a:r>
          </a:p>
          <a:p>
            <a:pPr marL="457200" lvl="0" indent="-457200">
              <a:spcBef>
                <a:spcPct val="20000"/>
              </a:spcBef>
              <a:buFont typeface="Wingdings" panose="05000000000000000000" pitchFamily="2" charset="2"/>
              <a:buChar char="u"/>
            </a:pPr>
            <a:r>
              <a:rPr lang="en-US" altLang="zh-CN" sz="2800" i="0" u="none" strike="noStrike" baseline="0" dirty="0">
                <a:solidFill>
                  <a:srgbClr val="0000FF"/>
                </a:solidFill>
                <a:latin typeface="微软雅黑" panose="020B0503020204020204" pitchFamily="34" charset="-122"/>
                <a:ea typeface="微软雅黑" panose="020B0503020204020204" pitchFamily="34" charset="-122"/>
              </a:rPr>
              <a:t>4D gravity scale </a:t>
            </a:r>
            <a:r>
              <a:rPr lang="en-US" altLang="zh-CN" sz="2800" i="0" u="none" strike="noStrike" baseline="0" dirty="0" err="1">
                <a:solidFill>
                  <a:srgbClr val="0000FF"/>
                </a:solidFill>
                <a:latin typeface="微软雅黑" panose="020B0503020204020204" pitchFamily="34" charset="-122"/>
                <a:ea typeface="微软雅黑" panose="020B0503020204020204" pitchFamily="34" charset="-122"/>
              </a:rPr>
              <a:t>M</a:t>
            </a:r>
            <a:r>
              <a:rPr lang="en-US" altLang="zh-CN" sz="2800" i="0" u="none" strike="noStrike" baseline="-25000" dirty="0" err="1">
                <a:solidFill>
                  <a:srgbClr val="0000FF"/>
                </a:solidFill>
                <a:latin typeface="微软雅黑" panose="020B0503020204020204" pitchFamily="34" charset="-122"/>
                <a:ea typeface="微软雅黑" panose="020B0503020204020204" pitchFamily="34" charset="-122"/>
              </a:rPr>
              <a:t>Pl</a:t>
            </a:r>
            <a:r>
              <a:rPr lang="en-US" altLang="zh-CN" sz="2800" i="0" u="none" strike="noStrike" baseline="0" dirty="0">
                <a:solidFill>
                  <a:srgbClr val="0000FF"/>
                </a:solidFill>
                <a:latin typeface="微软雅黑" panose="020B0503020204020204" pitchFamily="34" charset="-122"/>
                <a:ea typeface="微软雅黑" panose="020B0503020204020204" pitchFamily="34" charset="-122"/>
              </a:rPr>
              <a:t> is an effective scale, it is very high because of </a:t>
            </a:r>
            <a:r>
              <a:rPr kumimoji="0" lang="en-US" altLang="zh-CN" sz="2800" i="0" u="none" strike="noStrike" kern="1200" cap="none" spc="0" normalizeH="0" baseline="0" noProof="0" dirty="0">
                <a:ln>
                  <a:noFill/>
                </a:ln>
                <a:solidFill>
                  <a:srgbClr val="0000FF"/>
                </a:solidFill>
                <a:effectLst/>
                <a:uLnTx/>
                <a:uFillTx/>
                <a:latin typeface="微软雅黑" pitchFamily="34" charset="-122"/>
                <a:ea typeface="微软雅黑" pitchFamily="34" charset="-122"/>
                <a:cs typeface="+mn-cs"/>
              </a:rPr>
              <a:t>large extra dimensions:</a:t>
            </a:r>
            <a:endParaRPr lang="zh-CN" altLang="en-US" sz="2800" dirty="0"/>
          </a:p>
        </p:txBody>
      </p:sp>
      <p:grpSp>
        <p:nvGrpSpPr>
          <p:cNvPr id="12" name="组合 11">
            <a:extLst>
              <a:ext uri="{FF2B5EF4-FFF2-40B4-BE49-F238E27FC236}">
                <a16:creationId xmlns:a16="http://schemas.microsoft.com/office/drawing/2014/main" id="{2A87F8FB-7CD5-47D4-98A7-88DE8E0ED235}"/>
              </a:ext>
            </a:extLst>
          </p:cNvPr>
          <p:cNvGrpSpPr/>
          <p:nvPr/>
        </p:nvGrpSpPr>
        <p:grpSpPr>
          <a:xfrm>
            <a:off x="4345780" y="5954501"/>
            <a:ext cx="2840831" cy="575682"/>
            <a:chOff x="3329940" y="1998253"/>
            <a:chExt cx="2565776" cy="522514"/>
          </a:xfrm>
        </p:grpSpPr>
        <p:pic>
          <p:nvPicPr>
            <p:cNvPr id="6" name="图片 5">
              <a:extLst>
                <a:ext uri="{FF2B5EF4-FFF2-40B4-BE49-F238E27FC236}">
                  <a16:creationId xmlns:a16="http://schemas.microsoft.com/office/drawing/2014/main" id="{40DCDDE5-9312-42DC-940E-476C4346647C}"/>
                </a:ext>
              </a:extLst>
            </p:cNvPr>
            <p:cNvPicPr>
              <a:picLocks noChangeAspect="1"/>
            </p:cNvPicPr>
            <p:nvPr/>
          </p:nvPicPr>
          <p:blipFill>
            <a:blip r:embed="rId2"/>
            <a:stretch>
              <a:fillRect/>
            </a:stretch>
          </p:blipFill>
          <p:spPr>
            <a:xfrm>
              <a:off x="3329940" y="1998253"/>
              <a:ext cx="1706880" cy="522514"/>
            </a:xfrm>
            <a:prstGeom prst="rect">
              <a:avLst/>
            </a:prstGeom>
          </p:spPr>
        </p:pic>
        <p:pic>
          <p:nvPicPr>
            <p:cNvPr id="9" name="图片 8">
              <a:extLst>
                <a:ext uri="{FF2B5EF4-FFF2-40B4-BE49-F238E27FC236}">
                  <a16:creationId xmlns:a16="http://schemas.microsoft.com/office/drawing/2014/main" id="{66246C8F-3978-468F-8E78-E05C419A0334}"/>
                </a:ext>
              </a:extLst>
            </p:cNvPr>
            <p:cNvPicPr>
              <a:picLocks noChangeAspect="1"/>
            </p:cNvPicPr>
            <p:nvPr/>
          </p:nvPicPr>
          <p:blipFill>
            <a:blip r:embed="rId3"/>
            <a:stretch>
              <a:fillRect/>
            </a:stretch>
          </p:blipFill>
          <p:spPr>
            <a:xfrm>
              <a:off x="5007442" y="2038875"/>
              <a:ext cx="888274" cy="431074"/>
            </a:xfrm>
            <a:prstGeom prst="rect">
              <a:avLst/>
            </a:prstGeom>
          </p:spPr>
        </p:pic>
      </p:grpSp>
    </p:spTree>
    <p:extLst>
      <p:ext uri="{BB962C8B-B14F-4D97-AF65-F5344CB8AC3E}">
        <p14:creationId xmlns:p14="http://schemas.microsoft.com/office/powerpoint/2010/main" val="2939640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794E4EB-6B95-409B-8096-1EF25FE21C60}"/>
              </a:ext>
            </a:extLst>
          </p:cNvPr>
          <p:cNvSpPr>
            <a:spLocks noGrp="1"/>
          </p:cNvSpPr>
          <p:nvPr>
            <p:ph type="title"/>
          </p:nvPr>
        </p:nvSpPr>
        <p:spPr>
          <a:xfrm>
            <a:off x="838200" y="4180"/>
            <a:ext cx="10515600" cy="132556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2.2 Large extra dimensions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11" name="灯片编号占位符 16">
            <a:extLst>
              <a:ext uri="{FF2B5EF4-FFF2-40B4-BE49-F238E27FC236}">
                <a16:creationId xmlns:a16="http://schemas.microsoft.com/office/drawing/2014/main" id="{53B563D7-80E9-4EEE-A661-8AF267A27421}"/>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14</a:t>
            </a:fld>
            <a:endParaRPr lang="zh-CN" altLang="en-US" sz="2400" b="1" dirty="0"/>
          </a:p>
        </p:txBody>
      </p:sp>
      <p:sp>
        <p:nvSpPr>
          <p:cNvPr id="10" name="矩形 9">
            <a:extLst>
              <a:ext uri="{FF2B5EF4-FFF2-40B4-BE49-F238E27FC236}">
                <a16:creationId xmlns:a16="http://schemas.microsoft.com/office/drawing/2014/main" id="{CDDEC026-C985-4EB2-A362-33F1A1D973F9}"/>
              </a:ext>
            </a:extLst>
          </p:cNvPr>
          <p:cNvSpPr/>
          <p:nvPr/>
        </p:nvSpPr>
        <p:spPr>
          <a:xfrm>
            <a:off x="1103205" y="1329743"/>
            <a:ext cx="10163210" cy="5150230"/>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a:extLst>
              <a:ext uri="{FF2B5EF4-FFF2-40B4-BE49-F238E27FC236}">
                <a16:creationId xmlns:a16="http://schemas.microsoft.com/office/drawing/2014/main" id="{617E53D2-D8B2-4224-9B4A-BB20C51D4C51}"/>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16" name="图片 15">
            <a:extLst>
              <a:ext uri="{FF2B5EF4-FFF2-40B4-BE49-F238E27FC236}">
                <a16:creationId xmlns:a16="http://schemas.microsoft.com/office/drawing/2014/main" id="{9336BD5E-7E6E-4A93-9C91-04732EFDE9D0}"/>
              </a:ext>
            </a:extLst>
          </p:cNvPr>
          <p:cNvPicPr>
            <a:picLocks noChangeAspect="1"/>
          </p:cNvPicPr>
          <p:nvPr/>
        </p:nvPicPr>
        <p:blipFill>
          <a:blip r:embed="rId2"/>
          <a:stretch>
            <a:fillRect/>
          </a:stretch>
        </p:blipFill>
        <p:spPr>
          <a:xfrm>
            <a:off x="1551794" y="2979939"/>
            <a:ext cx="2956658" cy="898290"/>
          </a:xfrm>
          <a:prstGeom prst="rect">
            <a:avLst/>
          </a:prstGeom>
        </p:spPr>
      </p:pic>
      <p:grpSp>
        <p:nvGrpSpPr>
          <p:cNvPr id="12" name="组合 11">
            <a:extLst>
              <a:ext uri="{FF2B5EF4-FFF2-40B4-BE49-F238E27FC236}">
                <a16:creationId xmlns:a16="http://schemas.microsoft.com/office/drawing/2014/main" id="{2A87F8FB-7CD5-47D4-98A7-88DE8E0ED235}"/>
              </a:ext>
            </a:extLst>
          </p:cNvPr>
          <p:cNvGrpSpPr/>
          <p:nvPr/>
        </p:nvGrpSpPr>
        <p:grpSpPr>
          <a:xfrm>
            <a:off x="1499020" y="1854324"/>
            <a:ext cx="3428087" cy="761999"/>
            <a:chOff x="3329940" y="1998253"/>
            <a:chExt cx="2565776" cy="522514"/>
          </a:xfrm>
        </p:grpSpPr>
        <p:pic>
          <p:nvPicPr>
            <p:cNvPr id="6" name="图片 5">
              <a:extLst>
                <a:ext uri="{FF2B5EF4-FFF2-40B4-BE49-F238E27FC236}">
                  <a16:creationId xmlns:a16="http://schemas.microsoft.com/office/drawing/2014/main" id="{40DCDDE5-9312-42DC-940E-476C4346647C}"/>
                </a:ext>
              </a:extLst>
            </p:cNvPr>
            <p:cNvPicPr>
              <a:picLocks noChangeAspect="1"/>
            </p:cNvPicPr>
            <p:nvPr/>
          </p:nvPicPr>
          <p:blipFill>
            <a:blip r:embed="rId3"/>
            <a:stretch>
              <a:fillRect/>
            </a:stretch>
          </p:blipFill>
          <p:spPr>
            <a:xfrm>
              <a:off x="3329940" y="1998253"/>
              <a:ext cx="1706880" cy="522514"/>
            </a:xfrm>
            <a:prstGeom prst="rect">
              <a:avLst/>
            </a:prstGeom>
          </p:spPr>
        </p:pic>
        <p:pic>
          <p:nvPicPr>
            <p:cNvPr id="9" name="图片 8">
              <a:extLst>
                <a:ext uri="{FF2B5EF4-FFF2-40B4-BE49-F238E27FC236}">
                  <a16:creationId xmlns:a16="http://schemas.microsoft.com/office/drawing/2014/main" id="{66246C8F-3978-468F-8E78-E05C419A0334}"/>
                </a:ext>
              </a:extLst>
            </p:cNvPr>
            <p:cNvPicPr>
              <a:picLocks noChangeAspect="1"/>
            </p:cNvPicPr>
            <p:nvPr/>
          </p:nvPicPr>
          <p:blipFill>
            <a:blip r:embed="rId4"/>
            <a:stretch>
              <a:fillRect/>
            </a:stretch>
          </p:blipFill>
          <p:spPr>
            <a:xfrm>
              <a:off x="5007442" y="2038875"/>
              <a:ext cx="888274" cy="431074"/>
            </a:xfrm>
            <a:prstGeom prst="rect">
              <a:avLst/>
            </a:prstGeom>
          </p:spPr>
        </p:pic>
      </p:grpSp>
      <p:pic>
        <p:nvPicPr>
          <p:cNvPr id="14" name="图片 13">
            <a:extLst>
              <a:ext uri="{FF2B5EF4-FFF2-40B4-BE49-F238E27FC236}">
                <a16:creationId xmlns:a16="http://schemas.microsoft.com/office/drawing/2014/main" id="{83A30CED-8F80-4A31-9435-710ECF70FA0D}"/>
              </a:ext>
            </a:extLst>
          </p:cNvPr>
          <p:cNvPicPr>
            <a:picLocks noChangeAspect="1"/>
          </p:cNvPicPr>
          <p:nvPr/>
        </p:nvPicPr>
        <p:blipFill>
          <a:blip r:embed="rId5"/>
          <a:stretch>
            <a:fillRect/>
          </a:stretch>
        </p:blipFill>
        <p:spPr>
          <a:xfrm>
            <a:off x="5251982" y="4576005"/>
            <a:ext cx="6270171" cy="1728651"/>
          </a:xfrm>
          <a:prstGeom prst="rect">
            <a:avLst/>
          </a:prstGeom>
        </p:spPr>
      </p:pic>
      <p:pic>
        <p:nvPicPr>
          <p:cNvPr id="22" name="图片 21">
            <a:extLst>
              <a:ext uri="{FF2B5EF4-FFF2-40B4-BE49-F238E27FC236}">
                <a16:creationId xmlns:a16="http://schemas.microsoft.com/office/drawing/2014/main" id="{A7C6A896-2873-4B49-B8EB-599E2EF39431}"/>
              </a:ext>
            </a:extLst>
          </p:cNvPr>
          <p:cNvPicPr>
            <a:picLocks noChangeAspect="1"/>
          </p:cNvPicPr>
          <p:nvPr/>
        </p:nvPicPr>
        <p:blipFill>
          <a:blip r:embed="rId6"/>
          <a:stretch>
            <a:fillRect/>
          </a:stretch>
        </p:blipFill>
        <p:spPr>
          <a:xfrm>
            <a:off x="1915478" y="4115217"/>
            <a:ext cx="2760598" cy="898290"/>
          </a:xfrm>
          <a:prstGeom prst="rect">
            <a:avLst/>
          </a:prstGeom>
        </p:spPr>
      </p:pic>
      <p:pic>
        <p:nvPicPr>
          <p:cNvPr id="26" name="图片 25">
            <a:extLst>
              <a:ext uri="{FF2B5EF4-FFF2-40B4-BE49-F238E27FC236}">
                <a16:creationId xmlns:a16="http://schemas.microsoft.com/office/drawing/2014/main" id="{4AE0462E-9468-4E9E-92DC-CA59ABA1AD3C}"/>
              </a:ext>
            </a:extLst>
          </p:cNvPr>
          <p:cNvPicPr>
            <a:picLocks noChangeAspect="1"/>
          </p:cNvPicPr>
          <p:nvPr/>
        </p:nvPicPr>
        <p:blipFill>
          <a:blip r:embed="rId7"/>
          <a:stretch>
            <a:fillRect/>
          </a:stretch>
        </p:blipFill>
        <p:spPr>
          <a:xfrm>
            <a:off x="1915478" y="5214347"/>
            <a:ext cx="2319171" cy="768856"/>
          </a:xfrm>
          <a:prstGeom prst="rect">
            <a:avLst/>
          </a:prstGeom>
        </p:spPr>
      </p:pic>
      <p:pic>
        <p:nvPicPr>
          <p:cNvPr id="30" name="图片 29">
            <a:extLst>
              <a:ext uri="{FF2B5EF4-FFF2-40B4-BE49-F238E27FC236}">
                <a16:creationId xmlns:a16="http://schemas.microsoft.com/office/drawing/2014/main" id="{4E37B465-3A8A-4BB2-8E7F-1540A6E4EF32}"/>
              </a:ext>
            </a:extLst>
          </p:cNvPr>
          <p:cNvPicPr>
            <a:picLocks noChangeAspect="1"/>
          </p:cNvPicPr>
          <p:nvPr/>
        </p:nvPicPr>
        <p:blipFill>
          <a:blip r:embed="rId8"/>
          <a:stretch>
            <a:fillRect/>
          </a:stretch>
        </p:blipFill>
        <p:spPr>
          <a:xfrm>
            <a:off x="6096000" y="1913564"/>
            <a:ext cx="4354286" cy="2516777"/>
          </a:xfrm>
          <a:prstGeom prst="rect">
            <a:avLst/>
          </a:prstGeom>
        </p:spPr>
      </p:pic>
      <p:grpSp>
        <p:nvGrpSpPr>
          <p:cNvPr id="18" name="组合 17">
            <a:extLst>
              <a:ext uri="{FF2B5EF4-FFF2-40B4-BE49-F238E27FC236}">
                <a16:creationId xmlns:a16="http://schemas.microsoft.com/office/drawing/2014/main" id="{4BE6BA00-A29F-3392-42AC-B8A5A45A1685}"/>
              </a:ext>
            </a:extLst>
          </p:cNvPr>
          <p:cNvGrpSpPr/>
          <p:nvPr/>
        </p:nvGrpSpPr>
        <p:grpSpPr>
          <a:xfrm>
            <a:off x="10125687" y="2501261"/>
            <a:ext cx="125048" cy="176696"/>
            <a:chOff x="10561185" y="4770855"/>
            <a:chExt cx="125048" cy="176696"/>
          </a:xfrm>
        </p:grpSpPr>
        <p:cxnSp>
          <p:nvCxnSpPr>
            <p:cNvPr id="32" name="直接连接符 31">
              <a:extLst>
                <a:ext uri="{FF2B5EF4-FFF2-40B4-BE49-F238E27FC236}">
                  <a16:creationId xmlns:a16="http://schemas.microsoft.com/office/drawing/2014/main" id="{556004D2-638A-49A4-AACC-D25272D8AD21}"/>
                </a:ext>
              </a:extLst>
            </p:cNvPr>
            <p:cNvCxnSpPr>
              <a:cxnSpLocks/>
            </p:cNvCxnSpPr>
            <p:nvPr/>
          </p:nvCxnSpPr>
          <p:spPr>
            <a:xfrm>
              <a:off x="10561185" y="4770855"/>
              <a:ext cx="125048" cy="17669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6AC75DC1-D236-4E81-ACFB-39702E1FD1C3}"/>
                </a:ext>
              </a:extLst>
            </p:cNvPr>
            <p:cNvCxnSpPr>
              <a:cxnSpLocks/>
            </p:cNvCxnSpPr>
            <p:nvPr/>
          </p:nvCxnSpPr>
          <p:spPr>
            <a:xfrm flipH="1">
              <a:off x="10561185" y="4770855"/>
              <a:ext cx="125048" cy="17669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7" name="组合 26">
            <a:extLst>
              <a:ext uri="{FF2B5EF4-FFF2-40B4-BE49-F238E27FC236}">
                <a16:creationId xmlns:a16="http://schemas.microsoft.com/office/drawing/2014/main" id="{079B5504-E914-1931-39A2-B8437ED1D189}"/>
              </a:ext>
            </a:extLst>
          </p:cNvPr>
          <p:cNvGrpSpPr/>
          <p:nvPr/>
        </p:nvGrpSpPr>
        <p:grpSpPr>
          <a:xfrm>
            <a:off x="10125687" y="2881599"/>
            <a:ext cx="125048" cy="176696"/>
            <a:chOff x="10561185" y="4770855"/>
            <a:chExt cx="125048" cy="176696"/>
          </a:xfrm>
        </p:grpSpPr>
        <p:cxnSp>
          <p:nvCxnSpPr>
            <p:cNvPr id="28" name="直接连接符 27">
              <a:extLst>
                <a:ext uri="{FF2B5EF4-FFF2-40B4-BE49-F238E27FC236}">
                  <a16:creationId xmlns:a16="http://schemas.microsoft.com/office/drawing/2014/main" id="{BFC1623F-48F9-BE79-15B2-23C886DF4B89}"/>
                </a:ext>
              </a:extLst>
            </p:cNvPr>
            <p:cNvCxnSpPr>
              <a:cxnSpLocks/>
            </p:cNvCxnSpPr>
            <p:nvPr/>
          </p:nvCxnSpPr>
          <p:spPr>
            <a:xfrm>
              <a:off x="10561185" y="4770855"/>
              <a:ext cx="125048" cy="17669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40DF101-77CE-807C-935A-B969492FDE72}"/>
                </a:ext>
              </a:extLst>
            </p:cNvPr>
            <p:cNvCxnSpPr>
              <a:cxnSpLocks/>
            </p:cNvCxnSpPr>
            <p:nvPr/>
          </p:nvCxnSpPr>
          <p:spPr>
            <a:xfrm flipH="1">
              <a:off x="10561185" y="4770855"/>
              <a:ext cx="125048" cy="17669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id="{5104B241-778A-F50E-B048-2DD3E56975A9}"/>
              </a:ext>
            </a:extLst>
          </p:cNvPr>
          <p:cNvSpPr txBox="1"/>
          <p:nvPr/>
        </p:nvSpPr>
        <p:spPr>
          <a:xfrm>
            <a:off x="1091966" y="1184079"/>
            <a:ext cx="6111478" cy="461665"/>
          </a:xfrm>
          <a:prstGeom prst="rect">
            <a:avLst/>
          </a:prstGeom>
          <a:noFill/>
        </p:spPr>
        <p:txBody>
          <a:bodyPr wrap="square">
            <a:spAutoFit/>
          </a:bodyPr>
          <a:lstStyle/>
          <a:p>
            <a:r>
              <a:rPr kumimoji="0" lang="en-US" altLang="zh-CN" sz="2400" b="1" i="0" u="none" strike="noStrike" kern="1200" cap="none" spc="0" normalizeH="0" baseline="0" noProof="0" dirty="0">
                <a:ln>
                  <a:noFill/>
                </a:ln>
                <a:solidFill>
                  <a:srgbClr val="0000FF"/>
                </a:solidFill>
                <a:effectLst/>
                <a:uLnTx/>
                <a:uFillTx/>
                <a:latin typeface="微软雅黑" pitchFamily="34" charset="-122"/>
                <a:ea typeface="微软雅黑" pitchFamily="34" charset="-122"/>
                <a:cs typeface="+mn-cs"/>
              </a:rPr>
              <a:t>Large extra dimensions</a:t>
            </a:r>
            <a:endParaRPr lang="zh-CN" altLang="en-US" sz="2400" b="1" dirty="0"/>
          </a:p>
        </p:txBody>
      </p:sp>
    </p:spTree>
    <p:extLst>
      <p:ext uri="{BB962C8B-B14F-4D97-AF65-F5344CB8AC3E}">
        <p14:creationId xmlns:p14="http://schemas.microsoft.com/office/powerpoint/2010/main" val="384108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ED6AAF5-EBDC-4279-8271-DB900C7309D2}"/>
              </a:ext>
            </a:extLst>
          </p:cNvPr>
          <p:cNvSpPr/>
          <p:nvPr/>
        </p:nvSpPr>
        <p:spPr>
          <a:xfrm>
            <a:off x="725998" y="1497648"/>
            <a:ext cx="10770504" cy="1557349"/>
          </a:xfrm>
          <a:prstGeom prst="rect">
            <a:avLst/>
          </a:prstGeom>
          <a:noFill/>
          <a:ln w="19050">
            <a:solidFill>
              <a:srgbClr val="C00000"/>
            </a:solidFill>
            <a:prstDash val="dash"/>
          </a:ln>
        </p:spPr>
        <p:txBody>
          <a:bodyPr wrap="square">
            <a:spAutoFit/>
          </a:bodyPr>
          <a:lstStyle/>
          <a:p>
            <a:pPr marL="342900" lvl="0" indent="-342900">
              <a:spcBef>
                <a:spcPct val="20000"/>
              </a:spcBef>
              <a:buClr>
                <a:srgbClr val="FF0066"/>
              </a:buClr>
              <a:buSzPct val="120000"/>
              <a:buFont typeface="Wingdings" pitchFamily="2" charset="2"/>
              <a:buChar char="Ø"/>
            </a:pPr>
            <a:r>
              <a:rPr lang="en-US" altLang="zh-CN" sz="2800" b="1" dirty="0">
                <a:latin typeface="微软雅黑" pitchFamily="34" charset="-122"/>
                <a:ea typeface="微软雅黑" pitchFamily="34" charset="-122"/>
              </a:rPr>
              <a:t>Fundamental scale is </a:t>
            </a:r>
            <a:r>
              <a:rPr lang="en-US" altLang="zh-CN" sz="2800" b="1" dirty="0" err="1">
                <a:latin typeface="微软雅黑" pitchFamily="34" charset="-122"/>
                <a:ea typeface="微软雅黑" pitchFamily="34" charset="-122"/>
              </a:rPr>
              <a:t>TeV</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    </a:t>
            </a:r>
            <a:r>
              <a:rPr lang="en-US" altLang="zh-CN" sz="2400" b="1" dirty="0">
                <a:latin typeface="微软雅黑" pitchFamily="34" charset="-122"/>
                <a:ea typeface="微软雅黑" pitchFamily="34" charset="-122"/>
              </a:rPr>
              <a:t>M~1 </a:t>
            </a:r>
            <a:r>
              <a:rPr lang="en-US" altLang="zh-CN" sz="2400" b="1" dirty="0" err="1">
                <a:latin typeface="微软雅黑" pitchFamily="34" charset="-122"/>
                <a:ea typeface="微软雅黑" pitchFamily="34" charset="-122"/>
              </a:rPr>
              <a:t>TeV</a:t>
            </a:r>
            <a:r>
              <a:rPr lang="en-US" altLang="zh-CN" sz="2400" dirty="0">
                <a:latin typeface="微软雅黑" pitchFamily="34" charset="-122"/>
                <a:ea typeface="微软雅黑" pitchFamily="34" charset="-122"/>
              </a:rPr>
              <a:t>,     </a:t>
            </a:r>
            <a:endParaRPr lang="en-US" altLang="zh-CN" sz="2400" b="1" dirty="0">
              <a:latin typeface="微软雅黑" pitchFamily="34" charset="-122"/>
              <a:ea typeface="微软雅黑" pitchFamily="34" charset="-122"/>
            </a:endParaRPr>
          </a:p>
          <a:p>
            <a:pPr marL="342900" lvl="0" indent="-342900">
              <a:spcBef>
                <a:spcPct val="20000"/>
              </a:spcBef>
              <a:buClr>
                <a:srgbClr val="FF0066"/>
              </a:buClr>
              <a:buSzPct val="120000"/>
              <a:buFont typeface="Wingdings" pitchFamily="2" charset="2"/>
              <a:buChar char="Ø"/>
            </a:pPr>
            <a:r>
              <a:rPr lang="en-US" altLang="zh-CN" sz="2800" b="1" dirty="0">
                <a:latin typeface="微软雅黑" pitchFamily="34" charset="-122"/>
                <a:ea typeface="微软雅黑" pitchFamily="34" charset="-122"/>
              </a:rPr>
              <a:t>Large extra dimensions : </a:t>
            </a:r>
            <a:r>
              <a:rPr lang="en-US" altLang="zh-CN" sz="2400" b="1" dirty="0">
                <a:latin typeface="微软雅黑" pitchFamily="34" charset="-122"/>
                <a:ea typeface="微软雅黑" pitchFamily="34" charset="-122"/>
              </a:rPr>
              <a:t>      R</a:t>
            </a:r>
            <a:r>
              <a:rPr lang="en-US" altLang="zh-CN" sz="2400" b="1" baseline="-25000" dirty="0">
                <a:latin typeface="微软雅黑" pitchFamily="34" charset="-122"/>
                <a:ea typeface="微软雅黑" pitchFamily="34" charset="-122"/>
              </a:rPr>
              <a:t>ED</a:t>
            </a:r>
            <a:r>
              <a:rPr lang="en-US" altLang="zh-CN" sz="2400" b="1" dirty="0">
                <a:latin typeface="微软雅黑" pitchFamily="34" charset="-122"/>
                <a:ea typeface="微软雅黑" pitchFamily="34" charset="-122"/>
              </a:rPr>
              <a:t> &lt; 0.1mm  for 4+2 dimensions</a:t>
            </a:r>
          </a:p>
          <a:p>
            <a:pPr marL="342900" lvl="0" indent="-342900" eaLnBrk="1" hangingPunct="1">
              <a:spcBef>
                <a:spcPct val="20000"/>
              </a:spcBef>
              <a:buClr>
                <a:srgbClr val="FF0066"/>
              </a:buClr>
              <a:buSzPct val="120000"/>
              <a:buFont typeface="Wingdings" pitchFamily="2" charset="2"/>
              <a:buChar char="Ø"/>
            </a:pPr>
            <a:r>
              <a:rPr lang="en-US" altLang="zh-CN" sz="2800" b="1" dirty="0">
                <a:solidFill>
                  <a:srgbClr val="C00000"/>
                </a:solidFill>
                <a:latin typeface="微软雅黑" pitchFamily="34" charset="-122"/>
                <a:ea typeface="微软雅黑" pitchFamily="34" charset="-122"/>
              </a:rPr>
              <a:t>New hierarchy</a:t>
            </a:r>
            <a:endParaRPr lang="zh-CN" altLang="en-US" sz="2800" b="1" dirty="0">
              <a:latin typeface="微软雅黑" pitchFamily="34" charset="-122"/>
              <a:ea typeface="微软雅黑" pitchFamily="34" charset="-122"/>
            </a:endParaRPr>
          </a:p>
        </p:txBody>
      </p:sp>
      <p:sp>
        <p:nvSpPr>
          <p:cNvPr id="5" name="标题 1">
            <a:extLst>
              <a:ext uri="{FF2B5EF4-FFF2-40B4-BE49-F238E27FC236}">
                <a16:creationId xmlns:a16="http://schemas.microsoft.com/office/drawing/2014/main" id="{5794E4EB-6B95-409B-8096-1EF25FE21C60}"/>
              </a:ext>
            </a:extLst>
          </p:cNvPr>
          <p:cNvSpPr>
            <a:spLocks noGrp="1"/>
          </p:cNvSpPr>
          <p:nvPr>
            <p:ph type="title"/>
          </p:nvPr>
        </p:nvSpPr>
        <p:spPr>
          <a:xfrm>
            <a:off x="838200" y="4180"/>
            <a:ext cx="10515600" cy="132556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2.2 Large extra dimensions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11" name="灯片编号占位符 16">
            <a:extLst>
              <a:ext uri="{FF2B5EF4-FFF2-40B4-BE49-F238E27FC236}">
                <a16:creationId xmlns:a16="http://schemas.microsoft.com/office/drawing/2014/main" id="{53B563D7-80E9-4EEE-A661-8AF267A27421}"/>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15</a:t>
            </a:fld>
            <a:endParaRPr lang="zh-CN" altLang="en-US" sz="2400" b="1" dirty="0"/>
          </a:p>
        </p:txBody>
      </p:sp>
      <p:sp>
        <p:nvSpPr>
          <p:cNvPr id="10" name="矩形 9">
            <a:extLst>
              <a:ext uri="{FF2B5EF4-FFF2-40B4-BE49-F238E27FC236}">
                <a16:creationId xmlns:a16="http://schemas.microsoft.com/office/drawing/2014/main" id="{CDDEC026-C985-4EB2-A362-33F1A1D973F9}"/>
              </a:ext>
            </a:extLst>
          </p:cNvPr>
          <p:cNvSpPr/>
          <p:nvPr/>
        </p:nvSpPr>
        <p:spPr>
          <a:xfrm>
            <a:off x="1103205" y="1329743"/>
            <a:ext cx="10163210" cy="5150230"/>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a:extLst>
              <a:ext uri="{FF2B5EF4-FFF2-40B4-BE49-F238E27FC236}">
                <a16:creationId xmlns:a16="http://schemas.microsoft.com/office/drawing/2014/main" id="{617E53D2-D8B2-4224-9B4A-BB20C51D4C51}"/>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 name="文本框 1">
            <a:extLst>
              <a:ext uri="{FF2B5EF4-FFF2-40B4-BE49-F238E27FC236}">
                <a16:creationId xmlns:a16="http://schemas.microsoft.com/office/drawing/2014/main" id="{6C274737-7B7C-4E80-BCB4-D1127664AF45}"/>
              </a:ext>
            </a:extLst>
          </p:cNvPr>
          <p:cNvSpPr txBox="1"/>
          <p:nvPr/>
        </p:nvSpPr>
        <p:spPr>
          <a:xfrm>
            <a:off x="5990254" y="2538681"/>
            <a:ext cx="4841230" cy="400110"/>
          </a:xfrm>
          <a:prstGeom prst="rect">
            <a:avLst/>
          </a:prstGeom>
          <a:noFill/>
        </p:spPr>
        <p:txBody>
          <a:bodyPr wrap="square" rtlCol="0">
            <a:spAutoFit/>
          </a:bodyPr>
          <a:lstStyle/>
          <a:p>
            <a:r>
              <a:rPr lang="zh-CN" altLang="en-US" b="1" dirty="0">
                <a:solidFill>
                  <a:srgbClr val="0000FF"/>
                </a:solidFill>
                <a:latin typeface="黑体" panose="02010609060101010101" pitchFamily="49" charset="-122"/>
                <a:ea typeface="黑体" panose="02010609060101010101" pitchFamily="49" charset="-122"/>
              </a:rPr>
              <a:t>（</a:t>
            </a:r>
            <a:r>
              <a:rPr lang="zh-CN" altLang="en-US" sz="2000" b="1" dirty="0">
                <a:solidFill>
                  <a:srgbClr val="0000FF"/>
                </a:solidFill>
                <a:latin typeface="黑体" panose="02010609060101010101" pitchFamily="49" charset="-122"/>
                <a:ea typeface="黑体" panose="02010609060101010101" pitchFamily="49" charset="-122"/>
              </a:rPr>
              <a:t>华科的实验</a:t>
            </a:r>
            <a:r>
              <a:rPr lang="en-US" altLang="zh-CN" sz="2000" b="1" dirty="0">
                <a:solidFill>
                  <a:srgbClr val="0000FF"/>
                </a:solidFill>
                <a:latin typeface="黑体" panose="02010609060101010101" pitchFamily="49" charset="-122"/>
                <a:ea typeface="黑体" panose="02010609060101010101" pitchFamily="49" charset="-122"/>
              </a:rPr>
              <a:t>:</a:t>
            </a:r>
            <a:r>
              <a:rPr lang="zh-CN" altLang="en-US" sz="2000" b="1" dirty="0">
                <a:solidFill>
                  <a:srgbClr val="0000FF"/>
                </a:solidFill>
                <a:latin typeface="黑体" panose="02010609060101010101" pitchFamily="49" charset="-122"/>
                <a:ea typeface="黑体" panose="02010609060101010101" pitchFamily="49" charset="-122"/>
              </a:rPr>
              <a:t> </a:t>
            </a:r>
            <a:r>
              <a:rPr lang="en-US" altLang="zh-CN" sz="2000" b="1" dirty="0">
                <a:solidFill>
                  <a:srgbClr val="0000FF"/>
                </a:solidFill>
                <a:latin typeface="黑体" panose="02010609060101010101" pitchFamily="49" charset="-122"/>
                <a:ea typeface="黑体" panose="02010609060101010101" pitchFamily="49" charset="-122"/>
              </a:rPr>
              <a:t>50</a:t>
            </a:r>
            <a:r>
              <a:rPr lang="zh-CN" altLang="en-US" sz="2000" b="1" dirty="0">
                <a:solidFill>
                  <a:srgbClr val="0000FF"/>
                </a:solidFill>
                <a:latin typeface="黑体" panose="02010609060101010101" pitchFamily="49" charset="-122"/>
                <a:ea typeface="黑体" panose="02010609060101010101" pitchFamily="49" charset="-122"/>
              </a:rPr>
              <a:t>微米量级）</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18" name="文本框 17">
            <a:extLst>
              <a:ext uri="{FF2B5EF4-FFF2-40B4-BE49-F238E27FC236}">
                <a16:creationId xmlns:a16="http://schemas.microsoft.com/office/drawing/2014/main" id="{4A983C2E-C0FA-4407-94AC-42C78E3E256A}"/>
              </a:ext>
            </a:extLst>
          </p:cNvPr>
          <p:cNvSpPr txBox="1"/>
          <p:nvPr/>
        </p:nvSpPr>
        <p:spPr>
          <a:xfrm>
            <a:off x="3129190" y="5628957"/>
            <a:ext cx="6111240" cy="584775"/>
          </a:xfrm>
          <a:prstGeom prst="rect">
            <a:avLst/>
          </a:prstGeom>
          <a:noFill/>
        </p:spPr>
        <p:txBody>
          <a:bodyPr wrap="square">
            <a:spAutoFit/>
          </a:bodyPr>
          <a:lstStyle/>
          <a:p>
            <a:r>
              <a:rPr lang="en-US" altLang="zh-CN" sz="3200" dirty="0">
                <a:solidFill>
                  <a:srgbClr val="0000FF"/>
                </a:solidFill>
                <a:latin typeface="微软雅黑" pitchFamily="34" charset="-122"/>
                <a:ea typeface="微软雅黑" pitchFamily="34" charset="-122"/>
              </a:rPr>
              <a:t>Warped</a:t>
            </a:r>
            <a:r>
              <a:rPr kumimoji="0" lang="en-US" altLang="zh-CN" sz="3200" i="0" u="none" strike="noStrike" kern="1200" cap="none" spc="0" normalizeH="0" baseline="0" noProof="0" dirty="0">
                <a:ln>
                  <a:noFill/>
                </a:ln>
                <a:solidFill>
                  <a:srgbClr val="0000FF"/>
                </a:solidFill>
                <a:effectLst/>
                <a:uLnTx/>
                <a:uFillTx/>
                <a:latin typeface="微软雅黑" pitchFamily="34" charset="-122"/>
                <a:ea typeface="微软雅黑" pitchFamily="34" charset="-122"/>
                <a:cs typeface="+mn-cs"/>
              </a:rPr>
              <a:t> extra dimensions</a:t>
            </a:r>
            <a:endParaRPr lang="zh-CN" altLang="en-US" sz="3200" dirty="0"/>
          </a:p>
        </p:txBody>
      </p:sp>
      <p:sp>
        <p:nvSpPr>
          <p:cNvPr id="19" name="箭头: 下 18">
            <a:extLst>
              <a:ext uri="{FF2B5EF4-FFF2-40B4-BE49-F238E27FC236}">
                <a16:creationId xmlns:a16="http://schemas.microsoft.com/office/drawing/2014/main" id="{FA8DD186-EA47-4E40-8CAD-B6D66BED5330}"/>
              </a:ext>
            </a:extLst>
          </p:cNvPr>
          <p:cNvSpPr/>
          <p:nvPr/>
        </p:nvSpPr>
        <p:spPr>
          <a:xfrm>
            <a:off x="5364490" y="4773642"/>
            <a:ext cx="746760" cy="1015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a:extLst>
              <a:ext uri="{FF2B5EF4-FFF2-40B4-BE49-F238E27FC236}">
                <a16:creationId xmlns:a16="http://schemas.microsoft.com/office/drawing/2014/main" id="{DF9CC361-180D-4C30-93E0-357657F0A310}"/>
              </a:ext>
            </a:extLst>
          </p:cNvPr>
          <p:cNvGrpSpPr/>
          <p:nvPr/>
        </p:nvGrpSpPr>
        <p:grpSpPr>
          <a:xfrm>
            <a:off x="8113308" y="1567361"/>
            <a:ext cx="2565776" cy="450803"/>
            <a:chOff x="3329940" y="1998253"/>
            <a:chExt cx="2565776" cy="522514"/>
          </a:xfrm>
        </p:grpSpPr>
        <p:pic>
          <p:nvPicPr>
            <p:cNvPr id="21" name="图片 20">
              <a:extLst>
                <a:ext uri="{FF2B5EF4-FFF2-40B4-BE49-F238E27FC236}">
                  <a16:creationId xmlns:a16="http://schemas.microsoft.com/office/drawing/2014/main" id="{2A6EE560-82FE-407A-A254-0AD21B30AE6D}"/>
                </a:ext>
              </a:extLst>
            </p:cNvPr>
            <p:cNvPicPr>
              <a:picLocks noChangeAspect="1"/>
            </p:cNvPicPr>
            <p:nvPr/>
          </p:nvPicPr>
          <p:blipFill>
            <a:blip r:embed="rId2"/>
            <a:stretch>
              <a:fillRect/>
            </a:stretch>
          </p:blipFill>
          <p:spPr>
            <a:xfrm>
              <a:off x="3329940" y="1998253"/>
              <a:ext cx="1706880" cy="522514"/>
            </a:xfrm>
            <a:prstGeom prst="rect">
              <a:avLst/>
            </a:prstGeom>
          </p:spPr>
        </p:pic>
        <p:pic>
          <p:nvPicPr>
            <p:cNvPr id="22" name="图片 21">
              <a:extLst>
                <a:ext uri="{FF2B5EF4-FFF2-40B4-BE49-F238E27FC236}">
                  <a16:creationId xmlns:a16="http://schemas.microsoft.com/office/drawing/2014/main" id="{142DDEEA-454D-41B1-902F-5B922DE7C45F}"/>
                </a:ext>
              </a:extLst>
            </p:cNvPr>
            <p:cNvPicPr>
              <a:picLocks noChangeAspect="1"/>
            </p:cNvPicPr>
            <p:nvPr/>
          </p:nvPicPr>
          <p:blipFill>
            <a:blip r:embed="rId3"/>
            <a:stretch>
              <a:fillRect/>
            </a:stretch>
          </p:blipFill>
          <p:spPr>
            <a:xfrm>
              <a:off x="5007442" y="2038875"/>
              <a:ext cx="888274" cy="431074"/>
            </a:xfrm>
            <a:prstGeom prst="rect">
              <a:avLst/>
            </a:prstGeom>
          </p:spPr>
        </p:pic>
      </p:gr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83817A7E-83A5-4D4C-A807-0450DD6021A9}"/>
                  </a:ext>
                </a:extLst>
              </p:cNvPr>
              <p:cNvSpPr txBox="1"/>
              <p:nvPr/>
            </p:nvSpPr>
            <p:spPr>
              <a:xfrm>
                <a:off x="2476639" y="3375964"/>
                <a:ext cx="7343549" cy="854080"/>
              </a:xfrm>
              <a:prstGeom prst="rect">
                <a:avLst/>
              </a:prstGeom>
              <a:noFill/>
            </p:spPr>
            <p:txBody>
              <a:bodyPr wrap="square" lIns="0" tIns="0" rIns="0" bIns="0" rtlCol="0">
                <a:spAutoFit/>
              </a:bodyPr>
              <a:lstStyle/>
              <a:p>
                <a:r>
                  <a:rPr lang="en-US" altLang="zh-CN" sz="3200" i="1" dirty="0">
                    <a:solidFill>
                      <a:srgbClr val="C00000"/>
                    </a:solidFill>
                  </a:rPr>
                  <a:t>r</a:t>
                </a:r>
                <a:r>
                  <a:rPr lang="en-US" altLang="zh-CN" sz="3200" dirty="0">
                    <a:solidFill>
                      <a:srgbClr val="C00000"/>
                    </a:solidFill>
                  </a:rPr>
                  <a:t> </a:t>
                </a:r>
                <a14:m>
                  <m:oMath xmlns:m="http://schemas.openxmlformats.org/officeDocument/2006/math">
                    <m:r>
                      <a:rPr lang="en-US" altLang="zh-CN" sz="3200" i="1" smtClean="0">
                        <a:solidFill>
                          <a:srgbClr val="C00000"/>
                        </a:solidFill>
                        <a:latin typeface="Cambria Math" panose="02040503050406030204" pitchFamily="18" charset="0"/>
                        <a:ea typeface="Cambria Math" panose="02040503050406030204" pitchFamily="18" charset="0"/>
                      </a:rPr>
                      <m:t>~</m:t>
                    </m:r>
                    <m:f>
                      <m:fPr>
                        <m:ctrlPr>
                          <a:rPr lang="en-US" altLang="zh-CN" sz="3200" i="1" smtClean="0">
                            <a:solidFill>
                              <a:srgbClr val="C00000"/>
                            </a:solidFill>
                            <a:latin typeface="Cambria Math" panose="02040503050406030204" pitchFamily="18" charset="0"/>
                            <a:ea typeface="Cambria Math" panose="02040503050406030204" pitchFamily="18" charset="0"/>
                          </a:rPr>
                        </m:ctrlPr>
                      </m:fPr>
                      <m:num>
                        <m:r>
                          <a:rPr lang="en-US" altLang="zh-CN" sz="3200" b="0" i="1" smtClean="0">
                            <a:solidFill>
                              <a:srgbClr val="C00000"/>
                            </a:solidFill>
                            <a:latin typeface="Cambria Math" panose="02040503050406030204" pitchFamily="18" charset="0"/>
                            <a:ea typeface="Cambria Math" panose="02040503050406030204" pitchFamily="18" charset="0"/>
                          </a:rPr>
                          <m:t>1</m:t>
                        </m:r>
                      </m:num>
                      <m:den>
                        <m:r>
                          <a:rPr lang="en-US" altLang="zh-CN" sz="3200" b="0" i="1" smtClean="0">
                            <a:solidFill>
                              <a:srgbClr val="C00000"/>
                            </a:solidFill>
                            <a:latin typeface="Cambria Math" panose="02040503050406030204" pitchFamily="18" charset="0"/>
                            <a:ea typeface="Cambria Math" panose="02040503050406030204" pitchFamily="18" charset="0"/>
                          </a:rPr>
                          <m:t>𝑀</m:t>
                        </m:r>
                      </m:den>
                    </m:f>
                    <m:sSup>
                      <m:sSupPr>
                        <m:ctrlPr>
                          <a:rPr lang="en-US" altLang="zh-CN" sz="3200" i="1" smtClean="0">
                            <a:solidFill>
                              <a:srgbClr val="C00000"/>
                            </a:solidFill>
                            <a:latin typeface="Cambria Math" panose="02040503050406030204" pitchFamily="18" charset="0"/>
                            <a:ea typeface="Cambria Math" panose="02040503050406030204" pitchFamily="18" charset="0"/>
                          </a:rPr>
                        </m:ctrlPr>
                      </m:sSupPr>
                      <m:e>
                        <m:d>
                          <m:dPr>
                            <m:ctrlPr>
                              <a:rPr lang="en-US" altLang="zh-CN" sz="3200" i="1" smtClean="0">
                                <a:solidFill>
                                  <a:srgbClr val="C00000"/>
                                </a:solidFill>
                                <a:latin typeface="Cambria Math" panose="02040503050406030204" pitchFamily="18" charset="0"/>
                                <a:ea typeface="Cambria Math" panose="02040503050406030204" pitchFamily="18" charset="0"/>
                              </a:rPr>
                            </m:ctrlPr>
                          </m:dPr>
                          <m:e>
                            <m:f>
                              <m:fPr>
                                <m:ctrlPr>
                                  <a:rPr lang="en-US" altLang="zh-CN" sz="3200" i="1" smtClean="0">
                                    <a:solidFill>
                                      <a:srgbClr val="C00000"/>
                                    </a:solidFill>
                                    <a:latin typeface="Cambria Math" panose="02040503050406030204" pitchFamily="18" charset="0"/>
                                    <a:ea typeface="Cambria Math" panose="02040503050406030204" pitchFamily="18" charset="0"/>
                                  </a:rPr>
                                </m:ctrlPr>
                              </m:fPr>
                              <m:num>
                                <m:sSub>
                                  <m:sSubPr>
                                    <m:ctrlPr>
                                      <a:rPr lang="en-US" altLang="zh-CN" sz="3200" i="1" smtClean="0">
                                        <a:solidFill>
                                          <a:srgbClr val="C00000"/>
                                        </a:solidFill>
                                        <a:latin typeface="Cambria Math" panose="02040503050406030204" pitchFamily="18" charset="0"/>
                                        <a:ea typeface="Cambria Math" panose="02040503050406030204" pitchFamily="18" charset="0"/>
                                      </a:rPr>
                                    </m:ctrlPr>
                                  </m:sSubPr>
                                  <m:e>
                                    <m:r>
                                      <a:rPr lang="en-US" altLang="zh-CN" sz="3200" b="0" i="1" smtClean="0">
                                        <a:solidFill>
                                          <a:srgbClr val="C00000"/>
                                        </a:solidFill>
                                        <a:latin typeface="Cambria Math" panose="02040503050406030204" pitchFamily="18" charset="0"/>
                                        <a:ea typeface="Cambria Math" panose="02040503050406030204" pitchFamily="18" charset="0"/>
                                      </a:rPr>
                                      <m:t>𝑀</m:t>
                                    </m:r>
                                  </m:e>
                                  <m:sub>
                                    <m:r>
                                      <m:rPr>
                                        <m:sty m:val="p"/>
                                      </m:rPr>
                                      <a:rPr lang="en-US" altLang="zh-CN" sz="3200" b="0" i="0" smtClean="0">
                                        <a:solidFill>
                                          <a:srgbClr val="C00000"/>
                                        </a:solidFill>
                                        <a:latin typeface="Cambria Math" panose="02040503050406030204" pitchFamily="18" charset="0"/>
                                        <a:ea typeface="Cambria Math" panose="02040503050406030204" pitchFamily="18" charset="0"/>
                                      </a:rPr>
                                      <m:t>Pl</m:t>
                                    </m:r>
                                  </m:sub>
                                </m:sSub>
                              </m:num>
                              <m:den>
                                <m:r>
                                  <a:rPr lang="en-US" altLang="zh-CN" sz="3200" b="0" i="1" smtClean="0">
                                    <a:solidFill>
                                      <a:srgbClr val="C00000"/>
                                    </a:solidFill>
                                    <a:latin typeface="Cambria Math" panose="02040503050406030204" pitchFamily="18" charset="0"/>
                                    <a:ea typeface="Cambria Math" panose="02040503050406030204" pitchFamily="18" charset="0"/>
                                  </a:rPr>
                                  <m:t>𝑀</m:t>
                                </m:r>
                              </m:den>
                            </m:f>
                          </m:e>
                        </m:d>
                      </m:e>
                      <m:sup>
                        <m:r>
                          <a:rPr lang="en-US" altLang="zh-CN" sz="3200" b="0" i="1" smtClean="0">
                            <a:solidFill>
                              <a:srgbClr val="C00000"/>
                            </a:solidFill>
                            <a:latin typeface="Cambria Math" panose="02040503050406030204" pitchFamily="18" charset="0"/>
                            <a:ea typeface="Cambria Math" panose="02040503050406030204" pitchFamily="18" charset="0"/>
                          </a:rPr>
                          <m:t>2/</m:t>
                        </m:r>
                        <m:r>
                          <a:rPr lang="en-US" altLang="zh-CN" sz="3200" b="0" i="1" smtClean="0">
                            <a:solidFill>
                              <a:srgbClr val="C00000"/>
                            </a:solidFill>
                            <a:latin typeface="Cambria Math" panose="02040503050406030204" pitchFamily="18" charset="0"/>
                            <a:ea typeface="Cambria Math" panose="02040503050406030204" pitchFamily="18" charset="0"/>
                          </a:rPr>
                          <m:t>𝑛</m:t>
                        </m:r>
                      </m:sup>
                    </m:sSup>
                    <m:r>
                      <a:rPr lang="en-US" altLang="zh-CN" sz="3200" i="1">
                        <a:solidFill>
                          <a:srgbClr val="C00000"/>
                        </a:solidFill>
                        <a:latin typeface="Cambria Math" panose="02040503050406030204" pitchFamily="18" charset="0"/>
                        <a:ea typeface="Cambria Math" panose="02040503050406030204" pitchFamily="18" charset="0"/>
                      </a:rPr>
                      <m:t>~</m:t>
                    </m:r>
                    <m:f>
                      <m:fPr>
                        <m:ctrlPr>
                          <a:rPr lang="en-US" altLang="zh-CN" sz="3200" i="1" smtClean="0">
                            <a:solidFill>
                              <a:srgbClr val="C00000"/>
                            </a:solidFill>
                            <a:latin typeface="Cambria Math" panose="02040503050406030204" pitchFamily="18" charset="0"/>
                            <a:ea typeface="Cambria Math" panose="02040503050406030204" pitchFamily="18" charset="0"/>
                          </a:rPr>
                        </m:ctrlPr>
                      </m:fPr>
                      <m:num>
                        <m:sSup>
                          <m:sSupPr>
                            <m:ctrlPr>
                              <a:rPr lang="en-US" altLang="zh-CN" sz="3200" i="1" smtClean="0">
                                <a:solidFill>
                                  <a:srgbClr val="C00000"/>
                                </a:solidFill>
                                <a:latin typeface="Cambria Math" panose="02040503050406030204" pitchFamily="18" charset="0"/>
                                <a:ea typeface="Cambria Math" panose="02040503050406030204" pitchFamily="18" charset="0"/>
                              </a:rPr>
                            </m:ctrlPr>
                          </m:sSupPr>
                          <m:e>
                            <m:r>
                              <a:rPr lang="en-US" altLang="zh-CN" sz="3200" b="0" i="1" smtClean="0">
                                <a:solidFill>
                                  <a:srgbClr val="C00000"/>
                                </a:solidFill>
                                <a:latin typeface="Cambria Math" panose="02040503050406030204" pitchFamily="18" charset="0"/>
                                <a:ea typeface="Cambria Math" panose="02040503050406030204" pitchFamily="18" charset="0"/>
                              </a:rPr>
                              <m:t>10</m:t>
                            </m:r>
                          </m:e>
                          <m:sup>
                            <m:r>
                              <a:rPr lang="en-US" altLang="zh-CN" sz="3200" b="0" i="1" smtClean="0">
                                <a:solidFill>
                                  <a:srgbClr val="C00000"/>
                                </a:solidFill>
                                <a:latin typeface="Cambria Math" panose="02040503050406030204" pitchFamily="18" charset="0"/>
                                <a:ea typeface="Cambria Math" panose="02040503050406030204" pitchFamily="18" charset="0"/>
                              </a:rPr>
                              <m:t>32/</m:t>
                            </m:r>
                            <m:r>
                              <a:rPr lang="en-US" altLang="zh-CN" sz="3200" b="0" i="1" smtClean="0">
                                <a:solidFill>
                                  <a:srgbClr val="C00000"/>
                                </a:solidFill>
                                <a:latin typeface="Cambria Math" panose="02040503050406030204" pitchFamily="18" charset="0"/>
                                <a:ea typeface="Cambria Math" panose="02040503050406030204" pitchFamily="18" charset="0"/>
                              </a:rPr>
                              <m:t>𝑛</m:t>
                            </m:r>
                          </m:sup>
                        </m:sSup>
                      </m:num>
                      <m:den>
                        <m:r>
                          <a:rPr lang="en-US" altLang="zh-CN" sz="3200" b="0" i="1" smtClean="0">
                            <a:solidFill>
                              <a:srgbClr val="C00000"/>
                            </a:solidFill>
                            <a:latin typeface="Cambria Math" panose="02040503050406030204" pitchFamily="18" charset="0"/>
                            <a:ea typeface="Cambria Math" panose="02040503050406030204" pitchFamily="18" charset="0"/>
                          </a:rPr>
                          <m:t>𝑀</m:t>
                        </m:r>
                      </m:den>
                    </m:f>
                  </m:oMath>
                </a14:m>
                <a:r>
                  <a:rPr lang="en-US" altLang="zh-CN" sz="3200" dirty="0">
                    <a:solidFill>
                      <a:srgbClr val="C00000"/>
                    </a:solidFill>
                  </a:rPr>
                  <a:t> </a:t>
                </a:r>
                <a14:m>
                  <m:oMath xmlns:m="http://schemas.openxmlformats.org/officeDocument/2006/math">
                    <m:r>
                      <a:rPr lang="en-US" altLang="zh-CN" sz="3200" b="0" i="0" smtClean="0">
                        <a:solidFill>
                          <a:srgbClr val="C00000"/>
                        </a:solidFill>
                        <a:latin typeface="Cambria Math" panose="02040503050406030204" pitchFamily="18" charset="0"/>
                      </a:rPr>
                      <m:t>   </m:t>
                    </m:r>
                    <m:r>
                      <a:rPr lang="zh-CN" altLang="en-US" sz="3200" i="1" smtClean="0">
                        <a:solidFill>
                          <a:srgbClr val="C00000"/>
                        </a:solidFill>
                        <a:latin typeface="Cambria Math" panose="02040503050406030204" pitchFamily="18" charset="0"/>
                      </a:rPr>
                      <m:t>≫</m:t>
                    </m:r>
                    <m:r>
                      <a:rPr lang="en-US" altLang="zh-CN" sz="3200" b="0" i="1" smtClean="0">
                        <a:solidFill>
                          <a:srgbClr val="C00000"/>
                        </a:solidFill>
                        <a:latin typeface="Cambria Math" panose="02040503050406030204" pitchFamily="18" charset="0"/>
                      </a:rPr>
                      <m:t>  </m:t>
                    </m:r>
                    <m:f>
                      <m:fPr>
                        <m:ctrlPr>
                          <a:rPr lang="en-US" altLang="zh-CN" sz="3200" i="1" smtClean="0">
                            <a:solidFill>
                              <a:srgbClr val="C00000"/>
                            </a:solidFill>
                            <a:latin typeface="Cambria Math" panose="02040503050406030204" pitchFamily="18" charset="0"/>
                          </a:rPr>
                        </m:ctrlPr>
                      </m:fPr>
                      <m:num>
                        <m:r>
                          <a:rPr lang="en-US" altLang="zh-CN" sz="3200" b="0" i="1" smtClean="0">
                            <a:solidFill>
                              <a:srgbClr val="C00000"/>
                            </a:solidFill>
                            <a:latin typeface="Cambria Math" panose="02040503050406030204" pitchFamily="18" charset="0"/>
                          </a:rPr>
                          <m:t>1</m:t>
                        </m:r>
                      </m:num>
                      <m:den>
                        <m:r>
                          <a:rPr lang="en-US" altLang="zh-CN" sz="3200" b="0" i="1" smtClean="0">
                            <a:solidFill>
                              <a:srgbClr val="C00000"/>
                            </a:solidFill>
                            <a:latin typeface="Cambria Math" panose="02040503050406030204" pitchFamily="18" charset="0"/>
                          </a:rPr>
                          <m:t>𝑀</m:t>
                        </m:r>
                      </m:den>
                    </m:f>
                  </m:oMath>
                </a14:m>
                <a:r>
                  <a:rPr lang="en-US" altLang="zh-CN" sz="3200" dirty="0">
                    <a:solidFill>
                      <a:srgbClr val="C00000"/>
                    </a:solidFill>
                  </a:rPr>
                  <a:t> </a:t>
                </a:r>
                <a14:m>
                  <m:oMath xmlns:m="http://schemas.openxmlformats.org/officeDocument/2006/math">
                    <m:sSup>
                      <m:sSupPr>
                        <m:ctrlPr>
                          <a:rPr lang="en-US" altLang="zh-CN" sz="3200" i="1" dirty="0" smtClean="0">
                            <a:solidFill>
                              <a:srgbClr val="C00000"/>
                            </a:solidFill>
                            <a:latin typeface="Cambria Math" panose="02040503050406030204" pitchFamily="18" charset="0"/>
                          </a:rPr>
                        </m:ctrlPr>
                      </m:sSupPr>
                      <m:e>
                        <m:r>
                          <a:rPr lang="en-US" altLang="zh-CN" sz="3200" i="1" dirty="0" smtClean="0">
                            <a:solidFill>
                              <a:srgbClr val="C00000"/>
                            </a:solidFill>
                            <a:latin typeface="Cambria Math" panose="02040503050406030204" pitchFamily="18" charset="0"/>
                            <a:ea typeface="Cambria Math" panose="02040503050406030204" pitchFamily="18" charset="0"/>
                          </a:rPr>
                          <m:t>~</m:t>
                        </m:r>
                        <m:r>
                          <a:rPr lang="en-US" altLang="zh-CN" sz="3200" b="0" i="1" dirty="0" smtClean="0">
                            <a:solidFill>
                              <a:srgbClr val="C00000"/>
                            </a:solidFill>
                            <a:latin typeface="Cambria Math" panose="02040503050406030204" pitchFamily="18" charset="0"/>
                          </a:rPr>
                          <m:t>10</m:t>
                        </m:r>
                      </m:e>
                      <m:sup>
                        <m:r>
                          <a:rPr lang="en-US" altLang="zh-CN" sz="3200" b="0" i="1" dirty="0" smtClean="0">
                            <a:solidFill>
                              <a:srgbClr val="C00000"/>
                            </a:solidFill>
                            <a:latin typeface="Cambria Math" panose="02040503050406030204" pitchFamily="18" charset="0"/>
                          </a:rPr>
                          <m:t>−19</m:t>
                        </m:r>
                      </m:sup>
                    </m:sSup>
                    <m:r>
                      <m:rPr>
                        <m:sty m:val="p"/>
                      </m:rPr>
                      <a:rPr lang="en-US" altLang="zh-CN" sz="3200" b="0" i="0" dirty="0" smtClean="0">
                        <a:solidFill>
                          <a:srgbClr val="C00000"/>
                        </a:solidFill>
                        <a:latin typeface="Cambria Math" panose="02040503050406030204" pitchFamily="18" charset="0"/>
                      </a:rPr>
                      <m:t>m</m:t>
                    </m:r>
                  </m:oMath>
                </a14:m>
                <a:endParaRPr lang="zh-CN" altLang="en-US" sz="3200" dirty="0">
                  <a:solidFill>
                    <a:srgbClr val="C00000"/>
                  </a:solidFill>
                </a:endParaRPr>
              </a:p>
            </p:txBody>
          </p:sp>
        </mc:Choice>
        <mc:Fallback xmlns="">
          <p:sp>
            <p:nvSpPr>
              <p:cNvPr id="3" name="文本框 2">
                <a:extLst>
                  <a:ext uri="{FF2B5EF4-FFF2-40B4-BE49-F238E27FC236}">
                    <a16:creationId xmlns:a16="http://schemas.microsoft.com/office/drawing/2014/main" id="{83817A7E-83A5-4D4C-A807-0450DD6021A9}"/>
                  </a:ext>
                </a:extLst>
              </p:cNvPr>
              <p:cNvSpPr txBox="1">
                <a:spLocks noRot="1" noChangeAspect="1" noMove="1" noResize="1" noEditPoints="1" noAdjustHandles="1" noChangeArrowheads="1" noChangeShapeType="1" noTextEdit="1"/>
              </p:cNvSpPr>
              <p:nvPr/>
            </p:nvSpPr>
            <p:spPr>
              <a:xfrm>
                <a:off x="2476639" y="3375964"/>
                <a:ext cx="7343549" cy="854080"/>
              </a:xfrm>
              <a:prstGeom prst="rect">
                <a:avLst/>
              </a:prstGeom>
              <a:blipFill>
                <a:blip r:embed="rId4"/>
                <a:stretch>
                  <a:fillRect l="-3320" b="-15000"/>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49CE63CD-0306-E2B9-F7D6-1B12361E35B5}"/>
              </a:ext>
            </a:extLst>
          </p:cNvPr>
          <p:cNvSpPr txBox="1"/>
          <p:nvPr/>
        </p:nvSpPr>
        <p:spPr>
          <a:xfrm>
            <a:off x="4677519" y="4352113"/>
            <a:ext cx="2420398" cy="523220"/>
          </a:xfrm>
          <a:prstGeom prst="rect">
            <a:avLst/>
          </a:prstGeom>
          <a:noFill/>
        </p:spPr>
        <p:txBody>
          <a:bodyPr wrap="square">
            <a:spAutoFit/>
          </a:bodyPr>
          <a:lstStyle/>
          <a:p>
            <a:r>
              <a:rPr lang="zh-CN" altLang="en-US" sz="2800" b="1" dirty="0">
                <a:latin typeface="微软雅黑" panose="020B0503020204020204" pitchFamily="34" charset="-122"/>
                <a:ea typeface="微软雅黑" panose="020B0503020204020204" pitchFamily="34" charset="-122"/>
              </a:rPr>
              <a:t>resolution</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5558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D9B7FCA3-8468-4914-BF48-61795484D046}"/>
              </a:ext>
            </a:extLst>
          </p:cNvPr>
          <p:cNvSpPr txBox="1"/>
          <p:nvPr/>
        </p:nvSpPr>
        <p:spPr bwMode="auto">
          <a:xfrm>
            <a:off x="1206114" y="1182053"/>
            <a:ext cx="8229600" cy="939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 typeface="Arial" pitchFamily="34" charset="0"/>
              <a:buNone/>
              <a:defRPr/>
            </a:pPr>
            <a:endParaRPr kumimoji="0" lang="zh-CN" altLang="en-US" sz="3200" b="1" i="0" u="none" strike="noStrike" kern="0" cap="none" spc="0" normalizeH="0" baseline="0" noProof="0" dirty="0">
              <a:ln>
                <a:noFill/>
              </a:ln>
              <a:solidFill>
                <a:srgbClr val="0000FF"/>
              </a:solidFill>
              <a:effectLst/>
              <a:uLnTx/>
              <a:uFillTx/>
              <a:latin typeface="微软雅黑" pitchFamily="34" charset="-122"/>
              <a:ea typeface="微软雅黑" pitchFamily="34" charset="-122"/>
              <a:cs typeface="+mj-cs"/>
            </a:endParaRPr>
          </a:p>
        </p:txBody>
      </p:sp>
      <p:sp>
        <p:nvSpPr>
          <p:cNvPr id="8" name="标题 1">
            <a:extLst>
              <a:ext uri="{FF2B5EF4-FFF2-40B4-BE49-F238E27FC236}">
                <a16:creationId xmlns:a16="http://schemas.microsoft.com/office/drawing/2014/main" id="{EA1FB6BC-8348-4D92-AA20-03856A277305}"/>
              </a:ext>
            </a:extLst>
          </p:cNvPr>
          <p:cNvSpPr>
            <a:spLocks noGrp="1"/>
          </p:cNvSpPr>
          <p:nvPr>
            <p:ph type="title"/>
          </p:nvPr>
        </p:nvSpPr>
        <p:spPr>
          <a:xfrm>
            <a:off x="838200" y="4180"/>
            <a:ext cx="10515600" cy="132556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2.3 Warped extra dimensions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12" name="灯片编号占位符 16">
            <a:extLst>
              <a:ext uri="{FF2B5EF4-FFF2-40B4-BE49-F238E27FC236}">
                <a16:creationId xmlns:a16="http://schemas.microsoft.com/office/drawing/2014/main" id="{4B572D67-AF51-4F21-B473-614962452404}"/>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16</a:t>
            </a:fld>
            <a:endParaRPr lang="zh-CN" altLang="en-US" sz="2400" b="1" dirty="0"/>
          </a:p>
        </p:txBody>
      </p:sp>
      <p:sp>
        <p:nvSpPr>
          <p:cNvPr id="13" name="矩形 12">
            <a:extLst>
              <a:ext uri="{FF2B5EF4-FFF2-40B4-BE49-F238E27FC236}">
                <a16:creationId xmlns:a16="http://schemas.microsoft.com/office/drawing/2014/main" id="{A47001B6-2A07-44EC-BE35-CE069A7CB551}"/>
              </a:ext>
            </a:extLst>
          </p:cNvPr>
          <p:cNvSpPr/>
          <p:nvPr/>
        </p:nvSpPr>
        <p:spPr>
          <a:xfrm>
            <a:off x="1103205" y="1329743"/>
            <a:ext cx="10163210" cy="5150230"/>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A7D82CDE-AE7A-4966-9F86-EBE0319C8E9B}"/>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7" name="组合 6">
            <a:extLst>
              <a:ext uri="{FF2B5EF4-FFF2-40B4-BE49-F238E27FC236}">
                <a16:creationId xmlns:a16="http://schemas.microsoft.com/office/drawing/2014/main" id="{92158797-FEA1-4030-BBEC-61849C9C0873}"/>
              </a:ext>
            </a:extLst>
          </p:cNvPr>
          <p:cNvGrpSpPr/>
          <p:nvPr/>
        </p:nvGrpSpPr>
        <p:grpSpPr>
          <a:xfrm>
            <a:off x="843577" y="2339163"/>
            <a:ext cx="3638526" cy="2013758"/>
            <a:chOff x="1015820" y="2551883"/>
            <a:chExt cx="3638526" cy="2013758"/>
          </a:xfrm>
        </p:grpSpPr>
        <p:pic>
          <p:nvPicPr>
            <p:cNvPr id="11" name="Picture 12" descr="randall">
              <a:extLst>
                <a:ext uri="{FF2B5EF4-FFF2-40B4-BE49-F238E27FC236}">
                  <a16:creationId xmlns:a16="http://schemas.microsoft.com/office/drawing/2014/main" id="{6F52FCE2-4679-4987-8295-261063AC7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820" y="2551883"/>
              <a:ext cx="1905744" cy="144113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E:\myworks\我的报告\PPT相关\PPT 素材\figures\pictures\pictureSundrum.jpg">
              <a:extLst>
                <a:ext uri="{FF2B5EF4-FFF2-40B4-BE49-F238E27FC236}">
                  <a16:creationId xmlns:a16="http://schemas.microsoft.com/office/drawing/2014/main" id="{258D754F-D45C-4C60-9586-562BFD1CA7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4864" y="2551883"/>
              <a:ext cx="1668799" cy="137973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9" name="矩形 18">
              <a:extLst>
                <a:ext uri="{FF2B5EF4-FFF2-40B4-BE49-F238E27FC236}">
                  <a16:creationId xmlns:a16="http://schemas.microsoft.com/office/drawing/2014/main" id="{ECA796E2-11DD-440E-916E-177353B4265B}"/>
                </a:ext>
              </a:extLst>
            </p:cNvPr>
            <p:cNvSpPr/>
            <p:nvPr/>
          </p:nvSpPr>
          <p:spPr>
            <a:xfrm>
              <a:off x="1343055" y="4103976"/>
              <a:ext cx="3311291" cy="461665"/>
            </a:xfrm>
            <a:prstGeom prst="rect">
              <a:avLst/>
            </a:prstGeom>
          </p:spPr>
          <p:txBody>
            <a:bodyPr wrap="none">
              <a:spAutoFit/>
            </a:bodyPr>
            <a:lstStyle/>
            <a:p>
              <a:pPr lvl="0" algn="just" fontAlgn="base">
                <a:spcBef>
                  <a:spcPct val="20000"/>
                </a:spcBef>
                <a:spcAft>
                  <a:spcPct val="0"/>
                </a:spcAft>
                <a:defRPr/>
              </a:pPr>
              <a:r>
                <a:rPr lang="en-US" altLang="zh-CN" sz="2400" b="1" dirty="0">
                  <a:latin typeface="微软雅黑" pitchFamily="34" charset="-122"/>
                  <a:ea typeface="微软雅黑" pitchFamily="34" charset="-122"/>
                </a:rPr>
                <a:t>Randall      </a:t>
              </a:r>
              <a:r>
                <a:rPr lang="en-US" altLang="zh-CN" sz="2400" b="1" dirty="0" err="1">
                  <a:latin typeface="微软雅黑" pitchFamily="34" charset="-122"/>
                  <a:ea typeface="微软雅黑" pitchFamily="34" charset="-122"/>
                </a:rPr>
                <a:t>Sundrum</a:t>
              </a:r>
              <a:endParaRPr lang="en-US" altLang="zh-CN" sz="2400" b="1" dirty="0">
                <a:latin typeface="微软雅黑" pitchFamily="34" charset="-122"/>
                <a:ea typeface="微软雅黑" pitchFamily="34" charset="-122"/>
              </a:endParaRPr>
            </a:p>
          </p:txBody>
        </p:sp>
      </p:grpSp>
      <p:pic>
        <p:nvPicPr>
          <p:cNvPr id="3" name="图片 2">
            <a:extLst>
              <a:ext uri="{FF2B5EF4-FFF2-40B4-BE49-F238E27FC236}">
                <a16:creationId xmlns:a16="http://schemas.microsoft.com/office/drawing/2014/main" id="{794EB744-B25B-4373-B02A-CD6226C8D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181" y="1477433"/>
            <a:ext cx="6162426" cy="4187290"/>
          </a:xfrm>
          <a:prstGeom prst="rect">
            <a:avLst/>
          </a:prstGeom>
        </p:spPr>
      </p:pic>
      <p:sp>
        <p:nvSpPr>
          <p:cNvPr id="36" name="文本框 35">
            <a:extLst>
              <a:ext uri="{FF2B5EF4-FFF2-40B4-BE49-F238E27FC236}">
                <a16:creationId xmlns:a16="http://schemas.microsoft.com/office/drawing/2014/main" id="{2F95835A-998D-47A8-8BF2-B1EA97FC7F58}"/>
              </a:ext>
            </a:extLst>
          </p:cNvPr>
          <p:cNvSpPr txBox="1"/>
          <p:nvPr/>
        </p:nvSpPr>
        <p:spPr>
          <a:xfrm>
            <a:off x="1449473" y="4715008"/>
            <a:ext cx="3246120" cy="707886"/>
          </a:xfrm>
          <a:prstGeom prst="rect">
            <a:avLst/>
          </a:prstGeom>
          <a:noFill/>
        </p:spPr>
        <p:txBody>
          <a:bodyPr wrap="square">
            <a:spAutoFit/>
          </a:bodyPr>
          <a:lstStyle/>
          <a:p>
            <a:r>
              <a:rPr lang="zh-CN" altLang="en-US" sz="2000" dirty="0">
                <a:solidFill>
                  <a:srgbClr val="C00000"/>
                </a:solidFill>
              </a:rPr>
              <a:t>P</a:t>
            </a:r>
            <a:r>
              <a:rPr lang="en-US" altLang="zh-CN" sz="2000" dirty="0">
                <a:solidFill>
                  <a:srgbClr val="C00000"/>
                </a:solidFill>
              </a:rPr>
              <a:t>RL</a:t>
            </a:r>
            <a:r>
              <a:rPr lang="zh-CN" altLang="en-US" sz="2000" dirty="0">
                <a:solidFill>
                  <a:srgbClr val="C00000"/>
                </a:solidFill>
              </a:rPr>
              <a:t> 83 (1999) 3370</a:t>
            </a:r>
            <a:r>
              <a:rPr lang="en-US" altLang="zh-CN" sz="2000" dirty="0">
                <a:solidFill>
                  <a:srgbClr val="C00000"/>
                </a:solidFill>
              </a:rPr>
              <a:t>;    </a:t>
            </a:r>
          </a:p>
          <a:p>
            <a:r>
              <a:rPr lang="en-US" altLang="zh-CN" sz="2000" dirty="0">
                <a:solidFill>
                  <a:srgbClr val="C00000"/>
                </a:solidFill>
              </a:rPr>
              <a:t>PRL 83 (1999) 4690.</a:t>
            </a:r>
            <a:endParaRPr lang="zh-CN" altLang="en-US" sz="2000" dirty="0">
              <a:solidFill>
                <a:srgbClr val="C00000"/>
              </a:solidFill>
            </a:endParaRPr>
          </a:p>
        </p:txBody>
      </p:sp>
      <p:sp>
        <p:nvSpPr>
          <p:cNvPr id="37" name="矩形 36">
            <a:extLst>
              <a:ext uri="{FF2B5EF4-FFF2-40B4-BE49-F238E27FC236}">
                <a16:creationId xmlns:a16="http://schemas.microsoft.com/office/drawing/2014/main" id="{A9DC18DB-7E32-4554-A4B6-A66D457E043E}"/>
              </a:ext>
            </a:extLst>
          </p:cNvPr>
          <p:cNvSpPr/>
          <p:nvPr/>
        </p:nvSpPr>
        <p:spPr>
          <a:xfrm>
            <a:off x="2616597" y="5923371"/>
            <a:ext cx="6302366" cy="584775"/>
          </a:xfrm>
          <a:prstGeom prst="rect">
            <a:avLst/>
          </a:prstGeom>
        </p:spPr>
        <p:txBody>
          <a:bodyPr wrap="none">
            <a:spAutoFit/>
          </a:bodyPr>
          <a:lstStyle/>
          <a:p>
            <a:pPr lvl="0" algn="just" fontAlgn="base">
              <a:spcBef>
                <a:spcPct val="20000"/>
              </a:spcBef>
              <a:spcAft>
                <a:spcPct val="0"/>
              </a:spcAft>
              <a:defRPr/>
            </a:pPr>
            <a:r>
              <a:rPr lang="en-US" altLang="zh-CN" sz="3200" b="1" dirty="0">
                <a:solidFill>
                  <a:srgbClr val="0000FF"/>
                </a:solidFill>
                <a:latin typeface="微软雅黑" pitchFamily="34" charset="-122"/>
                <a:ea typeface="微软雅黑" pitchFamily="34" charset="-122"/>
              </a:rPr>
              <a:t>Randall-</a:t>
            </a:r>
            <a:r>
              <a:rPr lang="en-US" altLang="zh-CN" sz="3200" b="1" dirty="0" err="1">
                <a:solidFill>
                  <a:srgbClr val="0000FF"/>
                </a:solidFill>
                <a:latin typeface="微软雅黑" pitchFamily="34" charset="-122"/>
                <a:ea typeface="微软雅黑" pitchFamily="34" charset="-122"/>
              </a:rPr>
              <a:t>Sundrum</a:t>
            </a:r>
            <a:r>
              <a:rPr lang="en-US" altLang="zh-CN" sz="3200" b="1" dirty="0">
                <a:solidFill>
                  <a:srgbClr val="0000FF"/>
                </a:solidFill>
                <a:latin typeface="微软雅黑" pitchFamily="34" charset="-122"/>
                <a:ea typeface="微软雅黑" pitchFamily="34" charset="-122"/>
              </a:rPr>
              <a:t> </a:t>
            </a:r>
            <a:r>
              <a:rPr lang="en-US" altLang="zh-CN" sz="3200" b="1" dirty="0" err="1">
                <a:solidFill>
                  <a:srgbClr val="0000FF"/>
                </a:solidFill>
                <a:latin typeface="微软雅黑" pitchFamily="34" charset="-122"/>
                <a:ea typeface="微软雅黑" pitchFamily="34" charset="-122"/>
              </a:rPr>
              <a:t>braneworld</a:t>
            </a:r>
            <a:endParaRPr lang="en-US" altLang="zh-CN" sz="3200" b="1" dirty="0">
              <a:solidFill>
                <a:srgbClr val="0000FF"/>
              </a:solidFill>
              <a:latin typeface="微软雅黑" pitchFamily="34" charset="-122"/>
              <a:ea typeface="微软雅黑" pitchFamily="34" charset="-122"/>
            </a:endParaRPr>
          </a:p>
        </p:txBody>
      </p:sp>
    </p:spTree>
    <p:extLst>
      <p:ext uri="{BB962C8B-B14F-4D97-AF65-F5344CB8AC3E}">
        <p14:creationId xmlns:p14="http://schemas.microsoft.com/office/powerpoint/2010/main" val="109243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D9B7FCA3-8468-4914-BF48-61795484D046}"/>
              </a:ext>
            </a:extLst>
          </p:cNvPr>
          <p:cNvSpPr txBox="1"/>
          <p:nvPr/>
        </p:nvSpPr>
        <p:spPr bwMode="auto">
          <a:xfrm>
            <a:off x="1206114" y="1182053"/>
            <a:ext cx="8229600" cy="939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 typeface="Arial" pitchFamily="34" charset="0"/>
              <a:buNone/>
              <a:defRPr/>
            </a:pPr>
            <a:endParaRPr kumimoji="0" lang="zh-CN" altLang="en-US" sz="3200" b="1" i="0" u="none" strike="noStrike" kern="0" cap="none" spc="0" normalizeH="0" baseline="0" noProof="0" dirty="0">
              <a:ln>
                <a:noFill/>
              </a:ln>
              <a:solidFill>
                <a:srgbClr val="0000FF"/>
              </a:solidFill>
              <a:effectLst/>
              <a:uLnTx/>
              <a:uFillTx/>
              <a:latin typeface="微软雅黑" pitchFamily="34" charset="-122"/>
              <a:ea typeface="微软雅黑" pitchFamily="34" charset="-122"/>
              <a:cs typeface="+mj-cs"/>
            </a:endParaRPr>
          </a:p>
        </p:txBody>
      </p:sp>
      <p:sp>
        <p:nvSpPr>
          <p:cNvPr id="8" name="标题 1">
            <a:extLst>
              <a:ext uri="{FF2B5EF4-FFF2-40B4-BE49-F238E27FC236}">
                <a16:creationId xmlns:a16="http://schemas.microsoft.com/office/drawing/2014/main" id="{EA1FB6BC-8348-4D92-AA20-03856A277305}"/>
              </a:ext>
            </a:extLst>
          </p:cNvPr>
          <p:cNvSpPr>
            <a:spLocks noGrp="1"/>
          </p:cNvSpPr>
          <p:nvPr>
            <p:ph type="title"/>
          </p:nvPr>
        </p:nvSpPr>
        <p:spPr>
          <a:xfrm>
            <a:off x="838200" y="4180"/>
            <a:ext cx="10515600" cy="132556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2.3 Warped extra dimensions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12" name="灯片编号占位符 16">
            <a:extLst>
              <a:ext uri="{FF2B5EF4-FFF2-40B4-BE49-F238E27FC236}">
                <a16:creationId xmlns:a16="http://schemas.microsoft.com/office/drawing/2014/main" id="{4B572D67-AF51-4F21-B473-614962452404}"/>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17</a:t>
            </a:fld>
            <a:endParaRPr lang="zh-CN" altLang="en-US" sz="2400" b="1" dirty="0"/>
          </a:p>
        </p:txBody>
      </p:sp>
      <p:sp>
        <p:nvSpPr>
          <p:cNvPr id="13" name="矩形 12">
            <a:extLst>
              <a:ext uri="{FF2B5EF4-FFF2-40B4-BE49-F238E27FC236}">
                <a16:creationId xmlns:a16="http://schemas.microsoft.com/office/drawing/2014/main" id="{A47001B6-2A07-44EC-BE35-CE069A7CB551}"/>
              </a:ext>
            </a:extLst>
          </p:cNvPr>
          <p:cNvSpPr/>
          <p:nvPr/>
        </p:nvSpPr>
        <p:spPr>
          <a:xfrm>
            <a:off x="1103205" y="1329743"/>
            <a:ext cx="10163210" cy="5150230"/>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A7D82CDE-AE7A-4966-9F86-EBE0319C8E9B}"/>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文本框 15">
            <a:extLst>
              <a:ext uri="{FF2B5EF4-FFF2-40B4-BE49-F238E27FC236}">
                <a16:creationId xmlns:a16="http://schemas.microsoft.com/office/drawing/2014/main" id="{034FBFB2-C239-4603-A178-11F135F4EEA7}"/>
              </a:ext>
            </a:extLst>
          </p:cNvPr>
          <p:cNvSpPr txBox="1"/>
          <p:nvPr/>
        </p:nvSpPr>
        <p:spPr>
          <a:xfrm>
            <a:off x="838200" y="1523844"/>
            <a:ext cx="10901288" cy="4708981"/>
          </a:xfrm>
          <a:prstGeom prst="rect">
            <a:avLst/>
          </a:prstGeom>
          <a:noFill/>
        </p:spPr>
        <p:txBody>
          <a:bodyPr wrap="square">
            <a:spAutoFit/>
          </a:bodyPr>
          <a:lstStyle/>
          <a:p>
            <a:pPr marL="457200" indent="-457200">
              <a:spcAft>
                <a:spcPts val="1200"/>
              </a:spcAft>
              <a:buFont typeface="Wingdings" panose="05000000000000000000" pitchFamily="2" charset="2"/>
              <a:buChar char="u"/>
            </a:pPr>
            <a:r>
              <a:rPr lang="en-US" altLang="zh-CN" sz="2800" dirty="0">
                <a:latin typeface="微软雅黑" panose="020B0503020204020204" pitchFamily="34" charset="-122"/>
                <a:ea typeface="微软雅黑" panose="020B0503020204020204" pitchFamily="34" charset="-122"/>
              </a:rPr>
              <a:t>The large extra dimension (ADD) model eliminates the large hierarchy between the fundamental Planck scale M∗ and the scale of weak interactions M</a:t>
            </a:r>
            <a:r>
              <a:rPr lang="en-US" altLang="zh-CN" sz="2800" baseline="-25000" dirty="0">
                <a:latin typeface="微软雅黑" panose="020B0503020204020204" pitchFamily="34" charset="-122"/>
                <a:ea typeface="微软雅黑" panose="020B0503020204020204" pitchFamily="34" charset="-122"/>
              </a:rPr>
              <a:t>EW</a:t>
            </a:r>
            <a:r>
              <a:rPr lang="en-US" altLang="zh-CN" sz="2800" dirty="0">
                <a:latin typeface="微软雅黑" panose="020B0503020204020204" pitchFamily="34" charset="-122"/>
                <a:ea typeface="微软雅黑" panose="020B0503020204020204" pitchFamily="34" charset="-122"/>
              </a:rPr>
              <a:t> but introduces the hierarchy between E~1/r and the scale of weak interactions. Therefore, other mechanisms are needed to address this problem.</a:t>
            </a:r>
          </a:p>
          <a:p>
            <a:pPr marL="457200" indent="-457200">
              <a:spcAft>
                <a:spcPts val="1200"/>
              </a:spcAft>
              <a:buFont typeface="Wingdings" panose="05000000000000000000" pitchFamily="2" charset="2"/>
              <a:buChar char="u"/>
            </a:pPr>
            <a:r>
              <a:rPr lang="en-US" altLang="zh-CN" sz="2800" dirty="0">
                <a:latin typeface="微软雅黑" panose="020B0503020204020204" pitchFamily="34" charset="-122"/>
                <a:ea typeface="微软雅黑" panose="020B0503020204020204" pitchFamily="34" charset="-122"/>
              </a:rPr>
              <a:t>Randall and Sundrum considered the tension of the brane itself, that is, the effect of the brane on the background space-time. </a:t>
            </a:r>
          </a:p>
          <a:p>
            <a:pPr marL="457200" indent="-457200">
              <a:spcAft>
                <a:spcPts val="1200"/>
              </a:spcAft>
              <a:buFont typeface="Wingdings" panose="05000000000000000000" pitchFamily="2" charset="2"/>
              <a:buChar char="u"/>
            </a:pPr>
            <a:r>
              <a:rPr lang="en-US" altLang="zh-CN" sz="2800" dirty="0">
                <a:latin typeface="微软雅黑" panose="020B0503020204020204" pitchFamily="34" charset="-122"/>
                <a:ea typeface="微软雅黑" panose="020B0503020204020204" pitchFamily="34" charset="-122"/>
              </a:rPr>
              <a:t>The influence is that the spacetime outside the brane is curved.</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3380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D9B7FCA3-8468-4914-BF48-61795484D046}"/>
              </a:ext>
            </a:extLst>
          </p:cNvPr>
          <p:cNvSpPr txBox="1"/>
          <p:nvPr/>
        </p:nvSpPr>
        <p:spPr bwMode="auto">
          <a:xfrm>
            <a:off x="1206114" y="1182053"/>
            <a:ext cx="8229600" cy="939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 typeface="Arial" pitchFamily="34" charset="0"/>
              <a:buNone/>
              <a:defRPr/>
            </a:pPr>
            <a:endParaRPr kumimoji="0" lang="zh-CN" altLang="en-US" sz="3200" b="1" i="0" u="none" strike="noStrike" kern="0" cap="none" spc="0" normalizeH="0" baseline="0" noProof="0" dirty="0">
              <a:ln>
                <a:noFill/>
              </a:ln>
              <a:solidFill>
                <a:srgbClr val="0000FF"/>
              </a:solidFill>
              <a:effectLst/>
              <a:uLnTx/>
              <a:uFillTx/>
              <a:latin typeface="微软雅黑" pitchFamily="34" charset="-122"/>
              <a:ea typeface="微软雅黑" pitchFamily="34" charset="-122"/>
              <a:cs typeface="+mj-cs"/>
            </a:endParaRPr>
          </a:p>
        </p:txBody>
      </p:sp>
      <p:sp>
        <p:nvSpPr>
          <p:cNvPr id="8" name="标题 1">
            <a:extLst>
              <a:ext uri="{FF2B5EF4-FFF2-40B4-BE49-F238E27FC236}">
                <a16:creationId xmlns:a16="http://schemas.microsoft.com/office/drawing/2014/main" id="{EA1FB6BC-8348-4D92-AA20-03856A277305}"/>
              </a:ext>
            </a:extLst>
          </p:cNvPr>
          <p:cNvSpPr>
            <a:spLocks noGrp="1"/>
          </p:cNvSpPr>
          <p:nvPr>
            <p:ph type="title"/>
          </p:nvPr>
        </p:nvSpPr>
        <p:spPr>
          <a:xfrm>
            <a:off x="838200" y="4180"/>
            <a:ext cx="10515600" cy="132556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2.3 Warped extra dimensions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12" name="灯片编号占位符 16">
            <a:extLst>
              <a:ext uri="{FF2B5EF4-FFF2-40B4-BE49-F238E27FC236}">
                <a16:creationId xmlns:a16="http://schemas.microsoft.com/office/drawing/2014/main" id="{4B572D67-AF51-4F21-B473-614962452404}"/>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18</a:t>
            </a:fld>
            <a:endParaRPr lang="zh-CN" altLang="en-US" sz="2400" b="1" dirty="0"/>
          </a:p>
        </p:txBody>
      </p:sp>
      <p:sp>
        <p:nvSpPr>
          <p:cNvPr id="13" name="矩形 12">
            <a:extLst>
              <a:ext uri="{FF2B5EF4-FFF2-40B4-BE49-F238E27FC236}">
                <a16:creationId xmlns:a16="http://schemas.microsoft.com/office/drawing/2014/main" id="{A47001B6-2A07-44EC-BE35-CE069A7CB551}"/>
              </a:ext>
            </a:extLst>
          </p:cNvPr>
          <p:cNvSpPr/>
          <p:nvPr/>
        </p:nvSpPr>
        <p:spPr>
          <a:xfrm>
            <a:off x="1103205" y="1329743"/>
            <a:ext cx="10163210" cy="5150230"/>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A7D82CDE-AE7A-4966-9F86-EBE0319C8E9B}"/>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文本框 15">
            <a:extLst>
              <a:ext uri="{FF2B5EF4-FFF2-40B4-BE49-F238E27FC236}">
                <a16:creationId xmlns:a16="http://schemas.microsoft.com/office/drawing/2014/main" id="{034FBFB2-C239-4603-A178-11F135F4EEA7}"/>
              </a:ext>
            </a:extLst>
          </p:cNvPr>
          <p:cNvSpPr txBox="1"/>
          <p:nvPr/>
        </p:nvSpPr>
        <p:spPr>
          <a:xfrm>
            <a:off x="838200" y="1523844"/>
            <a:ext cx="10901288" cy="2831544"/>
          </a:xfrm>
          <a:prstGeom prst="rect">
            <a:avLst/>
          </a:prstGeom>
          <a:noFill/>
        </p:spPr>
        <p:txBody>
          <a:bodyPr wrap="square">
            <a:spAutoFit/>
          </a:bodyPr>
          <a:lstStyle/>
          <a:p>
            <a:pPr marL="457200" indent="-457200">
              <a:spcAft>
                <a:spcPts val="1200"/>
              </a:spcAft>
              <a:buFont typeface="Wingdings" panose="05000000000000000000" pitchFamily="2" charset="2"/>
              <a:buChar char="u"/>
            </a:pPr>
            <a:r>
              <a:rPr lang="en-US" altLang="zh-CN" sz="2800" dirty="0">
                <a:latin typeface="微软雅黑" panose="020B0503020204020204" pitchFamily="34" charset="-122"/>
                <a:ea typeface="微软雅黑" panose="020B0503020204020204" pitchFamily="34" charset="-122"/>
              </a:rPr>
              <a:t>The influence is reflected by the warped factor in the metric, which indicates that it may perfectly solve the gauge hierarchical problem, and we no longer have artificial requirements for the size of extra  dimension. </a:t>
            </a:r>
          </a:p>
          <a:p>
            <a:pPr marL="457200" indent="-457200">
              <a:spcAft>
                <a:spcPts val="1200"/>
              </a:spcAft>
              <a:buFont typeface="Wingdings" panose="05000000000000000000" pitchFamily="2" charset="2"/>
              <a:buChar char="u"/>
            </a:pPr>
            <a:r>
              <a:rPr lang="en-US" altLang="zh-CN" sz="2800" dirty="0">
                <a:latin typeface="微软雅黑" panose="020B0503020204020204" pitchFamily="34" charset="-122"/>
                <a:ea typeface="微软雅黑" panose="020B0503020204020204" pitchFamily="34" charset="-122"/>
              </a:rPr>
              <a:t>This is also the success of the theory and the cornerstone for further development of the brane world theory.</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5699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D9B7FCA3-8468-4914-BF48-61795484D046}"/>
              </a:ext>
            </a:extLst>
          </p:cNvPr>
          <p:cNvSpPr txBox="1"/>
          <p:nvPr/>
        </p:nvSpPr>
        <p:spPr bwMode="auto">
          <a:xfrm>
            <a:off x="1206114" y="1182053"/>
            <a:ext cx="8229600" cy="939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 typeface="Arial" pitchFamily="34" charset="0"/>
              <a:buNone/>
              <a:defRPr/>
            </a:pPr>
            <a:endParaRPr kumimoji="0" lang="zh-CN" altLang="en-US" sz="3200" b="1" i="0" u="none" strike="noStrike" kern="0" cap="none" spc="0" normalizeH="0" baseline="0" noProof="0" dirty="0">
              <a:ln>
                <a:noFill/>
              </a:ln>
              <a:solidFill>
                <a:srgbClr val="0000FF"/>
              </a:solidFill>
              <a:effectLst/>
              <a:uLnTx/>
              <a:uFillTx/>
              <a:latin typeface="微软雅黑" pitchFamily="34" charset="-122"/>
              <a:ea typeface="微软雅黑" pitchFamily="34" charset="-122"/>
              <a:cs typeface="+mj-cs"/>
            </a:endParaRPr>
          </a:p>
        </p:txBody>
      </p:sp>
      <p:sp>
        <p:nvSpPr>
          <p:cNvPr id="8" name="标题 1">
            <a:extLst>
              <a:ext uri="{FF2B5EF4-FFF2-40B4-BE49-F238E27FC236}">
                <a16:creationId xmlns:a16="http://schemas.microsoft.com/office/drawing/2014/main" id="{EA1FB6BC-8348-4D92-AA20-03856A277305}"/>
              </a:ext>
            </a:extLst>
          </p:cNvPr>
          <p:cNvSpPr>
            <a:spLocks noGrp="1"/>
          </p:cNvSpPr>
          <p:nvPr>
            <p:ph type="title"/>
          </p:nvPr>
        </p:nvSpPr>
        <p:spPr>
          <a:xfrm>
            <a:off x="838200" y="4180"/>
            <a:ext cx="10515600" cy="132556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2.3 Warped extra dimensions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12" name="灯片编号占位符 16">
            <a:extLst>
              <a:ext uri="{FF2B5EF4-FFF2-40B4-BE49-F238E27FC236}">
                <a16:creationId xmlns:a16="http://schemas.microsoft.com/office/drawing/2014/main" id="{4B572D67-AF51-4F21-B473-614962452404}"/>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19</a:t>
            </a:fld>
            <a:endParaRPr lang="zh-CN" altLang="en-US" sz="2400" b="1" dirty="0"/>
          </a:p>
        </p:txBody>
      </p:sp>
      <p:cxnSp>
        <p:nvCxnSpPr>
          <p:cNvPr id="14" name="直接连接符 13">
            <a:extLst>
              <a:ext uri="{FF2B5EF4-FFF2-40B4-BE49-F238E27FC236}">
                <a16:creationId xmlns:a16="http://schemas.microsoft.com/office/drawing/2014/main" id="{A7D82CDE-AE7A-4966-9F86-EBE0319C8E9B}"/>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文本框 15">
            <a:extLst>
              <a:ext uri="{FF2B5EF4-FFF2-40B4-BE49-F238E27FC236}">
                <a16:creationId xmlns:a16="http://schemas.microsoft.com/office/drawing/2014/main" id="{034FBFB2-C239-4603-A178-11F135F4EEA7}"/>
              </a:ext>
            </a:extLst>
          </p:cNvPr>
          <p:cNvSpPr txBox="1"/>
          <p:nvPr/>
        </p:nvSpPr>
        <p:spPr>
          <a:xfrm>
            <a:off x="579120" y="1264764"/>
            <a:ext cx="10901288" cy="523220"/>
          </a:xfrm>
          <a:prstGeom prst="rect">
            <a:avLst/>
          </a:prstGeom>
          <a:noFill/>
        </p:spPr>
        <p:txBody>
          <a:bodyPr wrap="square">
            <a:spAutoFit/>
          </a:bodyPr>
          <a:lstStyle/>
          <a:p>
            <a:r>
              <a:rPr lang="en-US" altLang="zh-CN" sz="2800" dirty="0">
                <a:latin typeface="微软雅黑" panose="020B0503020204020204" pitchFamily="34" charset="-122"/>
                <a:ea typeface="微软雅黑" panose="020B0503020204020204" pitchFamily="34" charset="-122"/>
              </a:rPr>
              <a:t>The action, metric, and bulk </a:t>
            </a:r>
            <a:r>
              <a:rPr lang="en-US" altLang="zh-CN" sz="2800" dirty="0" err="1">
                <a:latin typeface="微软雅黑" panose="020B0503020204020204" pitchFamily="34" charset="-122"/>
                <a:ea typeface="微软雅黑" panose="020B0503020204020204" pitchFamily="34" charset="-122"/>
              </a:rPr>
              <a:t>EoMs</a:t>
            </a:r>
            <a:r>
              <a:rPr lang="en-US" altLang="zh-CN"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C540262E-D122-4BA0-BAC3-4C50E0C8DB1B}"/>
                  </a:ext>
                </a:extLst>
              </p:cNvPr>
              <p:cNvSpPr/>
              <p:nvPr/>
            </p:nvSpPr>
            <p:spPr>
              <a:xfrm>
                <a:off x="1752070" y="2928038"/>
                <a:ext cx="5263214" cy="586314"/>
              </a:xfrm>
              <a:prstGeom prst="rect">
                <a:avLst/>
              </a:prstGeom>
              <a:noFill/>
            </p:spPr>
            <p:txBody>
              <a:bodyPr wrap="square">
                <a:spAutoFit/>
              </a:bodyPr>
              <a:lstStyle/>
              <a:p>
                <a14:m>
                  <m:oMath xmlns:m="http://schemas.openxmlformats.org/officeDocument/2006/math">
                    <m:r>
                      <m:rPr>
                        <m:sty m:val="p"/>
                      </m:rPr>
                      <a:rPr lang="en-US" altLang="zh-CN" sz="2800" b="0" i="1" smtClean="0">
                        <a:latin typeface="Cambria Math" panose="02040503050406030204" pitchFamily="18" charset="0"/>
                      </a:rPr>
                      <m:t>d</m:t>
                    </m:r>
                    <m:sSup>
                      <m:sSupPr>
                        <m:ctrlPr>
                          <a:rPr lang="en-US" altLang="zh-CN" sz="2800" i="1">
                            <a:latin typeface="Cambria Math" panose="02040503050406030204" pitchFamily="18" charset="0"/>
                          </a:rPr>
                        </m:ctrlPr>
                      </m:sSupPr>
                      <m:e>
                        <m:r>
                          <m:rPr>
                            <m:sty m:val="p"/>
                          </m:rPr>
                          <a:rPr lang="en-US" altLang="zh-CN" sz="2800" b="0" i="1">
                            <a:latin typeface="Cambria Math" panose="02040503050406030204" pitchFamily="18" charset="0"/>
                          </a:rPr>
                          <m:t>S</m:t>
                        </m:r>
                      </m:e>
                      <m:sup>
                        <m:r>
                          <a:rPr lang="en-US" altLang="zh-CN" sz="2800" b="0" i="1">
                            <a:latin typeface="Cambria Math" panose="02040503050406030204" pitchFamily="18" charset="0"/>
                          </a:rPr>
                          <m:t>2</m:t>
                        </m:r>
                      </m:sup>
                    </m:sSup>
                    <m:r>
                      <a:rPr lang="en-US" altLang="zh-CN" sz="2800" b="0">
                        <a:latin typeface="Cambria Math" panose="02040503050406030204" pitchFamily="18" charset="0"/>
                      </a:rPr>
                      <m:t>=</m:t>
                    </m:r>
                    <m:sSup>
                      <m:sSupPr>
                        <m:ctrlPr>
                          <a:rPr lang="en-US" altLang="zh-CN" sz="2800" b="1" i="1" smtClean="0">
                            <a:solidFill>
                              <a:srgbClr val="C00000"/>
                            </a:solidFill>
                            <a:latin typeface="Cambria Math" panose="02040503050406030204" pitchFamily="18" charset="0"/>
                          </a:rPr>
                        </m:ctrlPr>
                      </m:sSupPr>
                      <m:e>
                        <m:r>
                          <a:rPr lang="en-US" altLang="zh-CN" sz="2800" b="1" i="1">
                            <a:solidFill>
                              <a:srgbClr val="C00000"/>
                            </a:solidFill>
                            <a:latin typeface="Cambria Math" panose="02040503050406030204" pitchFamily="18" charset="0"/>
                          </a:rPr>
                          <m:t>𝒆</m:t>
                        </m:r>
                      </m:e>
                      <m:sup>
                        <m:r>
                          <a:rPr lang="en-US" altLang="zh-CN" sz="2800" b="1" i="0" smtClean="0">
                            <a:solidFill>
                              <a:srgbClr val="C00000"/>
                            </a:solidFill>
                            <a:latin typeface="Cambria Math" panose="02040503050406030204" pitchFamily="18" charset="0"/>
                          </a:rPr>
                          <m:t>𝟐</m:t>
                        </m:r>
                        <m:r>
                          <a:rPr lang="en-US" altLang="zh-CN" sz="2800" b="1" i="1" smtClean="0">
                            <a:solidFill>
                              <a:srgbClr val="C00000"/>
                            </a:solidFill>
                            <a:latin typeface="Cambria Math" panose="02040503050406030204" pitchFamily="18" charset="0"/>
                          </a:rPr>
                          <m:t>𝑨</m:t>
                        </m:r>
                        <m:r>
                          <a:rPr lang="en-US" altLang="zh-CN" sz="2800" b="1" i="1" smtClean="0">
                            <a:solidFill>
                              <a:srgbClr val="C00000"/>
                            </a:solidFill>
                            <a:latin typeface="Cambria Math" panose="02040503050406030204" pitchFamily="18" charset="0"/>
                          </a:rPr>
                          <m:t>(</m:t>
                        </m:r>
                        <m:r>
                          <a:rPr lang="en-US" altLang="zh-CN" sz="2800" b="1" i="1">
                            <a:solidFill>
                              <a:srgbClr val="C00000"/>
                            </a:solidFill>
                            <a:latin typeface="Cambria Math" panose="02040503050406030204" pitchFamily="18" charset="0"/>
                          </a:rPr>
                          <m:t>𝒚</m:t>
                        </m:r>
                        <m:r>
                          <a:rPr lang="en-US" altLang="zh-CN" sz="2800" b="1" i="0" smtClean="0">
                            <a:solidFill>
                              <a:srgbClr val="C00000"/>
                            </a:solidFill>
                            <a:latin typeface="Cambria Math" panose="02040503050406030204" pitchFamily="18" charset="0"/>
                          </a:rPr>
                          <m:t>)</m:t>
                        </m:r>
                      </m:sup>
                    </m:sSup>
                    <m:sSub>
                      <m:sSubPr>
                        <m:ctrlPr>
                          <a:rPr lang="en-US" altLang="zh-CN" sz="2800" i="1" smtClean="0">
                            <a:solidFill>
                              <a:srgbClr val="0000FF"/>
                            </a:solidFill>
                            <a:latin typeface="Cambria Math" panose="02040503050406030204" pitchFamily="18" charset="0"/>
                          </a:rPr>
                        </m:ctrlPr>
                      </m:sSubPr>
                      <m:e>
                        <m:r>
                          <a:rPr lang="en-US" altLang="zh-CN" sz="2800" b="0" i="1" smtClean="0">
                            <a:solidFill>
                              <a:srgbClr val="0000FF"/>
                            </a:solidFill>
                            <a:latin typeface="Cambria Math" panose="02040503050406030204" pitchFamily="18" charset="0"/>
                          </a:rPr>
                          <m:t>𝜂</m:t>
                        </m:r>
                      </m:e>
                      <m:sub>
                        <m:r>
                          <m:rPr>
                            <m:sty m:val="p"/>
                          </m:rPr>
                          <a:rPr lang="zh-CN" altLang="en-US" sz="2800" b="0" i="1">
                            <a:solidFill>
                              <a:srgbClr val="0000FF"/>
                            </a:solidFill>
                            <a:latin typeface="Cambria Math" panose="02040503050406030204" pitchFamily="18" charset="0"/>
                          </a:rPr>
                          <m:t>μν</m:t>
                        </m:r>
                      </m:sub>
                    </m:sSub>
                    <m:r>
                      <m:rPr>
                        <m:sty m:val="p"/>
                      </m:rPr>
                      <a:rPr lang="en-US" altLang="zh-CN" sz="2800" b="0" i="1">
                        <a:latin typeface="Cambria Math" panose="02040503050406030204" pitchFamily="18" charset="0"/>
                      </a:rPr>
                      <m:t>d</m:t>
                    </m:r>
                    <m:sSup>
                      <m:sSupPr>
                        <m:ctrlPr>
                          <a:rPr lang="en-US" altLang="zh-CN" sz="2800" i="1">
                            <a:latin typeface="Cambria Math" panose="02040503050406030204" pitchFamily="18" charset="0"/>
                          </a:rPr>
                        </m:ctrlPr>
                      </m:sSupPr>
                      <m:e>
                        <m:r>
                          <a:rPr lang="en-US" altLang="zh-CN" sz="2800" b="0" i="1">
                            <a:latin typeface="Cambria Math" panose="02040503050406030204" pitchFamily="18" charset="0"/>
                          </a:rPr>
                          <m:t>𝑥</m:t>
                        </m:r>
                      </m:e>
                      <m:sup>
                        <m:r>
                          <m:rPr>
                            <m:sty m:val="p"/>
                          </m:rPr>
                          <a:rPr lang="zh-CN" altLang="en-US" sz="2800" b="0" i="1">
                            <a:latin typeface="Cambria Math" panose="02040503050406030204" pitchFamily="18" charset="0"/>
                          </a:rPr>
                          <m:t>μ</m:t>
                        </m:r>
                      </m:sup>
                    </m:sSup>
                  </m:oMath>
                </a14:m>
                <a:r>
                  <a:rPr lang="en-US" altLang="zh-CN" sz="2800" dirty="0">
                    <a:latin typeface="Arial" panose="020B0604020202020204" pitchFamily="34" charset="0"/>
                    <a:cs typeface="Arial" panose="020B0604020202020204" pitchFamily="34" charset="0"/>
                  </a:rPr>
                  <a:t> </a:t>
                </a:r>
                <a14:m>
                  <m:oMath xmlns:m="http://schemas.openxmlformats.org/officeDocument/2006/math">
                    <m:sSup>
                      <m:sSupPr>
                        <m:ctrlPr>
                          <a:rPr lang="en-US" altLang="zh-CN" sz="2800" i="1">
                            <a:latin typeface="Cambria Math" panose="02040503050406030204" pitchFamily="18" charset="0"/>
                          </a:rPr>
                        </m:ctrlPr>
                      </m:sSupPr>
                      <m:e>
                        <m:r>
                          <a:rPr lang="en-US" altLang="zh-CN" sz="2800" b="0" i="1">
                            <a:latin typeface="Cambria Math" panose="02040503050406030204" pitchFamily="18" charset="0"/>
                          </a:rPr>
                          <m:t>𝑥</m:t>
                        </m:r>
                      </m:e>
                      <m:sup>
                        <m:r>
                          <m:rPr>
                            <m:sty m:val="p"/>
                          </m:rPr>
                          <a:rPr lang="zh-CN" altLang="en-US" sz="2800" b="0" i="1">
                            <a:latin typeface="Cambria Math" panose="02040503050406030204" pitchFamily="18" charset="0"/>
                          </a:rPr>
                          <m:t>ν</m:t>
                        </m:r>
                      </m:sup>
                    </m:sSup>
                    <m:r>
                      <a:rPr lang="en-US" altLang="zh-CN" sz="2800" b="0">
                        <a:latin typeface="Cambria Math" panose="02040503050406030204" pitchFamily="18" charset="0"/>
                      </a:rPr>
                      <m:t>+</m:t>
                    </m:r>
                    <m:r>
                      <m:rPr>
                        <m:sty m:val="p"/>
                      </m:rPr>
                      <a:rPr lang="en-US" altLang="zh-CN" sz="2800" b="0" i="1">
                        <a:latin typeface="Cambria Math" panose="02040503050406030204" pitchFamily="18" charset="0"/>
                      </a:rPr>
                      <m:t>d</m:t>
                    </m:r>
                    <m:sSup>
                      <m:sSupPr>
                        <m:ctrlPr>
                          <a:rPr lang="en-US" altLang="zh-CN" sz="2800" i="1">
                            <a:latin typeface="Cambria Math" panose="02040503050406030204" pitchFamily="18" charset="0"/>
                          </a:rPr>
                        </m:ctrlPr>
                      </m:sSupPr>
                      <m:e>
                        <m:r>
                          <m:rPr>
                            <m:sty m:val="p"/>
                          </m:rPr>
                          <a:rPr lang="en-US" altLang="zh-CN" sz="2800" b="0" i="1">
                            <a:latin typeface="Cambria Math" panose="02040503050406030204" pitchFamily="18" charset="0"/>
                          </a:rPr>
                          <m:t>y</m:t>
                        </m:r>
                      </m:e>
                      <m:sup>
                        <m:r>
                          <a:rPr lang="en-US" altLang="zh-CN" sz="2800" b="0" i="1">
                            <a:latin typeface="Cambria Math" panose="02040503050406030204" pitchFamily="18" charset="0"/>
                          </a:rPr>
                          <m:t>2</m:t>
                        </m:r>
                      </m:sup>
                    </m:sSup>
                  </m:oMath>
                </a14:m>
                <a:endParaRPr lang="en-US" altLang="zh-CN" sz="1200" i="1" dirty="0">
                  <a:solidFill>
                    <a:srgbClr val="0000FF"/>
                  </a:solidFill>
                  <a:latin typeface="Arial" panose="020B0604020202020204" pitchFamily="34" charset="0"/>
                  <a:cs typeface="Arial" panose="020B0604020202020204" pitchFamily="34" charset="0"/>
                </a:endParaRPr>
              </a:p>
            </p:txBody>
          </p:sp>
        </mc:Choice>
        <mc:Fallback xmlns="">
          <p:sp>
            <p:nvSpPr>
              <p:cNvPr id="10" name="矩形 9">
                <a:extLst>
                  <a:ext uri="{FF2B5EF4-FFF2-40B4-BE49-F238E27FC236}">
                    <a16:creationId xmlns:a16="http://schemas.microsoft.com/office/drawing/2014/main" id="{C540262E-D122-4BA0-BAC3-4C50E0C8DB1B}"/>
                  </a:ext>
                </a:extLst>
              </p:cNvPr>
              <p:cNvSpPr>
                <a:spLocks noRot="1" noChangeAspect="1" noMove="1" noResize="1" noEditPoints="1" noAdjustHandles="1" noChangeArrowheads="1" noChangeShapeType="1" noTextEdit="1"/>
              </p:cNvSpPr>
              <p:nvPr/>
            </p:nvSpPr>
            <p:spPr>
              <a:xfrm>
                <a:off x="1752070" y="2928038"/>
                <a:ext cx="5263214" cy="586314"/>
              </a:xfrm>
              <a:prstGeom prst="rect">
                <a:avLst/>
              </a:prstGeom>
              <a:blipFill>
                <a:blip r:embed="rId2"/>
                <a:stretch>
                  <a:fillRect/>
                </a:stretch>
              </a:blipFill>
            </p:spPr>
            <p:txBody>
              <a:bodyPr/>
              <a:lstStyle/>
              <a:p>
                <a:r>
                  <a:rPr lang="zh-CN" altLang="en-US">
                    <a:noFill/>
                  </a:rPr>
                  <a:t> </a:t>
                </a:r>
              </a:p>
            </p:txBody>
          </p:sp>
        </mc:Fallback>
      </mc:AlternateContent>
      <p:grpSp>
        <p:nvGrpSpPr>
          <p:cNvPr id="20" name="组合 19">
            <a:extLst>
              <a:ext uri="{FF2B5EF4-FFF2-40B4-BE49-F238E27FC236}">
                <a16:creationId xmlns:a16="http://schemas.microsoft.com/office/drawing/2014/main" id="{D9D377D6-D90A-4A30-AD3F-32868584C9F0}"/>
              </a:ext>
            </a:extLst>
          </p:cNvPr>
          <p:cNvGrpSpPr/>
          <p:nvPr/>
        </p:nvGrpSpPr>
        <p:grpSpPr>
          <a:xfrm>
            <a:off x="1845088" y="1900631"/>
            <a:ext cx="4438194" cy="836023"/>
            <a:chOff x="3028924" y="2239733"/>
            <a:chExt cx="4438194" cy="836023"/>
          </a:xfrm>
        </p:grpSpPr>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5DC9106A-75BD-481F-BE5A-C5584C3E4227}"/>
                    </a:ext>
                  </a:extLst>
                </p:cNvPr>
                <p:cNvSpPr/>
                <p:nvPr/>
              </p:nvSpPr>
              <p:spPr>
                <a:xfrm>
                  <a:off x="6459583" y="2380247"/>
                  <a:ext cx="1007535" cy="523220"/>
                </a:xfrm>
                <a:prstGeom prst="rect">
                  <a:avLst/>
                </a:prstGeom>
                <a:noFill/>
              </p:spPr>
              <p:txBody>
                <a:bodyPr wrap="square">
                  <a:spAutoFit/>
                </a:bodyPr>
                <a:lstStyle/>
                <a:p>
                  <a:r>
                    <a:rPr lang="en-US" altLang="zh-CN" sz="2800" dirty="0">
                      <a:solidFill>
                        <a:schemeClr val="tx1"/>
                      </a:solidFill>
                      <a:latin typeface="Arial" panose="020B0604020202020204" pitchFamily="34" charset="0"/>
                      <a:cs typeface="Arial" panose="020B0604020202020204" pitchFamily="34" charset="0"/>
                    </a:rPr>
                    <a:t>+</a:t>
                  </a:r>
                  <a14:m>
                    <m:oMath xmlns:m="http://schemas.openxmlformats.org/officeDocument/2006/math">
                      <m:sSub>
                        <m:sSubPr>
                          <m:ctrlPr>
                            <a:rPr lang="en-US" altLang="zh-CN" sz="2800" i="1" smtClean="0">
                              <a:solidFill>
                                <a:schemeClr val="tx1"/>
                              </a:solidFill>
                              <a:latin typeface="Cambria Math" panose="02040503050406030204" pitchFamily="18" charset="0"/>
                            </a:rPr>
                          </m:ctrlPr>
                        </m:sSubPr>
                        <m:e>
                          <m:r>
                            <a:rPr lang="en-US" altLang="zh-CN" sz="2800" b="0" i="1" smtClean="0">
                              <a:solidFill>
                                <a:schemeClr val="tx1"/>
                              </a:solidFill>
                              <a:latin typeface="Cambria Math" panose="02040503050406030204" pitchFamily="18" charset="0"/>
                            </a:rPr>
                            <m:t>𝑆</m:t>
                          </m:r>
                        </m:e>
                        <m:sub>
                          <m:r>
                            <a:rPr lang="en-US" altLang="zh-CN" sz="2800" b="0" i="1" smtClean="0">
                              <a:solidFill>
                                <a:schemeClr val="tx1"/>
                              </a:solidFill>
                              <a:latin typeface="Cambria Math" panose="02040503050406030204" pitchFamily="18" charset="0"/>
                            </a:rPr>
                            <m:t>𝑏</m:t>
                          </m:r>
                        </m:sub>
                      </m:sSub>
                    </m:oMath>
                  </a14:m>
                  <a:endParaRPr lang="en-US" altLang="zh-CN" sz="1200" i="1" dirty="0">
                    <a:solidFill>
                      <a:srgbClr val="C00000"/>
                    </a:solidFill>
                    <a:latin typeface="Arial" panose="020B0604020202020204" pitchFamily="34" charset="0"/>
                    <a:cs typeface="Arial" panose="020B0604020202020204" pitchFamily="34" charset="0"/>
                  </a:endParaRPr>
                </a:p>
              </p:txBody>
            </p:sp>
          </mc:Choice>
          <mc:Fallback xmlns="">
            <p:sp>
              <p:nvSpPr>
                <p:cNvPr id="9" name="矩形 8">
                  <a:extLst>
                    <a:ext uri="{FF2B5EF4-FFF2-40B4-BE49-F238E27FC236}">
                      <a16:creationId xmlns:a16="http://schemas.microsoft.com/office/drawing/2014/main" id="{5DC9106A-75BD-481F-BE5A-C5584C3E4227}"/>
                    </a:ext>
                  </a:extLst>
                </p:cNvPr>
                <p:cNvSpPr>
                  <a:spLocks noRot="1" noChangeAspect="1" noMove="1" noResize="1" noEditPoints="1" noAdjustHandles="1" noChangeArrowheads="1" noChangeShapeType="1" noTextEdit="1"/>
                </p:cNvSpPr>
                <p:nvPr/>
              </p:nvSpPr>
              <p:spPr>
                <a:xfrm>
                  <a:off x="6459583" y="2380247"/>
                  <a:ext cx="1007535" cy="523220"/>
                </a:xfrm>
                <a:prstGeom prst="rect">
                  <a:avLst/>
                </a:prstGeom>
                <a:blipFill>
                  <a:blip r:embed="rId3"/>
                  <a:stretch>
                    <a:fillRect l="-12048" t="-12791" b="-31395"/>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05FB8073-D57C-44AF-8B89-9C302C83860D}"/>
                </a:ext>
              </a:extLst>
            </p:cNvPr>
            <p:cNvPicPr>
              <a:picLocks noChangeAspect="1"/>
            </p:cNvPicPr>
            <p:nvPr/>
          </p:nvPicPr>
          <p:blipFill>
            <a:blip r:embed="rId4"/>
            <a:stretch>
              <a:fillRect/>
            </a:stretch>
          </p:blipFill>
          <p:spPr>
            <a:xfrm>
              <a:off x="3028924" y="2389037"/>
              <a:ext cx="609600" cy="492034"/>
            </a:xfrm>
            <a:prstGeom prst="rect">
              <a:avLst/>
            </a:prstGeom>
          </p:spPr>
        </p:pic>
        <p:pic>
          <p:nvPicPr>
            <p:cNvPr id="5" name="图片 4">
              <a:extLst>
                <a:ext uri="{FF2B5EF4-FFF2-40B4-BE49-F238E27FC236}">
                  <a16:creationId xmlns:a16="http://schemas.microsoft.com/office/drawing/2014/main" id="{73AE0D12-8384-4DAB-A106-8E46F5D55797}"/>
                </a:ext>
              </a:extLst>
            </p:cNvPr>
            <p:cNvPicPr>
              <a:picLocks noChangeAspect="1"/>
            </p:cNvPicPr>
            <p:nvPr/>
          </p:nvPicPr>
          <p:blipFill>
            <a:blip r:embed="rId5"/>
            <a:stretch>
              <a:fillRect/>
            </a:stretch>
          </p:blipFill>
          <p:spPr>
            <a:xfrm>
              <a:off x="3568337" y="2239733"/>
              <a:ext cx="2891246" cy="836023"/>
            </a:xfrm>
            <a:prstGeom prst="rect">
              <a:avLst/>
            </a:prstGeom>
          </p:spPr>
        </p:pic>
      </p:grpSp>
      <p:pic>
        <p:nvPicPr>
          <p:cNvPr id="17" name="图片 16">
            <a:extLst>
              <a:ext uri="{FF2B5EF4-FFF2-40B4-BE49-F238E27FC236}">
                <a16:creationId xmlns:a16="http://schemas.microsoft.com/office/drawing/2014/main" id="{6C430248-26E6-4983-A787-327F9371EE8F}"/>
              </a:ext>
            </a:extLst>
          </p:cNvPr>
          <p:cNvPicPr>
            <a:picLocks noChangeAspect="1"/>
          </p:cNvPicPr>
          <p:nvPr/>
        </p:nvPicPr>
        <p:blipFill>
          <a:blip r:embed="rId6"/>
          <a:stretch>
            <a:fillRect/>
          </a:stretch>
        </p:blipFill>
        <p:spPr>
          <a:xfrm>
            <a:off x="6460323" y="1980653"/>
            <a:ext cx="1412442" cy="928729"/>
          </a:xfrm>
          <a:prstGeom prst="rect">
            <a:avLst/>
          </a:prstGeom>
        </p:spPr>
      </p:pic>
      <p:pic>
        <p:nvPicPr>
          <p:cNvPr id="19" name="图片 18">
            <a:extLst>
              <a:ext uri="{FF2B5EF4-FFF2-40B4-BE49-F238E27FC236}">
                <a16:creationId xmlns:a16="http://schemas.microsoft.com/office/drawing/2014/main" id="{90D75725-F105-4C38-9644-A5A6A94CA732}"/>
              </a:ext>
            </a:extLst>
          </p:cNvPr>
          <p:cNvPicPr>
            <a:picLocks noChangeAspect="1"/>
          </p:cNvPicPr>
          <p:nvPr/>
        </p:nvPicPr>
        <p:blipFill>
          <a:blip r:embed="rId7"/>
          <a:stretch>
            <a:fillRect/>
          </a:stretch>
        </p:blipFill>
        <p:spPr>
          <a:xfrm>
            <a:off x="1845088" y="3854156"/>
            <a:ext cx="3744686" cy="844731"/>
          </a:xfrm>
          <a:prstGeom prst="rect">
            <a:avLst/>
          </a:prstGeom>
        </p:spPr>
      </p:pic>
      <p:sp>
        <p:nvSpPr>
          <p:cNvPr id="27" name="箭头: 下 26">
            <a:extLst>
              <a:ext uri="{FF2B5EF4-FFF2-40B4-BE49-F238E27FC236}">
                <a16:creationId xmlns:a16="http://schemas.microsoft.com/office/drawing/2014/main" id="{26C408F5-EFB5-4C4C-AF08-ED80E5385E89}"/>
              </a:ext>
            </a:extLst>
          </p:cNvPr>
          <p:cNvSpPr/>
          <p:nvPr/>
        </p:nvSpPr>
        <p:spPr>
          <a:xfrm>
            <a:off x="10130960" y="3783926"/>
            <a:ext cx="327660" cy="4403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a:extLst>
              <a:ext uri="{FF2B5EF4-FFF2-40B4-BE49-F238E27FC236}">
                <a16:creationId xmlns:a16="http://schemas.microsoft.com/office/drawing/2014/main" id="{40E86616-22FB-4DB2-A3E5-C82255D4052F}"/>
              </a:ext>
            </a:extLst>
          </p:cNvPr>
          <p:cNvGrpSpPr/>
          <p:nvPr/>
        </p:nvGrpSpPr>
        <p:grpSpPr>
          <a:xfrm>
            <a:off x="8727494" y="1853410"/>
            <a:ext cx="3758615" cy="1803649"/>
            <a:chOff x="8727494" y="1853410"/>
            <a:chExt cx="3758615" cy="1803649"/>
          </a:xfrm>
        </p:grpSpPr>
        <mc:AlternateContent xmlns:mc="http://schemas.openxmlformats.org/markup-compatibility/2006" xmlns:a14="http://schemas.microsoft.com/office/drawing/2010/main">
          <mc:Choice Requires="a14">
            <p:sp>
              <p:nvSpPr>
                <p:cNvPr id="31" name="矩形 30">
                  <a:extLst>
                    <a:ext uri="{FF2B5EF4-FFF2-40B4-BE49-F238E27FC236}">
                      <a16:creationId xmlns:a16="http://schemas.microsoft.com/office/drawing/2014/main" id="{DB8AC99A-4F9D-4565-9B4C-15FA56256ED7}"/>
                    </a:ext>
                  </a:extLst>
                </p:cNvPr>
                <p:cNvSpPr/>
                <p:nvPr/>
              </p:nvSpPr>
              <p:spPr>
                <a:xfrm>
                  <a:off x="8727494" y="2422480"/>
                  <a:ext cx="743446" cy="461665"/>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a:rPr lang="zh-CN" altLang="en-US" sz="2400" b="1" i="1" smtClean="0">
                            <a:solidFill>
                              <a:srgbClr val="C00000"/>
                            </a:solidFill>
                            <a:latin typeface="Cambria Math" panose="02040503050406030204" pitchFamily="18" charset="0"/>
                            <a:cs typeface="Arial" panose="020B0604020202020204" pitchFamily="34" charset="0"/>
                          </a:rPr>
                          <m:t>𝝅</m:t>
                        </m:r>
                        <m:sSub>
                          <m:sSubPr>
                            <m:ctrlPr>
                              <a:rPr lang="en-US" altLang="zh-CN" sz="2400" b="1" i="1" smtClean="0">
                                <a:solidFill>
                                  <a:srgbClr val="C00000"/>
                                </a:solidFill>
                                <a:latin typeface="Cambria Math" panose="02040503050406030204" pitchFamily="18" charset="0"/>
                                <a:cs typeface="Arial" panose="020B0604020202020204" pitchFamily="34" charset="0"/>
                              </a:rPr>
                            </m:ctrlPr>
                          </m:sSubPr>
                          <m:e>
                            <m:r>
                              <a:rPr lang="en-US" altLang="zh-CN" sz="2400" b="1" i="1" smtClean="0">
                                <a:solidFill>
                                  <a:srgbClr val="C00000"/>
                                </a:solidFill>
                                <a:latin typeface="Cambria Math" panose="02040503050406030204" pitchFamily="18" charset="0"/>
                                <a:cs typeface="Arial" panose="020B0604020202020204" pitchFamily="34" charset="0"/>
                              </a:rPr>
                              <m:t>𝒓</m:t>
                            </m:r>
                          </m:e>
                          <m:sub>
                            <m:r>
                              <a:rPr lang="en-US" altLang="zh-CN" sz="2400" b="1" i="1" smtClean="0">
                                <a:solidFill>
                                  <a:srgbClr val="C00000"/>
                                </a:solidFill>
                                <a:latin typeface="Cambria Math" panose="02040503050406030204" pitchFamily="18" charset="0"/>
                                <a:cs typeface="Arial" panose="020B0604020202020204" pitchFamily="34" charset="0"/>
                              </a:rPr>
                              <m:t>𝒄</m:t>
                            </m:r>
                          </m:sub>
                        </m:sSub>
                      </m:oMath>
                    </m:oMathPara>
                  </a14:m>
                  <a:endParaRPr lang="en-US" altLang="zh-CN" sz="1100" b="1" i="1" dirty="0">
                    <a:solidFill>
                      <a:srgbClr val="C00000"/>
                    </a:solidFill>
                    <a:latin typeface="Arial" panose="020B0604020202020204" pitchFamily="34" charset="0"/>
                    <a:cs typeface="Arial" panose="020B0604020202020204" pitchFamily="34" charset="0"/>
                  </a:endParaRPr>
                </a:p>
              </p:txBody>
            </p:sp>
          </mc:Choice>
          <mc:Fallback xmlns="">
            <p:sp>
              <p:nvSpPr>
                <p:cNvPr id="31" name="矩形 30">
                  <a:extLst>
                    <a:ext uri="{FF2B5EF4-FFF2-40B4-BE49-F238E27FC236}">
                      <a16:creationId xmlns:a16="http://schemas.microsoft.com/office/drawing/2014/main" id="{DB8AC99A-4F9D-4565-9B4C-15FA56256ED7}"/>
                    </a:ext>
                  </a:extLst>
                </p:cNvPr>
                <p:cNvSpPr>
                  <a:spLocks noRot="1" noChangeAspect="1" noMove="1" noResize="1" noEditPoints="1" noAdjustHandles="1" noChangeArrowheads="1" noChangeShapeType="1" noTextEdit="1"/>
                </p:cNvSpPr>
                <p:nvPr/>
              </p:nvSpPr>
              <p:spPr>
                <a:xfrm>
                  <a:off x="8727494" y="2422480"/>
                  <a:ext cx="743446" cy="461665"/>
                </a:xfrm>
                <a:prstGeom prst="rect">
                  <a:avLst/>
                </a:prstGeom>
                <a:blipFill>
                  <a:blip r:embed="rId8"/>
                  <a:stretch>
                    <a:fillRect/>
                  </a:stretch>
                </a:blipFill>
              </p:spPr>
              <p:txBody>
                <a:bodyPr/>
                <a:lstStyle/>
                <a:p>
                  <a:r>
                    <a:rPr lang="zh-CN" altLang="en-US">
                      <a:noFill/>
                    </a:rPr>
                    <a:t> </a:t>
                  </a:r>
                </a:p>
              </p:txBody>
            </p:sp>
          </mc:Fallback>
        </mc:AlternateContent>
        <p:grpSp>
          <p:nvGrpSpPr>
            <p:cNvPr id="63" name="组合 62">
              <a:extLst>
                <a:ext uri="{FF2B5EF4-FFF2-40B4-BE49-F238E27FC236}">
                  <a16:creationId xmlns:a16="http://schemas.microsoft.com/office/drawing/2014/main" id="{591539C7-5B3D-464A-AB97-FB77D019931F}"/>
                </a:ext>
              </a:extLst>
            </p:cNvPr>
            <p:cNvGrpSpPr/>
            <p:nvPr/>
          </p:nvGrpSpPr>
          <p:grpSpPr>
            <a:xfrm>
              <a:off x="9396031" y="1853410"/>
              <a:ext cx="3090078" cy="1803649"/>
              <a:chOff x="9159811" y="1853410"/>
              <a:chExt cx="3090078" cy="1803649"/>
            </a:xfrm>
          </p:grpSpPr>
          <p:grpSp>
            <p:nvGrpSpPr>
              <p:cNvPr id="60" name="组合 59">
                <a:extLst>
                  <a:ext uri="{FF2B5EF4-FFF2-40B4-BE49-F238E27FC236}">
                    <a16:creationId xmlns:a16="http://schemas.microsoft.com/office/drawing/2014/main" id="{BD7A8954-9C51-4B8C-B6C7-E34F0F304516}"/>
                  </a:ext>
                </a:extLst>
              </p:cNvPr>
              <p:cNvGrpSpPr/>
              <p:nvPr/>
            </p:nvGrpSpPr>
            <p:grpSpPr>
              <a:xfrm>
                <a:off x="9159811" y="1853410"/>
                <a:ext cx="3090078" cy="1656000"/>
                <a:chOff x="9159811" y="1853410"/>
                <a:chExt cx="3090078" cy="1656000"/>
              </a:xfrm>
            </p:grpSpPr>
            <p:sp>
              <p:nvSpPr>
                <p:cNvPr id="38" name="椭圆 37">
                  <a:extLst>
                    <a:ext uri="{FF2B5EF4-FFF2-40B4-BE49-F238E27FC236}">
                      <a16:creationId xmlns:a16="http://schemas.microsoft.com/office/drawing/2014/main" id="{C2AAE8B0-FD38-4B13-97B0-36F27B80C6D9}"/>
                    </a:ext>
                  </a:extLst>
                </p:cNvPr>
                <p:cNvSpPr/>
                <p:nvPr/>
              </p:nvSpPr>
              <p:spPr>
                <a:xfrm>
                  <a:off x="9206492" y="1853410"/>
                  <a:ext cx="1656000" cy="1656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nvGrpSpPr>
                <p:cNvPr id="39" name="组合 38">
                  <a:extLst>
                    <a:ext uri="{FF2B5EF4-FFF2-40B4-BE49-F238E27FC236}">
                      <a16:creationId xmlns:a16="http://schemas.microsoft.com/office/drawing/2014/main" id="{E5071EC9-FAE8-424C-BF20-9CF570085D15}"/>
                    </a:ext>
                  </a:extLst>
                </p:cNvPr>
                <p:cNvGrpSpPr/>
                <p:nvPr/>
              </p:nvGrpSpPr>
              <p:grpSpPr>
                <a:xfrm>
                  <a:off x="9159811" y="2620066"/>
                  <a:ext cx="1744409" cy="105135"/>
                  <a:chOff x="9435714" y="4622274"/>
                  <a:chExt cx="1648913" cy="120387"/>
                </a:xfrm>
              </p:grpSpPr>
              <p:cxnSp>
                <p:nvCxnSpPr>
                  <p:cNvPr id="40" name="直接箭头连接符 39">
                    <a:extLst>
                      <a:ext uri="{FF2B5EF4-FFF2-40B4-BE49-F238E27FC236}">
                        <a16:creationId xmlns:a16="http://schemas.microsoft.com/office/drawing/2014/main" id="{5C7A86E4-263C-4489-8C36-9D9D552C897B}"/>
                      </a:ext>
                    </a:extLst>
                  </p:cNvPr>
                  <p:cNvCxnSpPr>
                    <a:cxnSpLocks/>
                  </p:cNvCxnSpPr>
                  <p:nvPr/>
                </p:nvCxnSpPr>
                <p:spPr>
                  <a:xfrm flipV="1">
                    <a:off x="9435714" y="4679675"/>
                    <a:ext cx="1648913" cy="11576"/>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1" name="椭圆 40">
                    <a:extLst>
                      <a:ext uri="{FF2B5EF4-FFF2-40B4-BE49-F238E27FC236}">
                        <a16:creationId xmlns:a16="http://schemas.microsoft.com/office/drawing/2014/main" id="{FBDCB56C-9177-4CE6-A429-5B33BBB3D1B9}"/>
                      </a:ext>
                    </a:extLst>
                  </p:cNvPr>
                  <p:cNvSpPr/>
                  <p:nvPr/>
                </p:nvSpPr>
                <p:spPr>
                  <a:xfrm>
                    <a:off x="9435714" y="4634661"/>
                    <a:ext cx="108000" cy="108000"/>
                  </a:xfrm>
                  <a:prstGeom prst="ellipse">
                    <a:avLst/>
                  </a:prstGeom>
                  <a:solidFill>
                    <a:srgbClr val="C00000"/>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1E7B035C-34D7-4F8E-8614-3234D5368F17}"/>
                      </a:ext>
                    </a:extLst>
                  </p:cNvPr>
                  <p:cNvSpPr/>
                  <p:nvPr/>
                </p:nvSpPr>
                <p:spPr>
                  <a:xfrm>
                    <a:off x="10975793" y="4622274"/>
                    <a:ext cx="108000" cy="108000"/>
                  </a:xfrm>
                  <a:prstGeom prst="ellipse">
                    <a:avLst/>
                  </a:prstGeom>
                  <a:solidFill>
                    <a:srgbClr val="C00000"/>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48" name="矩形 47">
                      <a:extLst>
                        <a:ext uri="{FF2B5EF4-FFF2-40B4-BE49-F238E27FC236}">
                          <a16:creationId xmlns:a16="http://schemas.microsoft.com/office/drawing/2014/main" id="{87179FC7-8F97-48CD-8BA9-A2A543EB3B7F}"/>
                        </a:ext>
                      </a:extLst>
                    </p:cNvPr>
                    <p:cNvSpPr/>
                    <p:nvPr/>
                  </p:nvSpPr>
                  <p:spPr>
                    <a:xfrm>
                      <a:off x="10595152" y="2415941"/>
                      <a:ext cx="165473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smtClean="0">
                                <a:solidFill>
                                  <a:srgbClr val="C00000"/>
                                </a:solidFill>
                                <a:latin typeface="Cambria Math" panose="02040503050406030204" pitchFamily="18" charset="0"/>
                                <a:cs typeface="Arial" panose="020B0604020202020204" pitchFamily="34" charset="0"/>
                              </a:rPr>
                              <m:t>𝒚</m:t>
                            </m:r>
                            <m:r>
                              <a:rPr lang="en-US" altLang="zh-CN" sz="2400" b="1" i="1" smtClean="0">
                                <a:solidFill>
                                  <a:srgbClr val="C00000"/>
                                </a:solidFill>
                                <a:latin typeface="Cambria Math" panose="02040503050406030204" pitchFamily="18" charset="0"/>
                                <a:cs typeface="Arial" panose="020B0604020202020204" pitchFamily="34" charset="0"/>
                              </a:rPr>
                              <m:t>=</m:t>
                            </m:r>
                            <m:r>
                              <a:rPr lang="en-US" altLang="zh-CN" sz="2400" b="1" i="1" smtClean="0">
                                <a:solidFill>
                                  <a:srgbClr val="C00000"/>
                                </a:solidFill>
                                <a:latin typeface="Cambria Math" panose="02040503050406030204" pitchFamily="18" charset="0"/>
                                <a:cs typeface="Arial" panose="020B0604020202020204" pitchFamily="34" charset="0"/>
                              </a:rPr>
                              <m:t>𝟎</m:t>
                            </m:r>
                          </m:oMath>
                        </m:oMathPara>
                      </a14:m>
                      <a:endParaRPr lang="en-US" altLang="zh-CN" sz="1100" b="1" i="1" dirty="0">
                        <a:solidFill>
                          <a:srgbClr val="C00000"/>
                        </a:solidFill>
                        <a:latin typeface="Arial" panose="020B0604020202020204" pitchFamily="34" charset="0"/>
                        <a:cs typeface="Arial" panose="020B0604020202020204" pitchFamily="34" charset="0"/>
                      </a:endParaRPr>
                    </a:p>
                  </p:txBody>
                </p:sp>
              </mc:Choice>
              <mc:Fallback xmlns="">
                <p:sp>
                  <p:nvSpPr>
                    <p:cNvPr id="48" name="矩形 47">
                      <a:extLst>
                        <a:ext uri="{FF2B5EF4-FFF2-40B4-BE49-F238E27FC236}">
                          <a16:creationId xmlns:a16="http://schemas.microsoft.com/office/drawing/2014/main" id="{87179FC7-8F97-48CD-8BA9-A2A543EB3B7F}"/>
                        </a:ext>
                      </a:extLst>
                    </p:cNvPr>
                    <p:cNvSpPr>
                      <a:spLocks noRot="1" noChangeAspect="1" noMove="1" noResize="1" noEditPoints="1" noAdjustHandles="1" noChangeArrowheads="1" noChangeShapeType="1" noTextEdit="1"/>
                    </p:cNvSpPr>
                    <p:nvPr/>
                  </p:nvSpPr>
                  <p:spPr>
                    <a:xfrm>
                      <a:off x="10595152" y="2415941"/>
                      <a:ext cx="1654737" cy="461665"/>
                    </a:xfrm>
                    <a:prstGeom prst="rect">
                      <a:avLst/>
                    </a:prstGeom>
                    <a:blipFill>
                      <a:blip r:embed="rId9"/>
                      <a:stretch>
                        <a:fillRect b="-13158"/>
                      </a:stretch>
                    </a:blipFill>
                  </p:spPr>
                  <p:txBody>
                    <a:bodyPr/>
                    <a:lstStyle/>
                    <a:p>
                      <a:r>
                        <a:rPr lang="zh-CN" altLang="en-US">
                          <a:noFill/>
                        </a:rPr>
                        <a:t> </a:t>
                      </a:r>
                    </a:p>
                  </p:txBody>
                </p:sp>
              </mc:Fallback>
            </mc:AlternateContent>
            <p:cxnSp>
              <p:nvCxnSpPr>
                <p:cNvPr id="53" name="直接箭头连接符 52">
                  <a:extLst>
                    <a:ext uri="{FF2B5EF4-FFF2-40B4-BE49-F238E27FC236}">
                      <a16:creationId xmlns:a16="http://schemas.microsoft.com/office/drawing/2014/main" id="{356F728D-886F-4872-8302-A7FAD573902C}"/>
                    </a:ext>
                  </a:extLst>
                </p:cNvPr>
                <p:cNvCxnSpPr>
                  <a:stCxn id="38" idx="0"/>
                  <a:endCxn id="38" idx="4"/>
                </p:cNvCxnSpPr>
                <p:nvPr/>
              </p:nvCxnSpPr>
              <p:spPr>
                <a:xfrm>
                  <a:off x="10034492" y="1853410"/>
                  <a:ext cx="0" cy="165600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CF16CC75-53FC-40E9-BF97-48DDFFB466FF}"/>
                    </a:ext>
                  </a:extLst>
                </p:cNvPr>
                <p:cNvCxnSpPr>
                  <a:cxnSpLocks/>
                  <a:stCxn id="38" idx="7"/>
                  <a:endCxn id="38" idx="5"/>
                </p:cNvCxnSpPr>
                <p:nvPr/>
              </p:nvCxnSpPr>
              <p:spPr>
                <a:xfrm>
                  <a:off x="10619976" y="2095926"/>
                  <a:ext cx="0" cy="117096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0ABAAA4F-3568-4F10-8CD2-FAF0CE15F25B}"/>
                    </a:ext>
                  </a:extLst>
                </p:cNvPr>
                <p:cNvCxnSpPr>
                  <a:cxnSpLocks/>
                </p:cNvCxnSpPr>
                <p:nvPr/>
              </p:nvCxnSpPr>
              <p:spPr>
                <a:xfrm>
                  <a:off x="9463890" y="2110179"/>
                  <a:ext cx="0" cy="117096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矩形 58">
                      <a:extLst>
                        <a:ext uri="{FF2B5EF4-FFF2-40B4-BE49-F238E27FC236}">
                          <a16:creationId xmlns:a16="http://schemas.microsoft.com/office/drawing/2014/main" id="{4A54AA66-7610-44C5-B5F9-5C2AF5DA7D21}"/>
                        </a:ext>
                      </a:extLst>
                    </p:cNvPr>
                    <p:cNvSpPr/>
                    <p:nvPr/>
                  </p:nvSpPr>
                  <p:spPr>
                    <a:xfrm>
                      <a:off x="9320884" y="1864543"/>
                      <a:ext cx="967739"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400" b="1" i="1" smtClean="0">
                                    <a:solidFill>
                                      <a:srgbClr val="C00000"/>
                                    </a:solidFill>
                                    <a:latin typeface="Cambria Math" panose="02040503050406030204" pitchFamily="18" charset="0"/>
                                    <a:cs typeface="Arial" panose="020B0604020202020204" pitchFamily="34" charset="0"/>
                                  </a:rPr>
                                </m:ctrlPr>
                              </m:sSupPr>
                              <m:e>
                                <m:r>
                                  <a:rPr lang="en-US" altLang="zh-CN" sz="2400" b="1" i="1" smtClean="0">
                                    <a:solidFill>
                                      <a:srgbClr val="C00000"/>
                                    </a:solidFill>
                                    <a:latin typeface="Cambria Math" panose="02040503050406030204" pitchFamily="18" charset="0"/>
                                    <a:cs typeface="Arial" panose="020B0604020202020204" pitchFamily="34" charset="0"/>
                                  </a:rPr>
                                  <m:t>𝑺</m:t>
                                </m:r>
                              </m:e>
                              <m:sup>
                                <m:r>
                                  <a:rPr lang="en-US" altLang="zh-CN" sz="2400" b="1" i="1" smtClean="0">
                                    <a:solidFill>
                                      <a:srgbClr val="C00000"/>
                                    </a:solidFill>
                                    <a:latin typeface="Cambria Math" panose="02040503050406030204" pitchFamily="18" charset="0"/>
                                    <a:cs typeface="Arial" panose="020B0604020202020204" pitchFamily="34" charset="0"/>
                                  </a:rPr>
                                  <m:t>𝟏</m:t>
                                </m:r>
                              </m:sup>
                            </m:sSup>
                          </m:oMath>
                        </m:oMathPara>
                      </a14:m>
                      <a:endParaRPr lang="en-US" altLang="zh-CN" sz="1100" b="1" i="1" dirty="0">
                        <a:solidFill>
                          <a:srgbClr val="C00000"/>
                        </a:solidFill>
                        <a:latin typeface="Arial" panose="020B0604020202020204" pitchFamily="34" charset="0"/>
                        <a:cs typeface="Arial" panose="020B0604020202020204" pitchFamily="34" charset="0"/>
                      </a:endParaRPr>
                    </a:p>
                  </p:txBody>
                </p:sp>
              </mc:Choice>
              <mc:Fallback xmlns="">
                <p:sp>
                  <p:nvSpPr>
                    <p:cNvPr id="59" name="矩形 58">
                      <a:extLst>
                        <a:ext uri="{FF2B5EF4-FFF2-40B4-BE49-F238E27FC236}">
                          <a16:creationId xmlns:a16="http://schemas.microsoft.com/office/drawing/2014/main" id="{4A54AA66-7610-44C5-B5F9-5C2AF5DA7D21}"/>
                        </a:ext>
                      </a:extLst>
                    </p:cNvPr>
                    <p:cNvSpPr>
                      <a:spLocks noRot="1" noChangeAspect="1" noMove="1" noResize="1" noEditPoints="1" noAdjustHandles="1" noChangeArrowheads="1" noChangeShapeType="1" noTextEdit="1"/>
                    </p:cNvSpPr>
                    <p:nvPr/>
                  </p:nvSpPr>
                  <p:spPr>
                    <a:xfrm>
                      <a:off x="9320884" y="1864543"/>
                      <a:ext cx="967739" cy="470000"/>
                    </a:xfrm>
                    <a:prstGeom prst="rect">
                      <a:avLst/>
                    </a:prstGeom>
                    <a:blipFill>
                      <a:blip r:embed="rId10"/>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B4B62FF9-11D2-4D46-B454-22D0671A5CF3}"/>
                      </a:ext>
                    </a:extLst>
                  </p:cNvPr>
                  <p:cNvSpPr/>
                  <p:nvPr/>
                </p:nvSpPr>
                <p:spPr>
                  <a:xfrm>
                    <a:off x="10291716" y="3195394"/>
                    <a:ext cx="165473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smtClean="0">
                              <a:solidFill>
                                <a:schemeClr val="accent1"/>
                              </a:solidFill>
                              <a:latin typeface="Cambria Math" panose="02040503050406030204" pitchFamily="18" charset="0"/>
                              <a:cs typeface="Arial" panose="020B0604020202020204" pitchFamily="34" charset="0"/>
                            </a:rPr>
                            <m:t>𝒚</m:t>
                          </m:r>
                          <m:r>
                            <a:rPr lang="en-US" altLang="zh-CN" sz="2400" b="1" i="1" smtClean="0">
                              <a:solidFill>
                                <a:schemeClr val="accent1"/>
                              </a:solidFill>
                              <a:latin typeface="Cambria Math" panose="02040503050406030204" pitchFamily="18" charset="0"/>
                              <a:ea typeface="Cambria Math" panose="02040503050406030204" pitchFamily="18" charset="0"/>
                            </a:rPr>
                            <m:t>↔</m:t>
                          </m:r>
                          <m:r>
                            <a:rPr lang="en-US" altLang="zh-CN" sz="2400" b="1" i="1" smtClean="0">
                              <a:solidFill>
                                <a:schemeClr val="accent1"/>
                              </a:solidFill>
                              <a:latin typeface="Cambria Math" panose="02040503050406030204" pitchFamily="18" charset="0"/>
                              <a:cs typeface="Arial" panose="020B0604020202020204" pitchFamily="34" charset="0"/>
                            </a:rPr>
                            <m:t>−</m:t>
                          </m:r>
                          <m:r>
                            <a:rPr lang="en-US" altLang="zh-CN" sz="2400" b="1" i="1" smtClean="0">
                              <a:solidFill>
                                <a:schemeClr val="accent1"/>
                              </a:solidFill>
                              <a:latin typeface="Cambria Math" panose="02040503050406030204" pitchFamily="18" charset="0"/>
                              <a:cs typeface="Arial" panose="020B0604020202020204" pitchFamily="34" charset="0"/>
                            </a:rPr>
                            <m:t>𝒚</m:t>
                          </m:r>
                        </m:oMath>
                      </m:oMathPara>
                    </a14:m>
                    <a:endParaRPr lang="en-US" altLang="zh-CN" sz="1100" b="1" i="1" dirty="0">
                      <a:solidFill>
                        <a:schemeClr val="accent1"/>
                      </a:solidFill>
                      <a:latin typeface="Arial" panose="020B0604020202020204" pitchFamily="34" charset="0"/>
                      <a:cs typeface="Arial" panose="020B0604020202020204" pitchFamily="34" charset="0"/>
                    </a:endParaRPr>
                  </a:p>
                </p:txBody>
              </p:sp>
            </mc:Choice>
            <mc:Fallback xmlns="">
              <p:sp>
                <p:nvSpPr>
                  <p:cNvPr id="62" name="矩形 61">
                    <a:extLst>
                      <a:ext uri="{FF2B5EF4-FFF2-40B4-BE49-F238E27FC236}">
                        <a16:creationId xmlns:a16="http://schemas.microsoft.com/office/drawing/2014/main" id="{B4B62FF9-11D2-4D46-B454-22D0671A5CF3}"/>
                      </a:ext>
                    </a:extLst>
                  </p:cNvPr>
                  <p:cNvSpPr>
                    <a:spLocks noRot="1" noChangeAspect="1" noMove="1" noResize="1" noEditPoints="1" noAdjustHandles="1" noChangeArrowheads="1" noChangeShapeType="1" noTextEdit="1"/>
                  </p:cNvSpPr>
                  <p:nvPr/>
                </p:nvSpPr>
                <p:spPr>
                  <a:xfrm>
                    <a:off x="10291716" y="3195394"/>
                    <a:ext cx="1654737" cy="461665"/>
                  </a:xfrm>
                  <a:prstGeom prst="rect">
                    <a:avLst/>
                  </a:prstGeom>
                  <a:blipFill>
                    <a:blip r:embed="rId11"/>
                    <a:stretch>
                      <a:fillRect b="-13158"/>
                    </a:stretch>
                  </a:blipFill>
                </p:spPr>
                <p:txBody>
                  <a:bodyPr/>
                  <a:lstStyle/>
                  <a:p>
                    <a:r>
                      <a:rPr lang="zh-CN" altLang="en-US">
                        <a:noFill/>
                      </a:rPr>
                      <a:t> </a:t>
                    </a:r>
                  </a:p>
                </p:txBody>
              </p:sp>
            </mc:Fallback>
          </mc:AlternateContent>
        </p:grpSp>
      </p:grpSp>
      <p:sp>
        <p:nvSpPr>
          <p:cNvPr id="64" name="文本框 63">
            <a:extLst>
              <a:ext uri="{FF2B5EF4-FFF2-40B4-BE49-F238E27FC236}">
                <a16:creationId xmlns:a16="http://schemas.microsoft.com/office/drawing/2014/main" id="{8846E6D9-6F8C-470C-9A84-21258D1111C2}"/>
              </a:ext>
            </a:extLst>
          </p:cNvPr>
          <p:cNvSpPr txBox="1"/>
          <p:nvPr/>
        </p:nvSpPr>
        <p:spPr>
          <a:xfrm>
            <a:off x="2350968" y="3474903"/>
            <a:ext cx="2732926" cy="400110"/>
          </a:xfrm>
          <a:prstGeom prst="rect">
            <a:avLst/>
          </a:prstGeom>
          <a:noFill/>
        </p:spPr>
        <p:txBody>
          <a:bodyPr wrap="square">
            <a:spAutoFit/>
          </a:bodyPr>
          <a:lstStyle/>
          <a:p>
            <a:r>
              <a:rPr lang="en-US" altLang="zh-CN" sz="2000" dirty="0">
                <a:solidFill>
                  <a:srgbClr val="C00000"/>
                </a:solidFill>
                <a:latin typeface="微软雅黑" panose="020B0503020204020204" pitchFamily="34" charset="-122"/>
                <a:ea typeface="微软雅黑" panose="020B0503020204020204" pitchFamily="34" charset="-122"/>
              </a:rPr>
              <a:t>Warp factor</a:t>
            </a:r>
            <a:endParaRPr lang="zh-CN" altLang="en-US" sz="2000" dirty="0">
              <a:solidFill>
                <a:srgbClr val="C00000"/>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F2A22ED4-0D16-4BF4-BB18-756BF0DF7D8F}"/>
                  </a:ext>
                </a:extLst>
              </p:cNvPr>
              <p:cNvSpPr txBox="1"/>
              <p:nvPr/>
            </p:nvSpPr>
            <p:spPr>
              <a:xfrm>
                <a:off x="1845088" y="5256594"/>
                <a:ext cx="3371489" cy="513282"/>
              </a:xfrm>
              <a:prstGeom prst="rect">
                <a:avLst/>
              </a:prstGeom>
              <a:noFill/>
            </p:spPr>
            <p:txBody>
              <a:bodyPr wrap="square">
                <a:spAutoFit/>
              </a:bodyPr>
              <a:lstStyle/>
              <a:p>
                <a14:m>
                  <m:oMath xmlns:m="http://schemas.openxmlformats.org/officeDocument/2006/math">
                    <m:r>
                      <a:rPr kumimoji="0" lang="en-US" altLang="zh-CN" sz="2800" b="1" i="1" u="none" strike="noStrike" kern="1200" cap="none" spc="0" normalizeH="0" baseline="0" noProof="0" smtClean="0">
                        <a:ln>
                          <a:noFill/>
                        </a:ln>
                        <a:solidFill>
                          <a:srgbClr val="C00000"/>
                        </a:solidFill>
                        <a:effectLst/>
                        <a:uLnTx/>
                        <a:uFillTx/>
                        <a:latin typeface="Cambria Math" panose="02040503050406030204" pitchFamily="18" charset="0"/>
                        <a:cs typeface="+mn-cs"/>
                      </a:rPr>
                      <m:t>𝑨</m:t>
                    </m:r>
                    <m:d>
                      <m:dPr>
                        <m:ctrlPr>
                          <a:rPr kumimoji="0" lang="en-US" altLang="zh-CN" sz="2800" b="1" i="1" u="none" strike="noStrike" kern="1200" cap="none" spc="0" normalizeH="0" baseline="0" noProof="0" smtClean="0">
                            <a:ln>
                              <a:noFill/>
                            </a:ln>
                            <a:solidFill>
                              <a:srgbClr val="C00000"/>
                            </a:solidFill>
                            <a:effectLst/>
                            <a:uLnTx/>
                            <a:uFillTx/>
                            <a:latin typeface="Cambria Math" panose="02040503050406030204" pitchFamily="18" charset="0"/>
                            <a:cs typeface="+mn-cs"/>
                          </a:rPr>
                        </m:ctrlPr>
                      </m:dPr>
                      <m:e>
                        <m:r>
                          <a:rPr kumimoji="0" lang="en-US" altLang="zh-CN" sz="2800" b="1" i="1" u="none" strike="noStrike" kern="1200" cap="none" spc="0" normalizeH="0" baseline="0" noProof="0" smtClean="0">
                            <a:ln>
                              <a:noFill/>
                            </a:ln>
                            <a:solidFill>
                              <a:srgbClr val="C00000"/>
                            </a:solidFill>
                            <a:effectLst/>
                            <a:uLnTx/>
                            <a:uFillTx/>
                            <a:latin typeface="Cambria Math" panose="02040503050406030204" pitchFamily="18" charset="0"/>
                            <a:cs typeface="+mn-cs"/>
                          </a:rPr>
                          <m:t>𝒚</m:t>
                        </m:r>
                      </m:e>
                    </m:d>
                    <m:r>
                      <a:rPr kumimoji="0" lang="en-US" altLang="zh-CN" sz="2800" b="1" i="1" u="none" strike="noStrike" kern="1200" cap="none" spc="0" normalizeH="0" baseline="0" noProof="0" smtClean="0">
                        <a:ln>
                          <a:noFill/>
                        </a:ln>
                        <a:solidFill>
                          <a:srgbClr val="C00000"/>
                        </a:solidFill>
                        <a:effectLst/>
                        <a:uLnTx/>
                        <a:uFillTx/>
                        <a:latin typeface="Cambria Math" panose="02040503050406030204" pitchFamily="18" charset="0"/>
                        <a:cs typeface="+mn-cs"/>
                      </a:rPr>
                      <m:t>=−</m:t>
                    </m:r>
                    <m:r>
                      <a:rPr lang="en-US" altLang="zh-CN" sz="2800" b="1" i="1">
                        <a:solidFill>
                          <a:srgbClr val="C00000"/>
                        </a:solidFill>
                        <a:latin typeface="Cambria Math" panose="02040503050406030204" pitchFamily="18" charset="0"/>
                      </a:rPr>
                      <m:t>𝒌</m:t>
                    </m:r>
                    <m:r>
                      <a:rPr lang="en-US" altLang="zh-CN" sz="2800" b="1" i="1">
                        <a:solidFill>
                          <a:srgbClr val="C00000"/>
                        </a:solidFill>
                        <a:latin typeface="Cambria Math" panose="02040503050406030204" pitchFamily="18" charset="0"/>
                      </a:rPr>
                      <m:t>|</m:t>
                    </m:r>
                    <m:r>
                      <a:rPr lang="en-US" altLang="zh-CN" sz="2800" b="1" i="1">
                        <a:solidFill>
                          <a:srgbClr val="C00000"/>
                        </a:solidFill>
                        <a:latin typeface="Cambria Math" panose="02040503050406030204" pitchFamily="18" charset="0"/>
                      </a:rPr>
                      <m:t>𝒚</m:t>
                    </m:r>
                    <m:r>
                      <a:rPr lang="en-US" altLang="zh-CN" sz="2800" b="1" i="1">
                        <a:solidFill>
                          <a:srgbClr val="C00000"/>
                        </a:solidFill>
                        <a:latin typeface="Cambria Math" panose="02040503050406030204" pitchFamily="18" charset="0"/>
                      </a:rPr>
                      <m:t>|</m:t>
                    </m:r>
                  </m:oMath>
                </a14:m>
                <a:r>
                  <a:rPr lang="en-US" altLang="zh-CN" dirty="0">
                    <a:solidFill>
                      <a:srgbClr val="C00000"/>
                    </a:solidFill>
                  </a:rPr>
                  <a:t>,</a:t>
                </a:r>
                <a:endParaRPr lang="zh-CN" altLang="en-US" dirty="0">
                  <a:solidFill>
                    <a:srgbClr val="C00000"/>
                  </a:solidFill>
                </a:endParaRPr>
              </a:p>
            </p:txBody>
          </p:sp>
        </mc:Choice>
        <mc:Fallback xmlns="">
          <p:sp>
            <p:nvSpPr>
              <p:cNvPr id="70" name="文本框 69">
                <a:extLst>
                  <a:ext uri="{FF2B5EF4-FFF2-40B4-BE49-F238E27FC236}">
                    <a16:creationId xmlns:a16="http://schemas.microsoft.com/office/drawing/2014/main" id="{F2A22ED4-0D16-4BF4-BB18-756BF0DF7D8F}"/>
                  </a:ext>
                </a:extLst>
              </p:cNvPr>
              <p:cNvSpPr txBox="1">
                <a:spLocks noRot="1" noChangeAspect="1" noMove="1" noResize="1" noEditPoints="1" noAdjustHandles="1" noChangeArrowheads="1" noChangeShapeType="1" noTextEdit="1"/>
              </p:cNvSpPr>
              <p:nvPr/>
            </p:nvSpPr>
            <p:spPr>
              <a:xfrm>
                <a:off x="1845088" y="5256594"/>
                <a:ext cx="3371489" cy="513282"/>
              </a:xfrm>
              <a:prstGeom prst="rect">
                <a:avLst/>
              </a:prstGeom>
              <a:blipFill>
                <a:blip r:embed="rId12"/>
                <a:stretch>
                  <a:fillRect b="-12941"/>
                </a:stretch>
              </a:blipFill>
            </p:spPr>
            <p:txBody>
              <a:bodyPr/>
              <a:lstStyle/>
              <a:p>
                <a:r>
                  <a:rPr lang="zh-CN" altLang="en-US">
                    <a:noFill/>
                  </a:rPr>
                  <a:t> </a:t>
                </a:r>
              </a:p>
            </p:txBody>
          </p:sp>
        </mc:Fallback>
      </mc:AlternateContent>
      <p:sp>
        <p:nvSpPr>
          <p:cNvPr id="71" name="文本框 70">
            <a:extLst>
              <a:ext uri="{FF2B5EF4-FFF2-40B4-BE49-F238E27FC236}">
                <a16:creationId xmlns:a16="http://schemas.microsoft.com/office/drawing/2014/main" id="{53A11E23-0E3B-4815-AD14-DF2CAA642DE1}"/>
              </a:ext>
            </a:extLst>
          </p:cNvPr>
          <p:cNvSpPr txBox="1"/>
          <p:nvPr/>
        </p:nvSpPr>
        <p:spPr>
          <a:xfrm>
            <a:off x="525780" y="4630663"/>
            <a:ext cx="5063994" cy="523220"/>
          </a:xfrm>
          <a:prstGeom prst="rect">
            <a:avLst/>
          </a:prstGeom>
          <a:noFill/>
        </p:spPr>
        <p:txBody>
          <a:bodyPr wrap="square">
            <a:spAutoFit/>
          </a:bodyPr>
          <a:lstStyle/>
          <a:p>
            <a:r>
              <a:rPr lang="en-US" altLang="zh-CN" sz="2800" dirty="0">
                <a:latin typeface="微软雅黑" panose="020B0503020204020204" pitchFamily="34" charset="-122"/>
                <a:ea typeface="微软雅黑" panose="020B0503020204020204" pitchFamily="34" charset="-122"/>
              </a:rPr>
              <a:t>The solution is</a:t>
            </a:r>
            <a:endParaRPr lang="zh-CN" altLang="en-US" sz="2800" dirty="0">
              <a:latin typeface="微软雅黑" panose="020B0503020204020204" pitchFamily="34" charset="-122"/>
              <a:ea typeface="微软雅黑" panose="020B0503020204020204" pitchFamily="34" charset="-122"/>
            </a:endParaRPr>
          </a:p>
        </p:txBody>
      </p:sp>
      <p:grpSp>
        <p:nvGrpSpPr>
          <p:cNvPr id="89" name="组合 88">
            <a:extLst>
              <a:ext uri="{FF2B5EF4-FFF2-40B4-BE49-F238E27FC236}">
                <a16:creationId xmlns:a16="http://schemas.microsoft.com/office/drawing/2014/main" id="{58E0567A-A26F-447E-9C80-9390BC705E6B}"/>
              </a:ext>
            </a:extLst>
          </p:cNvPr>
          <p:cNvGrpSpPr/>
          <p:nvPr/>
        </p:nvGrpSpPr>
        <p:grpSpPr>
          <a:xfrm>
            <a:off x="8791593" y="4385286"/>
            <a:ext cx="3317107" cy="1846994"/>
            <a:chOff x="8555373" y="4385286"/>
            <a:chExt cx="3317107" cy="1846994"/>
          </a:xfrm>
        </p:grpSpPr>
        <p:grpSp>
          <p:nvGrpSpPr>
            <p:cNvPr id="61" name="组合 60">
              <a:extLst>
                <a:ext uri="{FF2B5EF4-FFF2-40B4-BE49-F238E27FC236}">
                  <a16:creationId xmlns:a16="http://schemas.microsoft.com/office/drawing/2014/main" id="{A11BFA4D-1A65-43EE-806A-B07EE5504DD9}"/>
                </a:ext>
              </a:extLst>
            </p:cNvPr>
            <p:cNvGrpSpPr/>
            <p:nvPr/>
          </p:nvGrpSpPr>
          <p:grpSpPr>
            <a:xfrm>
              <a:off x="8593228" y="4385286"/>
              <a:ext cx="3279252" cy="1846994"/>
              <a:chOff x="8593228" y="4385286"/>
              <a:chExt cx="3279252" cy="1846994"/>
            </a:xfrm>
          </p:grpSpPr>
          <p:sp>
            <p:nvSpPr>
              <p:cNvPr id="28" name="文本框 27">
                <a:extLst>
                  <a:ext uri="{FF2B5EF4-FFF2-40B4-BE49-F238E27FC236}">
                    <a16:creationId xmlns:a16="http://schemas.microsoft.com/office/drawing/2014/main" id="{ACF60C51-6B2E-44CE-989C-6EB1C9E995E1}"/>
                  </a:ext>
                </a:extLst>
              </p:cNvPr>
              <p:cNvSpPr txBox="1"/>
              <p:nvPr/>
            </p:nvSpPr>
            <p:spPr>
              <a:xfrm>
                <a:off x="9313924" y="5709060"/>
                <a:ext cx="1816951" cy="523220"/>
              </a:xfrm>
              <a:prstGeom prst="rect">
                <a:avLst/>
              </a:prstGeom>
              <a:noFill/>
            </p:spPr>
            <p:txBody>
              <a:bodyPr wrap="square">
                <a:spAutoFit/>
              </a:bodyPr>
              <a:lstStyle/>
              <a:p>
                <a:r>
                  <a:rPr lang="en-US" altLang="zh-CN" sz="2800" dirty="0">
                    <a:solidFill>
                      <a:srgbClr val="C00000"/>
                    </a:solidFill>
                    <a:latin typeface="微软雅黑" panose="020B0503020204020204" pitchFamily="34" charset="-122"/>
                    <a:ea typeface="微软雅黑" panose="020B0503020204020204" pitchFamily="34" charset="-122"/>
                  </a:rPr>
                  <a:t>orbifold</a:t>
                </a:r>
                <a:endParaRPr lang="zh-CN" altLang="en-US" sz="2800" dirty="0">
                  <a:solidFill>
                    <a:srgbClr val="C00000"/>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87B1F0C8-B100-4145-BACE-1F786E9D54A4}"/>
                      </a:ext>
                    </a:extLst>
                  </p:cNvPr>
                  <p:cNvSpPr/>
                  <p:nvPr/>
                </p:nvSpPr>
                <p:spPr>
                  <a:xfrm>
                    <a:off x="8593228" y="4994148"/>
                    <a:ext cx="165473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rgbClr val="C00000"/>
                              </a:solidFill>
                              <a:latin typeface="Cambria Math" panose="02040503050406030204" pitchFamily="18" charset="0"/>
                              <a:cs typeface="Arial" panose="020B0604020202020204" pitchFamily="34" charset="0"/>
                            </a:rPr>
                            <m:t>𝑦</m:t>
                          </m:r>
                          <m:r>
                            <a:rPr lang="en-US" altLang="zh-CN" sz="2400" b="0" i="1" smtClean="0">
                              <a:solidFill>
                                <a:srgbClr val="C00000"/>
                              </a:solidFill>
                              <a:latin typeface="Cambria Math" panose="02040503050406030204" pitchFamily="18" charset="0"/>
                              <a:cs typeface="Arial" panose="020B0604020202020204" pitchFamily="34" charset="0"/>
                            </a:rPr>
                            <m:t>=</m:t>
                          </m:r>
                          <m:r>
                            <a:rPr lang="zh-CN" altLang="en-US" sz="2400" b="0" i="1" smtClean="0">
                              <a:solidFill>
                                <a:srgbClr val="C00000"/>
                              </a:solidFill>
                              <a:latin typeface="Cambria Math" panose="02040503050406030204" pitchFamily="18" charset="0"/>
                              <a:cs typeface="Arial" panose="020B0604020202020204" pitchFamily="34" charset="0"/>
                            </a:rPr>
                            <m:t>𝜋</m:t>
                          </m:r>
                          <m:sSub>
                            <m:sSubPr>
                              <m:ctrlPr>
                                <a:rPr lang="en-US" altLang="zh-CN" sz="2400" i="1" smtClean="0">
                                  <a:solidFill>
                                    <a:srgbClr val="C00000"/>
                                  </a:solidFill>
                                  <a:latin typeface="Cambria Math" panose="02040503050406030204" pitchFamily="18" charset="0"/>
                                  <a:cs typeface="Arial" panose="020B0604020202020204" pitchFamily="34" charset="0"/>
                                </a:rPr>
                              </m:ctrlPr>
                            </m:sSubPr>
                            <m:e>
                              <m:r>
                                <a:rPr lang="en-US" altLang="zh-CN" sz="2400" b="0" i="1" smtClean="0">
                                  <a:solidFill>
                                    <a:srgbClr val="C00000"/>
                                  </a:solidFill>
                                  <a:latin typeface="Cambria Math" panose="02040503050406030204" pitchFamily="18" charset="0"/>
                                  <a:cs typeface="Arial" panose="020B0604020202020204" pitchFamily="34" charset="0"/>
                                </a:rPr>
                                <m:t>𝑟</m:t>
                              </m:r>
                            </m:e>
                            <m:sub>
                              <m:r>
                                <a:rPr lang="en-US" altLang="zh-CN" sz="2400" b="0" i="1" smtClean="0">
                                  <a:solidFill>
                                    <a:srgbClr val="C00000"/>
                                  </a:solidFill>
                                  <a:latin typeface="Cambria Math" panose="02040503050406030204" pitchFamily="18" charset="0"/>
                                  <a:cs typeface="Arial" panose="020B0604020202020204" pitchFamily="34" charset="0"/>
                                </a:rPr>
                                <m:t>𝑐</m:t>
                              </m:r>
                            </m:sub>
                          </m:sSub>
                        </m:oMath>
                      </m:oMathPara>
                    </a14:m>
                    <a:endParaRPr lang="en-US" altLang="zh-CN" sz="1100" i="1" dirty="0">
                      <a:solidFill>
                        <a:srgbClr val="C00000"/>
                      </a:solidFill>
                      <a:latin typeface="Arial" panose="020B0604020202020204" pitchFamily="34" charset="0"/>
                      <a:cs typeface="Arial" panose="020B0604020202020204" pitchFamily="34" charset="0"/>
                    </a:endParaRPr>
                  </a:p>
                </p:txBody>
              </p:sp>
            </mc:Choice>
            <mc:Fallback xmlns="">
              <p:sp>
                <p:nvSpPr>
                  <p:cNvPr id="30" name="矩形 29">
                    <a:extLst>
                      <a:ext uri="{FF2B5EF4-FFF2-40B4-BE49-F238E27FC236}">
                        <a16:creationId xmlns:a16="http://schemas.microsoft.com/office/drawing/2014/main" id="{87B1F0C8-B100-4145-BACE-1F786E9D54A4}"/>
                      </a:ext>
                    </a:extLst>
                  </p:cNvPr>
                  <p:cNvSpPr>
                    <a:spLocks noRot="1" noChangeAspect="1" noMove="1" noResize="1" noEditPoints="1" noAdjustHandles="1" noChangeArrowheads="1" noChangeShapeType="1" noTextEdit="1"/>
                  </p:cNvSpPr>
                  <p:nvPr/>
                </p:nvSpPr>
                <p:spPr>
                  <a:xfrm>
                    <a:off x="8593228" y="4994148"/>
                    <a:ext cx="1654737" cy="461665"/>
                  </a:xfrm>
                  <a:prstGeom prst="rect">
                    <a:avLst/>
                  </a:prstGeom>
                  <a:blipFill>
                    <a:blip r:embed="rId13"/>
                    <a:stretch>
                      <a:fillRect b="-13158"/>
                    </a:stretch>
                  </a:blipFill>
                </p:spPr>
                <p:txBody>
                  <a:bodyPr/>
                  <a:lstStyle/>
                  <a:p>
                    <a:r>
                      <a:rPr lang="zh-CN" altLang="en-US">
                        <a:noFill/>
                      </a:rPr>
                      <a:t> </a:t>
                    </a:r>
                  </a:p>
                </p:txBody>
              </p:sp>
            </mc:Fallback>
          </mc:AlternateContent>
          <p:grpSp>
            <p:nvGrpSpPr>
              <p:cNvPr id="43" name="组合 42">
                <a:extLst>
                  <a:ext uri="{FF2B5EF4-FFF2-40B4-BE49-F238E27FC236}">
                    <a16:creationId xmlns:a16="http://schemas.microsoft.com/office/drawing/2014/main" id="{0B74383E-8B8E-449E-A489-0F6A5AA53EA4}"/>
                  </a:ext>
                </a:extLst>
              </p:cNvPr>
              <p:cNvGrpSpPr/>
              <p:nvPr/>
            </p:nvGrpSpPr>
            <p:grpSpPr>
              <a:xfrm>
                <a:off x="9239454" y="4824386"/>
                <a:ext cx="1744409" cy="105135"/>
                <a:chOff x="9435714" y="4622274"/>
                <a:chExt cx="1648913" cy="120387"/>
              </a:xfrm>
            </p:grpSpPr>
            <p:cxnSp>
              <p:nvCxnSpPr>
                <p:cNvPr id="44" name="直接箭头连接符 43">
                  <a:extLst>
                    <a:ext uri="{FF2B5EF4-FFF2-40B4-BE49-F238E27FC236}">
                      <a16:creationId xmlns:a16="http://schemas.microsoft.com/office/drawing/2014/main" id="{C3269228-5311-418C-8C0B-98F101B306E2}"/>
                    </a:ext>
                  </a:extLst>
                </p:cNvPr>
                <p:cNvCxnSpPr>
                  <a:cxnSpLocks/>
                </p:cNvCxnSpPr>
                <p:nvPr/>
              </p:nvCxnSpPr>
              <p:spPr>
                <a:xfrm flipV="1">
                  <a:off x="9435714" y="4679675"/>
                  <a:ext cx="1648913" cy="1157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5" name="椭圆 44">
                  <a:extLst>
                    <a:ext uri="{FF2B5EF4-FFF2-40B4-BE49-F238E27FC236}">
                      <a16:creationId xmlns:a16="http://schemas.microsoft.com/office/drawing/2014/main" id="{260D6298-0929-4783-86F6-D622C2949E6A}"/>
                    </a:ext>
                  </a:extLst>
                </p:cNvPr>
                <p:cNvSpPr/>
                <p:nvPr/>
              </p:nvSpPr>
              <p:spPr>
                <a:xfrm>
                  <a:off x="9435714" y="4634661"/>
                  <a:ext cx="108000" cy="10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0AEA7D92-5DD2-4C1B-8F84-216155467EFA}"/>
                    </a:ext>
                  </a:extLst>
                </p:cNvPr>
                <p:cNvSpPr/>
                <p:nvPr/>
              </p:nvSpPr>
              <p:spPr>
                <a:xfrm>
                  <a:off x="10975793" y="4622274"/>
                  <a:ext cx="108000" cy="10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47" name="矩形 46">
                    <a:extLst>
                      <a:ext uri="{FF2B5EF4-FFF2-40B4-BE49-F238E27FC236}">
                        <a16:creationId xmlns:a16="http://schemas.microsoft.com/office/drawing/2014/main" id="{F1D8BD0F-AE2A-4FE6-92CD-F6DA3979A403}"/>
                      </a:ext>
                    </a:extLst>
                  </p:cNvPr>
                  <p:cNvSpPr/>
                  <p:nvPr/>
                </p:nvSpPr>
                <p:spPr>
                  <a:xfrm>
                    <a:off x="10217743" y="4968258"/>
                    <a:ext cx="165473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rgbClr val="C00000"/>
                              </a:solidFill>
                              <a:latin typeface="Cambria Math" panose="02040503050406030204" pitchFamily="18" charset="0"/>
                              <a:cs typeface="Arial" panose="020B0604020202020204" pitchFamily="34" charset="0"/>
                            </a:rPr>
                            <m:t>𝑦</m:t>
                          </m:r>
                          <m:r>
                            <a:rPr lang="en-US" altLang="zh-CN" sz="2400" b="0" i="1" smtClean="0">
                              <a:solidFill>
                                <a:srgbClr val="C00000"/>
                              </a:solidFill>
                              <a:latin typeface="Cambria Math" panose="02040503050406030204" pitchFamily="18" charset="0"/>
                              <a:cs typeface="Arial" panose="020B0604020202020204" pitchFamily="34" charset="0"/>
                            </a:rPr>
                            <m:t>=0</m:t>
                          </m:r>
                        </m:oMath>
                      </m:oMathPara>
                    </a14:m>
                    <a:endParaRPr lang="en-US" altLang="zh-CN" sz="1100" i="1" dirty="0">
                      <a:solidFill>
                        <a:srgbClr val="C00000"/>
                      </a:solidFill>
                      <a:latin typeface="Arial" panose="020B0604020202020204" pitchFamily="34" charset="0"/>
                      <a:cs typeface="Arial" panose="020B0604020202020204" pitchFamily="34" charset="0"/>
                    </a:endParaRPr>
                  </a:p>
                </p:txBody>
              </p:sp>
            </mc:Choice>
            <mc:Fallback xmlns="">
              <p:sp>
                <p:nvSpPr>
                  <p:cNvPr id="47" name="矩形 46">
                    <a:extLst>
                      <a:ext uri="{FF2B5EF4-FFF2-40B4-BE49-F238E27FC236}">
                        <a16:creationId xmlns:a16="http://schemas.microsoft.com/office/drawing/2014/main" id="{F1D8BD0F-AE2A-4FE6-92CD-F6DA3979A403}"/>
                      </a:ext>
                    </a:extLst>
                  </p:cNvPr>
                  <p:cNvSpPr>
                    <a:spLocks noRot="1" noChangeAspect="1" noMove="1" noResize="1" noEditPoints="1" noAdjustHandles="1" noChangeArrowheads="1" noChangeShapeType="1" noTextEdit="1"/>
                  </p:cNvSpPr>
                  <p:nvPr/>
                </p:nvSpPr>
                <p:spPr>
                  <a:xfrm>
                    <a:off x="10217743" y="4968258"/>
                    <a:ext cx="1654737" cy="461665"/>
                  </a:xfrm>
                  <a:prstGeom prst="rect">
                    <a:avLst/>
                  </a:prstGeom>
                  <a:blipFill>
                    <a:blip r:embed="rId14"/>
                    <a:stretch>
                      <a:fillRect b="-131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矩形 57">
                    <a:extLst>
                      <a:ext uri="{FF2B5EF4-FFF2-40B4-BE49-F238E27FC236}">
                        <a16:creationId xmlns:a16="http://schemas.microsoft.com/office/drawing/2014/main" id="{669E634D-A519-4FCA-A889-82580DB0F4EE}"/>
                      </a:ext>
                    </a:extLst>
                  </p:cNvPr>
                  <p:cNvSpPr/>
                  <p:nvPr/>
                </p:nvSpPr>
                <p:spPr>
                  <a:xfrm>
                    <a:off x="9366099" y="4385286"/>
                    <a:ext cx="1654737"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400" b="1" i="1" smtClean="0">
                                  <a:solidFill>
                                    <a:srgbClr val="C00000"/>
                                  </a:solidFill>
                                  <a:latin typeface="Cambria Math" panose="02040503050406030204" pitchFamily="18" charset="0"/>
                                  <a:cs typeface="Arial" panose="020B0604020202020204" pitchFamily="34" charset="0"/>
                                </a:rPr>
                              </m:ctrlPr>
                            </m:sSupPr>
                            <m:e>
                              <m:r>
                                <a:rPr lang="en-US" altLang="zh-CN" sz="2400" b="1" i="1" smtClean="0">
                                  <a:solidFill>
                                    <a:srgbClr val="C00000"/>
                                  </a:solidFill>
                                  <a:latin typeface="Cambria Math" panose="02040503050406030204" pitchFamily="18" charset="0"/>
                                  <a:cs typeface="Arial" panose="020B0604020202020204" pitchFamily="34" charset="0"/>
                                </a:rPr>
                                <m:t>𝑺</m:t>
                              </m:r>
                            </m:e>
                            <m:sup>
                              <m:r>
                                <a:rPr lang="en-US" altLang="zh-CN" sz="2400" b="1" i="1" smtClean="0">
                                  <a:solidFill>
                                    <a:srgbClr val="C00000"/>
                                  </a:solidFill>
                                  <a:latin typeface="Cambria Math" panose="02040503050406030204" pitchFamily="18" charset="0"/>
                                  <a:cs typeface="Arial" panose="020B0604020202020204" pitchFamily="34" charset="0"/>
                                </a:rPr>
                                <m:t>𝟏</m:t>
                              </m:r>
                            </m:sup>
                          </m:sSup>
                          <m:r>
                            <a:rPr lang="en-US" altLang="zh-CN" sz="2400" b="1" i="1" smtClean="0">
                              <a:solidFill>
                                <a:srgbClr val="C00000"/>
                              </a:solidFill>
                              <a:latin typeface="Cambria Math" panose="02040503050406030204" pitchFamily="18" charset="0"/>
                              <a:cs typeface="Arial" panose="020B0604020202020204" pitchFamily="34" charset="0"/>
                            </a:rPr>
                            <m:t>/</m:t>
                          </m:r>
                          <m:sSub>
                            <m:sSubPr>
                              <m:ctrlPr>
                                <a:rPr lang="en-US" altLang="zh-CN" sz="2400" b="1" i="1" smtClean="0">
                                  <a:solidFill>
                                    <a:srgbClr val="C00000"/>
                                  </a:solidFill>
                                  <a:latin typeface="Cambria Math" panose="02040503050406030204" pitchFamily="18" charset="0"/>
                                  <a:cs typeface="Arial" panose="020B0604020202020204" pitchFamily="34" charset="0"/>
                                </a:rPr>
                              </m:ctrlPr>
                            </m:sSubPr>
                            <m:e>
                              <m:r>
                                <a:rPr lang="en-US" altLang="zh-CN" sz="2400" b="1" i="1" smtClean="0">
                                  <a:solidFill>
                                    <a:srgbClr val="C00000"/>
                                  </a:solidFill>
                                  <a:latin typeface="Cambria Math" panose="02040503050406030204" pitchFamily="18" charset="0"/>
                                  <a:cs typeface="Arial" panose="020B0604020202020204" pitchFamily="34" charset="0"/>
                                </a:rPr>
                                <m:t>𝒁</m:t>
                              </m:r>
                            </m:e>
                            <m:sub>
                              <m:r>
                                <a:rPr lang="en-US" altLang="zh-CN" sz="2400" b="1" i="1" smtClean="0">
                                  <a:solidFill>
                                    <a:srgbClr val="C00000"/>
                                  </a:solidFill>
                                  <a:latin typeface="Cambria Math" panose="02040503050406030204" pitchFamily="18" charset="0"/>
                                  <a:cs typeface="Arial" panose="020B0604020202020204" pitchFamily="34" charset="0"/>
                                </a:rPr>
                                <m:t>𝟐</m:t>
                              </m:r>
                            </m:sub>
                          </m:sSub>
                        </m:oMath>
                      </m:oMathPara>
                    </a14:m>
                    <a:endParaRPr lang="en-US" altLang="zh-CN" sz="1100" b="1" i="1" dirty="0">
                      <a:solidFill>
                        <a:srgbClr val="C00000"/>
                      </a:solidFill>
                      <a:latin typeface="Arial" panose="020B0604020202020204" pitchFamily="34" charset="0"/>
                      <a:cs typeface="Arial" panose="020B0604020202020204" pitchFamily="34" charset="0"/>
                    </a:endParaRPr>
                  </a:p>
                </p:txBody>
              </p:sp>
            </mc:Choice>
            <mc:Fallback xmlns="">
              <p:sp>
                <p:nvSpPr>
                  <p:cNvPr id="58" name="矩形 57">
                    <a:extLst>
                      <a:ext uri="{FF2B5EF4-FFF2-40B4-BE49-F238E27FC236}">
                        <a16:creationId xmlns:a16="http://schemas.microsoft.com/office/drawing/2014/main" id="{669E634D-A519-4FCA-A889-82580DB0F4EE}"/>
                      </a:ext>
                    </a:extLst>
                  </p:cNvPr>
                  <p:cNvSpPr>
                    <a:spLocks noRot="1" noChangeAspect="1" noMove="1" noResize="1" noEditPoints="1" noAdjustHandles="1" noChangeArrowheads="1" noChangeShapeType="1" noTextEdit="1"/>
                  </p:cNvSpPr>
                  <p:nvPr/>
                </p:nvSpPr>
                <p:spPr>
                  <a:xfrm>
                    <a:off x="9366099" y="4385286"/>
                    <a:ext cx="1654737" cy="470000"/>
                  </a:xfrm>
                  <a:prstGeom prst="rect">
                    <a:avLst/>
                  </a:prstGeom>
                  <a:blipFill>
                    <a:blip r:embed="rId15"/>
                    <a:stretch>
                      <a:fillRect b="-19481"/>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530084EF-05F9-45BB-8022-E4AB811B79F4}"/>
                    </a:ext>
                  </a:extLst>
                </p:cNvPr>
                <p:cNvSpPr txBox="1"/>
                <p:nvPr/>
              </p:nvSpPr>
              <p:spPr>
                <a:xfrm>
                  <a:off x="10936424" y="4564941"/>
                  <a:ext cx="73152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altLang="zh-CN" sz="2400" i="1" u="none" strike="noStrike" kern="1200" cap="none" spc="0" normalizeH="0" baseline="0" noProof="0" smtClean="0">
                                <a:ln>
                                  <a:noFill/>
                                </a:ln>
                                <a:solidFill>
                                  <a:srgbClr val="0000FF"/>
                                </a:solidFill>
                                <a:effectLst/>
                                <a:uLnTx/>
                                <a:uFillTx/>
                                <a:latin typeface="Cambria Math" panose="02040503050406030204" pitchFamily="18" charset="0"/>
                                <a:cs typeface="Arial" panose="020B0604020202020204" pitchFamily="34" charset="0"/>
                              </a:rPr>
                            </m:ctrlPr>
                          </m:sSubPr>
                          <m:e>
                            <m:r>
                              <a:rPr kumimoji="0" lang="en-US" altLang="zh-CN" sz="2400" b="0" i="1" u="none" strike="noStrike" kern="1200" cap="none" spc="0" normalizeH="0" baseline="0" noProof="0" smtClean="0">
                                <a:ln>
                                  <a:noFill/>
                                </a:ln>
                                <a:solidFill>
                                  <a:srgbClr val="0000FF"/>
                                </a:solidFill>
                                <a:effectLst/>
                                <a:uLnTx/>
                                <a:uFillTx/>
                                <a:latin typeface="Cambria Math" panose="02040503050406030204" pitchFamily="18" charset="0"/>
                                <a:cs typeface="Arial" panose="020B0604020202020204" pitchFamily="34" charset="0"/>
                              </a:rPr>
                              <m:t>𝑉</m:t>
                            </m:r>
                          </m:e>
                          <m:sub>
                            <m:r>
                              <a:rPr kumimoji="0" lang="en-US" altLang="zh-CN" sz="2400" b="0" i="1" u="none" strike="noStrike" kern="1200" cap="none" spc="0" normalizeH="0" baseline="0" noProof="0" smtClean="0">
                                <a:ln>
                                  <a:noFill/>
                                </a:ln>
                                <a:solidFill>
                                  <a:srgbClr val="0000FF"/>
                                </a:solidFill>
                                <a:effectLst/>
                                <a:uLnTx/>
                                <a:uFillTx/>
                                <a:latin typeface="Cambria Math" panose="02040503050406030204" pitchFamily="18" charset="0"/>
                                <a:cs typeface="Arial" panose="020B0604020202020204" pitchFamily="34" charset="0"/>
                              </a:rPr>
                              <m:t>0</m:t>
                            </m:r>
                          </m:sub>
                        </m:sSub>
                      </m:oMath>
                    </m:oMathPara>
                  </a14:m>
                  <a:endParaRPr lang="zh-CN" altLang="en-US" dirty="0"/>
                </a:p>
              </p:txBody>
            </p:sp>
          </mc:Choice>
          <mc:Fallback xmlns="">
            <p:sp>
              <p:nvSpPr>
                <p:cNvPr id="75" name="文本框 74">
                  <a:extLst>
                    <a:ext uri="{FF2B5EF4-FFF2-40B4-BE49-F238E27FC236}">
                      <a16:creationId xmlns:a16="http://schemas.microsoft.com/office/drawing/2014/main" id="{530084EF-05F9-45BB-8022-E4AB811B79F4}"/>
                    </a:ext>
                  </a:extLst>
                </p:cNvPr>
                <p:cNvSpPr txBox="1">
                  <a:spLocks noRot="1" noChangeAspect="1" noMove="1" noResize="1" noEditPoints="1" noAdjustHandles="1" noChangeArrowheads="1" noChangeShapeType="1" noTextEdit="1"/>
                </p:cNvSpPr>
                <p:nvPr/>
              </p:nvSpPr>
              <p:spPr>
                <a:xfrm>
                  <a:off x="10936424" y="4564941"/>
                  <a:ext cx="731520" cy="461665"/>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8697F60F-ABF5-4C9F-84A7-AC51575DDB8F}"/>
                    </a:ext>
                  </a:extLst>
                </p:cNvPr>
                <p:cNvSpPr txBox="1"/>
                <p:nvPr/>
              </p:nvSpPr>
              <p:spPr>
                <a:xfrm>
                  <a:off x="8555373" y="4624453"/>
                  <a:ext cx="73152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altLang="zh-CN" sz="2400" i="1" u="none" strike="noStrike" kern="1200" cap="none" spc="0" normalizeH="0" baseline="0" noProof="0" smtClean="0">
                                <a:ln>
                                  <a:noFill/>
                                </a:ln>
                                <a:solidFill>
                                  <a:srgbClr val="0000FF"/>
                                </a:solidFill>
                                <a:effectLst/>
                                <a:uLnTx/>
                                <a:uFillTx/>
                                <a:latin typeface="Cambria Math" panose="02040503050406030204" pitchFamily="18" charset="0"/>
                                <a:cs typeface="Arial" panose="020B0604020202020204" pitchFamily="34" charset="0"/>
                              </a:rPr>
                            </m:ctrlPr>
                          </m:sSubPr>
                          <m:e>
                            <m:r>
                              <a:rPr kumimoji="0" lang="en-US" altLang="zh-CN" sz="2400" b="0" i="1" u="none" strike="noStrike" kern="1200" cap="none" spc="0" normalizeH="0" baseline="0" noProof="0" smtClean="0">
                                <a:ln>
                                  <a:noFill/>
                                </a:ln>
                                <a:solidFill>
                                  <a:srgbClr val="0000FF"/>
                                </a:solidFill>
                                <a:effectLst/>
                                <a:uLnTx/>
                                <a:uFillTx/>
                                <a:latin typeface="Cambria Math" panose="02040503050406030204" pitchFamily="18" charset="0"/>
                                <a:cs typeface="Arial" panose="020B0604020202020204" pitchFamily="34" charset="0"/>
                              </a:rPr>
                              <m:t>𝑉</m:t>
                            </m:r>
                          </m:e>
                          <m:sub>
                            <m:r>
                              <a:rPr kumimoji="0" lang="en-US" altLang="zh-CN" sz="2400" b="0" i="1" u="none" strike="noStrike" kern="1200" cap="none" spc="0" normalizeH="0" baseline="0" noProof="0" smtClean="0">
                                <a:ln>
                                  <a:noFill/>
                                </a:ln>
                                <a:solidFill>
                                  <a:srgbClr val="0000FF"/>
                                </a:solidFill>
                                <a:effectLst/>
                                <a:uLnTx/>
                                <a:uFillTx/>
                                <a:latin typeface="Cambria Math" panose="02040503050406030204" pitchFamily="18" charset="0"/>
                                <a:cs typeface="Arial" panose="020B0604020202020204" pitchFamily="34" charset="0"/>
                              </a:rPr>
                              <m:t>1</m:t>
                            </m:r>
                          </m:sub>
                        </m:sSub>
                      </m:oMath>
                    </m:oMathPara>
                  </a14:m>
                  <a:endParaRPr lang="zh-CN" altLang="en-US" dirty="0">
                    <a:solidFill>
                      <a:srgbClr val="0000FF"/>
                    </a:solidFill>
                  </a:endParaRPr>
                </a:p>
              </p:txBody>
            </p:sp>
          </mc:Choice>
          <mc:Fallback xmlns="">
            <p:sp>
              <p:nvSpPr>
                <p:cNvPr id="76" name="文本框 75">
                  <a:extLst>
                    <a:ext uri="{FF2B5EF4-FFF2-40B4-BE49-F238E27FC236}">
                      <a16:creationId xmlns:a16="http://schemas.microsoft.com/office/drawing/2014/main" id="{8697F60F-ABF5-4C9F-84A7-AC51575DDB8F}"/>
                    </a:ext>
                  </a:extLst>
                </p:cNvPr>
                <p:cNvSpPr txBox="1">
                  <a:spLocks noRot="1" noChangeAspect="1" noMove="1" noResize="1" noEditPoints="1" noAdjustHandles="1" noChangeArrowheads="1" noChangeShapeType="1" noTextEdit="1"/>
                </p:cNvSpPr>
                <p:nvPr/>
              </p:nvSpPr>
              <p:spPr>
                <a:xfrm>
                  <a:off x="8555373" y="4624453"/>
                  <a:ext cx="731520" cy="461665"/>
                </a:xfrm>
                <a:prstGeom prst="rect">
                  <a:avLst/>
                </a:prstGeom>
                <a:blipFill>
                  <a:blip r:embed="rId17"/>
                  <a:stretch>
                    <a:fillRect b="-1333"/>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70076FA6-FFB6-4D0A-8384-DDAE7AB5BA61}"/>
                  </a:ext>
                </a:extLst>
              </p:cNvPr>
              <p:cNvSpPr txBox="1"/>
              <p:nvPr/>
            </p:nvSpPr>
            <p:spPr>
              <a:xfrm>
                <a:off x="3907367" y="5029036"/>
                <a:ext cx="5059058" cy="9138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smtClean="0">
                          <a:solidFill>
                            <a:srgbClr val="0000FF"/>
                          </a:solidFill>
                          <a:latin typeface="Cambria Math" panose="02040503050406030204" pitchFamily="18" charset="0"/>
                        </a:rPr>
                        <m:t>∧=−</m:t>
                      </m:r>
                      <m:f>
                        <m:fPr>
                          <m:ctrlPr>
                            <a:rPr lang="en-US" altLang="zh-CN" sz="2400" b="1" i="1" smtClean="0">
                              <a:solidFill>
                                <a:srgbClr val="0000FF"/>
                              </a:solidFill>
                              <a:latin typeface="Cambria Math" panose="02040503050406030204" pitchFamily="18" charset="0"/>
                            </a:rPr>
                          </m:ctrlPr>
                        </m:fPr>
                        <m:num>
                          <m:sSubSup>
                            <m:sSubSupPr>
                              <m:ctrlPr>
                                <a:rPr lang="en-US" altLang="zh-CN" sz="2400" b="1" i="1" smtClean="0">
                                  <a:solidFill>
                                    <a:srgbClr val="0000FF"/>
                                  </a:solidFill>
                                  <a:latin typeface="Cambria Math" panose="02040503050406030204" pitchFamily="18" charset="0"/>
                                </a:rPr>
                              </m:ctrlPr>
                            </m:sSubSupPr>
                            <m:e>
                              <m:r>
                                <a:rPr lang="en-US" altLang="zh-CN" sz="2400" b="1" i="1" smtClean="0">
                                  <a:solidFill>
                                    <a:srgbClr val="0000FF"/>
                                  </a:solidFill>
                                  <a:latin typeface="Cambria Math" panose="02040503050406030204" pitchFamily="18" charset="0"/>
                                </a:rPr>
                                <m:t>𝑽</m:t>
                              </m:r>
                            </m:e>
                            <m:sub>
                              <m:r>
                                <a:rPr lang="en-US" altLang="zh-CN" sz="2400" b="1" i="1" smtClean="0">
                                  <a:solidFill>
                                    <a:srgbClr val="0000FF"/>
                                  </a:solidFill>
                                  <a:latin typeface="Cambria Math" panose="02040503050406030204" pitchFamily="18" charset="0"/>
                                </a:rPr>
                                <m:t>𝟎</m:t>
                              </m:r>
                            </m:sub>
                            <m:sup>
                              <m:r>
                                <a:rPr lang="en-US" altLang="zh-CN" sz="2400" b="1" i="1" smtClean="0">
                                  <a:solidFill>
                                    <a:srgbClr val="0000FF"/>
                                  </a:solidFill>
                                  <a:latin typeface="Cambria Math" panose="02040503050406030204" pitchFamily="18" charset="0"/>
                                </a:rPr>
                                <m:t>𝟐</m:t>
                              </m:r>
                            </m:sup>
                          </m:sSubSup>
                        </m:num>
                        <m:den>
                          <m:r>
                            <a:rPr lang="en-US" altLang="zh-CN" sz="2400" b="1" i="1" smtClean="0">
                              <a:solidFill>
                                <a:srgbClr val="0000FF"/>
                              </a:solidFill>
                              <a:latin typeface="Cambria Math" panose="02040503050406030204" pitchFamily="18" charset="0"/>
                            </a:rPr>
                            <m:t>𝟏𝟐</m:t>
                          </m:r>
                          <m:sSubSup>
                            <m:sSubSupPr>
                              <m:ctrlPr>
                                <a:rPr lang="en-US" altLang="zh-CN" sz="2400" b="1" i="1">
                                  <a:solidFill>
                                    <a:srgbClr val="0000FF"/>
                                  </a:solidFill>
                                  <a:latin typeface="Cambria Math" panose="02040503050406030204" pitchFamily="18" charset="0"/>
                                </a:rPr>
                              </m:ctrlPr>
                            </m:sSubSupPr>
                            <m:e>
                              <m:r>
                                <a:rPr lang="en-US" altLang="zh-CN" sz="2400" b="1" i="1">
                                  <a:solidFill>
                                    <a:srgbClr val="0000FF"/>
                                  </a:solidFill>
                                  <a:latin typeface="Cambria Math" panose="02040503050406030204" pitchFamily="18" charset="0"/>
                                </a:rPr>
                                <m:t>𝑴</m:t>
                              </m:r>
                            </m:e>
                            <m:sub>
                              <m:r>
                                <a:rPr lang="en-US" altLang="zh-CN" sz="2400" b="1" i="1">
                                  <a:solidFill>
                                    <a:srgbClr val="0000FF"/>
                                  </a:solidFill>
                                  <a:latin typeface="Cambria Math" panose="02040503050406030204" pitchFamily="18" charset="0"/>
                                </a:rPr>
                                <m:t>∗</m:t>
                              </m:r>
                            </m:sub>
                            <m:sup>
                              <m:r>
                                <a:rPr lang="en-US" altLang="zh-CN" sz="2400" b="1" i="1">
                                  <a:solidFill>
                                    <a:srgbClr val="0000FF"/>
                                  </a:solidFill>
                                  <a:latin typeface="Cambria Math" panose="02040503050406030204" pitchFamily="18" charset="0"/>
                                </a:rPr>
                                <m:t>𝟑</m:t>
                              </m:r>
                            </m:sup>
                          </m:sSubSup>
                        </m:den>
                      </m:f>
                      <m:r>
                        <a:rPr lang="en-US" altLang="zh-CN" sz="2400" b="1" i="1" smtClean="0">
                          <a:solidFill>
                            <a:srgbClr val="0000FF"/>
                          </a:solidFill>
                          <a:latin typeface="Cambria Math" panose="02040503050406030204" pitchFamily="18" charset="0"/>
                        </a:rPr>
                        <m:t>, </m:t>
                      </m:r>
                      <m:sSub>
                        <m:sSubPr>
                          <m:ctrlPr>
                            <a:rPr lang="en-US" altLang="zh-CN" sz="2400" b="1" i="1">
                              <a:solidFill>
                                <a:srgbClr val="0000FF"/>
                              </a:solidFill>
                              <a:latin typeface="Cambria Math" panose="02040503050406030204" pitchFamily="18" charset="0"/>
                              <a:cs typeface="Arial" panose="020B0604020202020204" pitchFamily="34" charset="0"/>
                            </a:rPr>
                          </m:ctrlPr>
                        </m:sSubPr>
                        <m:e>
                          <m:r>
                            <a:rPr lang="en-US" altLang="zh-CN" sz="2400" b="1" i="1">
                              <a:solidFill>
                                <a:srgbClr val="0000FF"/>
                              </a:solidFill>
                              <a:latin typeface="Cambria Math" panose="02040503050406030204" pitchFamily="18" charset="0"/>
                              <a:cs typeface="Arial" panose="020B0604020202020204" pitchFamily="34" charset="0"/>
                            </a:rPr>
                            <m:t>   </m:t>
                          </m:r>
                          <m:r>
                            <a:rPr lang="en-US" altLang="zh-CN" sz="2400" b="1" i="1">
                              <a:solidFill>
                                <a:srgbClr val="0000FF"/>
                              </a:solidFill>
                              <a:latin typeface="Cambria Math" panose="02040503050406030204" pitchFamily="18" charset="0"/>
                              <a:cs typeface="Arial" panose="020B0604020202020204" pitchFamily="34" charset="0"/>
                            </a:rPr>
                            <m:t>𝑽</m:t>
                          </m:r>
                        </m:e>
                        <m:sub>
                          <m:r>
                            <a:rPr lang="en-US" altLang="zh-CN" sz="2400" b="1" i="1" smtClean="0">
                              <a:solidFill>
                                <a:srgbClr val="0000FF"/>
                              </a:solidFill>
                              <a:latin typeface="Cambria Math" panose="02040503050406030204" pitchFamily="18" charset="0"/>
                              <a:cs typeface="Arial" panose="020B0604020202020204" pitchFamily="34" charset="0"/>
                            </a:rPr>
                            <m:t>𝟎</m:t>
                          </m:r>
                        </m:sub>
                      </m:sSub>
                      <m:r>
                        <a:rPr lang="en-US" altLang="zh-CN" sz="2400" b="1" i="1" smtClean="0">
                          <a:solidFill>
                            <a:srgbClr val="0000FF"/>
                          </a:solidFill>
                          <a:latin typeface="Cambria Math" panose="02040503050406030204" pitchFamily="18" charset="0"/>
                          <a:cs typeface="Arial" panose="020B0604020202020204" pitchFamily="34" charset="0"/>
                        </a:rPr>
                        <m:t>=</m:t>
                      </m:r>
                      <m:sSub>
                        <m:sSubPr>
                          <m:ctrlPr>
                            <a:rPr kumimoji="0" lang="en-US" altLang="zh-CN" sz="2400" b="1" i="1" u="none" strike="noStrike" kern="1200" cap="none" spc="0" normalizeH="0" baseline="0" noProof="0" smtClean="0">
                              <a:ln>
                                <a:noFill/>
                              </a:ln>
                              <a:solidFill>
                                <a:srgbClr val="0000FF"/>
                              </a:solidFill>
                              <a:effectLst/>
                              <a:uLnTx/>
                              <a:uFillTx/>
                              <a:latin typeface="Cambria Math" panose="02040503050406030204" pitchFamily="18" charset="0"/>
                              <a:cs typeface="Arial" panose="020B0604020202020204" pitchFamily="34" charset="0"/>
                            </a:rPr>
                          </m:ctrlPr>
                        </m:sSubPr>
                        <m:e>
                          <m:r>
                            <a:rPr kumimoji="0" lang="en-US" altLang="zh-CN" sz="2400" b="1" i="1" u="none" strike="noStrike" kern="1200" cap="none" spc="0" normalizeH="0" baseline="0" noProof="0" smtClean="0">
                              <a:ln>
                                <a:noFill/>
                              </a:ln>
                              <a:solidFill>
                                <a:srgbClr val="0000FF"/>
                              </a:solidFill>
                              <a:effectLst/>
                              <a:uLnTx/>
                              <a:uFillTx/>
                              <a:latin typeface="Cambria Math" panose="02040503050406030204" pitchFamily="18" charset="0"/>
                              <a:cs typeface="Arial" panose="020B0604020202020204" pitchFamily="34" charset="0"/>
                            </a:rPr>
                            <m:t>−</m:t>
                          </m:r>
                          <m:r>
                            <a:rPr kumimoji="0" lang="en-US" altLang="zh-CN" sz="2400" b="1" i="1" u="none" strike="noStrike" kern="1200" cap="none" spc="0" normalizeH="0" baseline="0" noProof="0" smtClean="0">
                              <a:ln>
                                <a:noFill/>
                              </a:ln>
                              <a:solidFill>
                                <a:srgbClr val="0000FF"/>
                              </a:solidFill>
                              <a:effectLst/>
                              <a:uLnTx/>
                              <a:uFillTx/>
                              <a:latin typeface="Cambria Math" panose="02040503050406030204" pitchFamily="18" charset="0"/>
                              <a:cs typeface="Arial" panose="020B0604020202020204" pitchFamily="34" charset="0"/>
                            </a:rPr>
                            <m:t>𝑽</m:t>
                          </m:r>
                        </m:e>
                        <m:sub>
                          <m:r>
                            <a:rPr kumimoji="0" lang="en-US" altLang="zh-CN" sz="2400" b="1" i="1" u="none" strike="noStrike" kern="1200" cap="none" spc="0" normalizeH="0" baseline="0" noProof="0" smtClean="0">
                              <a:ln>
                                <a:noFill/>
                              </a:ln>
                              <a:solidFill>
                                <a:srgbClr val="0000FF"/>
                              </a:solidFill>
                              <a:effectLst/>
                              <a:uLnTx/>
                              <a:uFillTx/>
                              <a:latin typeface="Cambria Math" panose="02040503050406030204" pitchFamily="18" charset="0"/>
                              <a:cs typeface="Arial" panose="020B0604020202020204" pitchFamily="34" charset="0"/>
                            </a:rPr>
                            <m:t>𝟏</m:t>
                          </m:r>
                        </m:sub>
                      </m:sSub>
                      <m:r>
                        <a:rPr kumimoji="0" lang="en-US" altLang="zh-CN" sz="2400" b="1" i="1" u="none" strike="noStrike" kern="1200" cap="none" spc="0" normalizeH="0" baseline="0" noProof="0" smtClean="0">
                          <a:ln>
                            <a:noFill/>
                          </a:ln>
                          <a:solidFill>
                            <a:srgbClr val="0000FF"/>
                          </a:solidFill>
                          <a:effectLst/>
                          <a:uLnTx/>
                          <a:uFillTx/>
                          <a:latin typeface="Cambria Math" panose="02040503050406030204" pitchFamily="18" charset="0"/>
                          <a:cs typeface="Arial" panose="020B0604020202020204" pitchFamily="34" charset="0"/>
                        </a:rPr>
                        <m:t>=</m:t>
                      </m:r>
                      <m:r>
                        <a:rPr kumimoji="0" lang="en-US" altLang="zh-CN" sz="2400" b="1" i="1" u="none" strike="noStrike" kern="1200" cap="none" spc="0" normalizeH="0" baseline="0" noProof="0" smtClean="0">
                          <a:ln>
                            <a:noFill/>
                          </a:ln>
                          <a:solidFill>
                            <a:srgbClr val="0000FF"/>
                          </a:solidFill>
                          <a:effectLst/>
                          <a:uLnTx/>
                          <a:uFillTx/>
                          <a:latin typeface="Cambria Math" panose="02040503050406030204" pitchFamily="18" charset="0"/>
                          <a:cs typeface="Arial" panose="020B0604020202020204" pitchFamily="34" charset="0"/>
                        </a:rPr>
                        <m:t>𝟏𝟐</m:t>
                      </m:r>
                      <m:r>
                        <a:rPr kumimoji="0" lang="en-US" altLang="zh-CN" sz="2400" b="1" i="1" u="none" strike="noStrike" kern="1200" cap="none" spc="0" normalizeH="0" baseline="0" noProof="0" smtClean="0">
                          <a:ln>
                            <a:noFill/>
                          </a:ln>
                          <a:solidFill>
                            <a:srgbClr val="0000FF"/>
                          </a:solidFill>
                          <a:effectLst/>
                          <a:uLnTx/>
                          <a:uFillTx/>
                          <a:latin typeface="Cambria Math" panose="02040503050406030204" pitchFamily="18" charset="0"/>
                          <a:cs typeface="Arial" panose="020B0604020202020204" pitchFamily="34" charset="0"/>
                        </a:rPr>
                        <m:t>𝒌</m:t>
                      </m:r>
                      <m:sSubSup>
                        <m:sSubSupPr>
                          <m:ctrlPr>
                            <a:rPr lang="en-US" altLang="zh-CN" sz="2400" b="1" i="1">
                              <a:solidFill>
                                <a:srgbClr val="0000FF"/>
                              </a:solidFill>
                              <a:latin typeface="Cambria Math" panose="02040503050406030204" pitchFamily="18" charset="0"/>
                            </a:rPr>
                          </m:ctrlPr>
                        </m:sSubSupPr>
                        <m:e>
                          <m:r>
                            <a:rPr lang="en-US" altLang="zh-CN" sz="2400" b="1" i="1">
                              <a:solidFill>
                                <a:srgbClr val="0000FF"/>
                              </a:solidFill>
                              <a:latin typeface="Cambria Math" panose="02040503050406030204" pitchFamily="18" charset="0"/>
                            </a:rPr>
                            <m:t>𝑴</m:t>
                          </m:r>
                        </m:e>
                        <m:sub>
                          <m:r>
                            <a:rPr lang="en-US" altLang="zh-CN" sz="2400" b="1" i="1">
                              <a:solidFill>
                                <a:srgbClr val="0000FF"/>
                              </a:solidFill>
                              <a:latin typeface="Cambria Math" panose="02040503050406030204" pitchFamily="18" charset="0"/>
                            </a:rPr>
                            <m:t>∗</m:t>
                          </m:r>
                        </m:sub>
                        <m:sup>
                          <m:r>
                            <a:rPr lang="en-US" altLang="zh-CN" sz="2400" b="1" i="1">
                              <a:solidFill>
                                <a:srgbClr val="0000FF"/>
                              </a:solidFill>
                              <a:latin typeface="Cambria Math" panose="02040503050406030204" pitchFamily="18" charset="0"/>
                            </a:rPr>
                            <m:t>𝟑</m:t>
                          </m:r>
                        </m:sup>
                      </m:sSubSup>
                    </m:oMath>
                  </m:oMathPara>
                </a14:m>
                <a:endParaRPr lang="zh-CN" altLang="en-US" sz="2400" dirty="0">
                  <a:solidFill>
                    <a:srgbClr val="0000FF"/>
                  </a:solidFill>
                </a:endParaRPr>
              </a:p>
            </p:txBody>
          </p:sp>
        </mc:Choice>
        <mc:Fallback xmlns="">
          <p:sp>
            <p:nvSpPr>
              <p:cNvPr id="77" name="文本框 76">
                <a:extLst>
                  <a:ext uri="{FF2B5EF4-FFF2-40B4-BE49-F238E27FC236}">
                    <a16:creationId xmlns:a16="http://schemas.microsoft.com/office/drawing/2014/main" id="{70076FA6-FFB6-4D0A-8384-DDAE7AB5BA61}"/>
                  </a:ext>
                </a:extLst>
              </p:cNvPr>
              <p:cNvSpPr txBox="1">
                <a:spLocks noRot="1" noChangeAspect="1" noMove="1" noResize="1" noEditPoints="1" noAdjustHandles="1" noChangeArrowheads="1" noChangeShapeType="1" noTextEdit="1"/>
              </p:cNvSpPr>
              <p:nvPr/>
            </p:nvSpPr>
            <p:spPr>
              <a:xfrm>
                <a:off x="3907367" y="5029036"/>
                <a:ext cx="5059058" cy="913840"/>
              </a:xfrm>
              <a:prstGeom prst="rect">
                <a:avLst/>
              </a:prstGeom>
              <a:blipFill>
                <a:blip r:embed="rId18"/>
                <a:stretch>
                  <a:fillRect/>
                </a:stretch>
              </a:blipFill>
            </p:spPr>
            <p:txBody>
              <a:bodyPr/>
              <a:lstStyle/>
              <a:p>
                <a:r>
                  <a:rPr lang="zh-CN" altLang="en-US">
                    <a:noFill/>
                  </a:rPr>
                  <a:t> </a:t>
                </a:r>
              </a:p>
            </p:txBody>
          </p:sp>
        </mc:Fallback>
      </mc:AlternateContent>
      <p:cxnSp>
        <p:nvCxnSpPr>
          <p:cNvPr id="81" name="直接箭头连接符 80">
            <a:extLst>
              <a:ext uri="{FF2B5EF4-FFF2-40B4-BE49-F238E27FC236}">
                <a16:creationId xmlns:a16="http://schemas.microsoft.com/office/drawing/2014/main" id="{FA520273-A31C-4C51-A5FD-350154805B7B}"/>
              </a:ext>
            </a:extLst>
          </p:cNvPr>
          <p:cNvCxnSpPr>
            <a:cxnSpLocks/>
          </p:cNvCxnSpPr>
          <p:nvPr/>
        </p:nvCxnSpPr>
        <p:spPr>
          <a:xfrm flipV="1">
            <a:off x="5924284" y="1842511"/>
            <a:ext cx="933852" cy="441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文本框 81">
            <a:extLst>
              <a:ext uri="{FF2B5EF4-FFF2-40B4-BE49-F238E27FC236}">
                <a16:creationId xmlns:a16="http://schemas.microsoft.com/office/drawing/2014/main" id="{8AE3376C-4133-4920-96B4-F26C19C3E7CE}"/>
              </a:ext>
            </a:extLst>
          </p:cNvPr>
          <p:cNvSpPr txBox="1"/>
          <p:nvPr/>
        </p:nvSpPr>
        <p:spPr>
          <a:xfrm>
            <a:off x="563391" y="5941413"/>
            <a:ext cx="9071282" cy="830997"/>
          </a:xfrm>
          <a:prstGeom prst="rect">
            <a:avLst/>
          </a:prstGeom>
          <a:noFill/>
        </p:spPr>
        <p:txBody>
          <a:bodyPr wrap="square">
            <a:spAutoFit/>
          </a:bodyPr>
          <a:lstStyle/>
          <a:p>
            <a:r>
              <a:rPr lang="en-US" altLang="zh-CN" sz="2400" b="0" i="0" u="none" strike="noStrike" baseline="0" dirty="0">
                <a:latin typeface="微软雅黑" panose="020B0503020204020204" pitchFamily="34" charset="-122"/>
                <a:ea typeface="微软雅黑" panose="020B0503020204020204" pitchFamily="34" charset="-122"/>
              </a:rPr>
              <a:t>There is a </a:t>
            </a:r>
            <a:r>
              <a:rPr lang="en-US" altLang="zh-CN" sz="2400" b="1" i="0" u="none" strike="noStrike" baseline="0" dirty="0">
                <a:solidFill>
                  <a:srgbClr val="0000FF"/>
                </a:solidFill>
                <a:latin typeface="微软雅黑" panose="020B0503020204020204" pitchFamily="34" charset="-122"/>
                <a:ea typeface="微软雅黑" panose="020B0503020204020204" pitchFamily="34" charset="-122"/>
              </a:rPr>
              <a:t>static flat brane solution</a:t>
            </a:r>
            <a:r>
              <a:rPr lang="en-US" altLang="zh-CN" sz="2400" b="0" i="0" u="none" strike="noStrike" baseline="0" dirty="0">
                <a:latin typeface="微软雅黑" panose="020B0503020204020204" pitchFamily="34" charset="-122"/>
                <a:ea typeface="微软雅黑" panose="020B0503020204020204" pitchFamily="34" charset="-122"/>
              </a:rPr>
              <a:t>, if the above </a:t>
            </a:r>
          </a:p>
          <a:p>
            <a:r>
              <a:rPr lang="en-US" altLang="zh-CN" sz="2400" b="0" i="0" u="none" strike="noStrike" baseline="0" dirty="0">
                <a:latin typeface="微软雅黑" panose="020B0503020204020204" pitchFamily="34" charset="-122"/>
                <a:ea typeface="微软雅黑" panose="020B0503020204020204" pitchFamily="34" charset="-122"/>
              </a:rPr>
              <a:t>two </a:t>
            </a:r>
            <a:r>
              <a:rPr lang="en-US" altLang="zh-CN" sz="2400" b="1" i="0" u="none" strike="noStrike" baseline="0" dirty="0">
                <a:solidFill>
                  <a:srgbClr val="0000FF"/>
                </a:solidFill>
                <a:latin typeface="微软雅黑" panose="020B0503020204020204" pitchFamily="34" charset="-122"/>
                <a:ea typeface="微软雅黑" panose="020B0503020204020204" pitchFamily="34" charset="-122"/>
              </a:rPr>
              <a:t>fine tuning conditions</a:t>
            </a:r>
            <a:r>
              <a:rPr lang="en-US" altLang="zh-CN" sz="2400" b="0" i="0" u="none" strike="noStrike" baseline="0" dirty="0">
                <a:latin typeface="微软雅黑" panose="020B0503020204020204" pitchFamily="34" charset="-122"/>
                <a:ea typeface="微软雅黑" panose="020B0503020204020204" pitchFamily="34" charset="-122"/>
              </a:rPr>
              <a:t> are satisfied.</a:t>
            </a:r>
            <a:endParaRPr lang="zh-CN" altLang="en-US" sz="36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CCA4774A-D7DE-42C8-ACFE-7C1883618072}"/>
                  </a:ext>
                </a:extLst>
              </p:cNvPr>
              <p:cNvSpPr txBox="1"/>
              <p:nvPr/>
            </p:nvSpPr>
            <p:spPr>
              <a:xfrm>
                <a:off x="6839596" y="1134424"/>
                <a:ext cx="2195047" cy="10610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nary>
                        <m:naryPr>
                          <m:limLoc m:val="undOvr"/>
                          <m:subHide m:val="on"/>
                          <m:supHide m:val="on"/>
                          <m:ctrlPr>
                            <a:rPr kumimoji="0" lang="en-US" altLang="zh-CN" sz="2400" i="1" u="none" strike="noStrike" kern="1200" cap="none" spc="0" normalizeH="0" baseline="0" noProof="0" smtClean="0">
                              <a:ln>
                                <a:noFill/>
                              </a:ln>
                              <a:solidFill>
                                <a:schemeClr val="tx1"/>
                              </a:solidFill>
                              <a:effectLst/>
                              <a:uLnTx/>
                              <a:uFillTx/>
                              <a:latin typeface="Cambria Math" panose="02040503050406030204" pitchFamily="18" charset="0"/>
                            </a:rPr>
                          </m:ctrlPr>
                        </m:naryPr>
                        <m:sub/>
                        <m:sup/>
                        <m:e>
                          <m:sSup>
                            <m:sSupPr>
                              <m:ctrlPr>
                                <a:rPr kumimoji="0" lang="en-US" altLang="zh-CN" sz="2400" i="1" u="none" strike="noStrike" kern="1200" cap="none" spc="0" normalizeH="0" baseline="0" noProof="0" smtClean="0">
                                  <a:ln>
                                    <a:noFill/>
                                  </a:ln>
                                  <a:solidFill>
                                    <a:schemeClr val="tx1"/>
                                  </a:solidFill>
                                  <a:effectLst/>
                                  <a:uLnTx/>
                                  <a:uFillTx/>
                                  <a:latin typeface="Cambria Math" panose="02040503050406030204" pitchFamily="18" charset="0"/>
                                </a:rPr>
                              </m:ctrlPr>
                            </m:sSup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rPr>
                                <m:t>𝑑</m:t>
                              </m:r>
                            </m:e>
                            <m:sup>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rPr>
                                <m:t>4</m:t>
                              </m:r>
                            </m:sup>
                          </m:sSup>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rPr>
                            <m:t>𝑥</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rPr>
                            <m:t> </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rPr>
                                <m:t>𝑉</m:t>
                              </m:r>
                            </m:e>
                            <m:sub>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rPr>
                                <m:t>𝟎</m:t>
                              </m:r>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rPr>
                                <m:t>,</m:t>
                              </m:r>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rPr>
                                <m:t>𝟏</m:t>
                              </m:r>
                            </m:sub>
                          </m:sSub>
                          <m:rad>
                            <m:radPr>
                              <m:degHide m:val="on"/>
                              <m:ctrlPr>
                                <a:rPr kumimoji="0" lang="en-US" altLang="zh-CN" sz="2400" i="1" u="none" strike="noStrike" kern="1200" cap="none" spc="0" normalizeH="0" baseline="0" noProof="0" smtClean="0">
                                  <a:ln>
                                    <a:noFill/>
                                  </a:ln>
                                  <a:solidFill>
                                    <a:schemeClr val="tx1"/>
                                  </a:solidFill>
                                  <a:effectLst/>
                                  <a:uLnTx/>
                                  <a:uFillTx/>
                                  <a:latin typeface="Cambria Math" panose="02040503050406030204" pitchFamily="18" charset="0"/>
                                </a:rPr>
                              </m:ctrlPr>
                            </m:radPr>
                            <m:deg/>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𝑔</m:t>
                                  </m:r>
                                </m:e>
                                <m:sub>
                                  <m:r>
                                    <a:rPr lang="en-US" altLang="zh-CN" sz="2400" i="1">
                                      <a:latin typeface="Cambria Math" panose="02040503050406030204" pitchFamily="18" charset="0"/>
                                    </a:rPr>
                                    <m:t>0,1</m:t>
                                  </m:r>
                                </m:sub>
                                <m:sup>
                                  <m:r>
                                    <a:rPr lang="en-US" altLang="zh-CN" sz="2400" i="1">
                                      <a:latin typeface="Cambria Math" panose="02040503050406030204" pitchFamily="18" charset="0"/>
                                    </a:rPr>
                                    <m:t>𝑖𝑛𝑑</m:t>
                                  </m:r>
                                </m:sup>
                              </m:sSubSup>
                            </m:e>
                          </m:rad>
                        </m:e>
                      </m:nary>
                    </m:oMath>
                  </m:oMathPara>
                </a14:m>
                <a:endParaRPr lang="zh-CN" altLang="en-US" sz="2000" dirty="0">
                  <a:solidFill>
                    <a:schemeClr val="tx1"/>
                  </a:solidFill>
                </a:endParaRPr>
              </a:p>
            </p:txBody>
          </p:sp>
        </mc:Choice>
        <mc:Fallback xmlns="">
          <p:sp>
            <p:nvSpPr>
              <p:cNvPr id="86" name="文本框 85">
                <a:extLst>
                  <a:ext uri="{FF2B5EF4-FFF2-40B4-BE49-F238E27FC236}">
                    <a16:creationId xmlns:a16="http://schemas.microsoft.com/office/drawing/2014/main" id="{CCA4774A-D7DE-42C8-ACFE-7C1883618072}"/>
                  </a:ext>
                </a:extLst>
              </p:cNvPr>
              <p:cNvSpPr txBox="1">
                <a:spLocks noRot="1" noChangeAspect="1" noMove="1" noResize="1" noEditPoints="1" noAdjustHandles="1" noChangeArrowheads="1" noChangeShapeType="1" noTextEdit="1"/>
              </p:cNvSpPr>
              <p:nvPr/>
            </p:nvSpPr>
            <p:spPr>
              <a:xfrm>
                <a:off x="6839596" y="1134424"/>
                <a:ext cx="2195047" cy="1061060"/>
              </a:xfrm>
              <a:prstGeom prst="rect">
                <a:avLst/>
              </a:prstGeom>
              <a:blipFill>
                <a:blip r:embed="rId19"/>
                <a:stretch>
                  <a:fillRect r="-1944"/>
                </a:stretch>
              </a:blipFill>
            </p:spPr>
            <p:txBody>
              <a:bodyPr/>
              <a:lstStyle/>
              <a:p>
                <a:r>
                  <a:rPr lang="zh-CN" altLang="en-US">
                    <a:noFill/>
                  </a:rPr>
                  <a:t> </a:t>
                </a:r>
              </a:p>
            </p:txBody>
          </p:sp>
        </mc:Fallback>
      </mc:AlternateContent>
      <p:pic>
        <p:nvPicPr>
          <p:cNvPr id="88" name="图片 87">
            <a:extLst>
              <a:ext uri="{FF2B5EF4-FFF2-40B4-BE49-F238E27FC236}">
                <a16:creationId xmlns:a16="http://schemas.microsoft.com/office/drawing/2014/main" id="{0F6025EA-9684-4441-A8E7-5B5E469DEA53}"/>
              </a:ext>
            </a:extLst>
          </p:cNvPr>
          <p:cNvPicPr>
            <a:picLocks noChangeAspect="1"/>
          </p:cNvPicPr>
          <p:nvPr/>
        </p:nvPicPr>
        <p:blipFill>
          <a:blip r:embed="rId20"/>
          <a:stretch>
            <a:fillRect/>
          </a:stretch>
        </p:blipFill>
        <p:spPr>
          <a:xfrm>
            <a:off x="4509203" y="2195972"/>
            <a:ext cx="366264" cy="277070"/>
          </a:xfrm>
          <a:prstGeom prst="rect">
            <a:avLst/>
          </a:prstGeom>
        </p:spPr>
      </p:pic>
      <p:sp>
        <p:nvSpPr>
          <p:cNvPr id="4" name="文本框 3">
            <a:extLst>
              <a:ext uri="{FF2B5EF4-FFF2-40B4-BE49-F238E27FC236}">
                <a16:creationId xmlns:a16="http://schemas.microsoft.com/office/drawing/2014/main" id="{6E18458D-3A8D-4E2D-61F6-C2CCB56297F0}"/>
              </a:ext>
            </a:extLst>
          </p:cNvPr>
          <p:cNvSpPr txBox="1"/>
          <p:nvPr/>
        </p:nvSpPr>
        <p:spPr>
          <a:xfrm>
            <a:off x="9250354" y="1310961"/>
            <a:ext cx="2195047" cy="369332"/>
          </a:xfrm>
          <a:prstGeom prst="rect">
            <a:avLst/>
          </a:prstGeom>
          <a:noFill/>
        </p:spPr>
        <p:txBody>
          <a:bodyPr wrap="square">
            <a:spAutoFit/>
          </a:bodyPr>
          <a:lstStyle/>
          <a:p>
            <a:r>
              <a:rPr lang="en-US" altLang="zh-CN" sz="1800" dirty="0">
                <a:solidFill>
                  <a:srgbClr val="C00000"/>
                </a:solidFill>
              </a:rPr>
              <a:t>[</a:t>
            </a:r>
            <a:r>
              <a:rPr lang="zh-CN" altLang="en-US" sz="1800" dirty="0">
                <a:solidFill>
                  <a:srgbClr val="C00000"/>
                </a:solidFill>
              </a:rPr>
              <a:t>P</a:t>
            </a:r>
            <a:r>
              <a:rPr lang="en-US" altLang="zh-CN" sz="1800" dirty="0">
                <a:solidFill>
                  <a:srgbClr val="C00000"/>
                </a:solidFill>
              </a:rPr>
              <a:t>RL</a:t>
            </a:r>
            <a:r>
              <a:rPr lang="zh-CN" altLang="en-US" sz="1800" dirty="0">
                <a:solidFill>
                  <a:srgbClr val="C00000"/>
                </a:solidFill>
              </a:rPr>
              <a:t> 83 (1999) 3370</a:t>
            </a:r>
            <a:r>
              <a:rPr lang="en-US" altLang="zh-CN" sz="1800" dirty="0">
                <a:solidFill>
                  <a:srgbClr val="C00000"/>
                </a:solidFill>
              </a:rPr>
              <a:t>]</a:t>
            </a:r>
          </a:p>
        </p:txBody>
      </p:sp>
    </p:spTree>
    <p:extLst>
      <p:ext uri="{BB962C8B-B14F-4D97-AF65-F5344CB8AC3E}">
        <p14:creationId xmlns:p14="http://schemas.microsoft.com/office/powerpoint/2010/main" val="1717194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13364" y="1500755"/>
            <a:ext cx="8748978" cy="5179628"/>
          </a:xfrm>
        </p:spPr>
        <p:txBody>
          <a:bodyPr>
            <a:noAutofit/>
          </a:bodyPr>
          <a:lstStyle/>
          <a:p>
            <a:pPr marL="0" indent="0">
              <a:lnSpc>
                <a:spcPct val="100000"/>
              </a:lnSpc>
              <a:spcBef>
                <a:spcPts val="0"/>
              </a:spcBef>
              <a:spcAft>
                <a:spcPts val="600"/>
              </a:spcAft>
              <a:buNone/>
            </a:pPr>
            <a:r>
              <a:rPr lang="en-US" altLang="zh-CN" dirty="0">
                <a:solidFill>
                  <a:srgbClr val="0000FF"/>
                </a:solidFill>
                <a:latin typeface="Arial" panose="020B0604020202020204" pitchFamily="34" charset="0"/>
                <a:ea typeface="微软雅黑" panose="020B0503020204020204" pitchFamily="34" charset="-122"/>
                <a:cs typeface="Arial" panose="020B0604020202020204" pitchFamily="34" charset="0"/>
              </a:rPr>
              <a:t>1. Motivation</a:t>
            </a:r>
          </a:p>
          <a:p>
            <a:pPr marL="0" indent="0">
              <a:lnSpc>
                <a:spcPct val="100000"/>
              </a:lnSpc>
              <a:spcBef>
                <a:spcPts val="0"/>
              </a:spcBef>
              <a:spcAft>
                <a:spcPts val="600"/>
              </a:spcAft>
              <a:buNone/>
            </a:pPr>
            <a:r>
              <a:rPr lang="en-US" altLang="zh-CN" dirty="0">
                <a:solidFill>
                  <a:srgbClr val="0000FF"/>
                </a:solidFill>
                <a:latin typeface="Arial" panose="020B0604020202020204" pitchFamily="34" charset="0"/>
                <a:ea typeface="微软雅黑" panose="020B0503020204020204" pitchFamily="34" charset="-122"/>
                <a:cs typeface="Arial" panose="020B0604020202020204" pitchFamily="34" charset="0"/>
              </a:rPr>
              <a:t>2. Extra dimensions and thin brane models</a:t>
            </a:r>
          </a:p>
          <a:p>
            <a:pPr lvl="1">
              <a:lnSpc>
                <a:spcPct val="100000"/>
              </a:lnSpc>
              <a:spcBef>
                <a:spcPts val="0"/>
              </a:spcBef>
              <a:spcAft>
                <a:spcPts val="600"/>
              </a:spcAft>
            </a:pPr>
            <a:r>
              <a:rPr lang="en-US" altLang="zh-CN" dirty="0">
                <a:solidFill>
                  <a:srgbClr val="0000FF"/>
                </a:solidFill>
                <a:latin typeface="Arial" panose="020B0604020202020204" pitchFamily="34" charset="0"/>
                <a:ea typeface="微软雅黑" panose="020B0503020204020204" pitchFamily="34" charset="-122"/>
                <a:cs typeface="Arial" panose="020B0604020202020204" pitchFamily="34" charset="0"/>
              </a:rPr>
              <a:t>Kaluza-Klein (KK) theory</a:t>
            </a:r>
          </a:p>
          <a:p>
            <a:pPr lvl="1">
              <a:lnSpc>
                <a:spcPct val="100000"/>
              </a:lnSpc>
              <a:spcBef>
                <a:spcPts val="0"/>
              </a:spcBef>
              <a:spcAft>
                <a:spcPts val="600"/>
              </a:spcAft>
            </a:pPr>
            <a:r>
              <a:rPr lang="en-US" altLang="zh-CN" dirty="0">
                <a:solidFill>
                  <a:srgbClr val="0000FF"/>
                </a:solidFill>
                <a:latin typeface="Arial" panose="020B0604020202020204" pitchFamily="34" charset="0"/>
                <a:ea typeface="微软雅黑" panose="020B0503020204020204" pitchFamily="34" charset="-122"/>
                <a:cs typeface="Arial" panose="020B0604020202020204" pitchFamily="34" charset="0"/>
              </a:rPr>
              <a:t>Large extra dimensions</a:t>
            </a:r>
          </a:p>
          <a:p>
            <a:pPr lvl="1">
              <a:lnSpc>
                <a:spcPct val="100000"/>
              </a:lnSpc>
              <a:spcBef>
                <a:spcPts val="0"/>
              </a:spcBef>
              <a:spcAft>
                <a:spcPts val="600"/>
              </a:spcAft>
            </a:pPr>
            <a:r>
              <a:rPr lang="en-US" altLang="zh-CN" dirty="0">
                <a:solidFill>
                  <a:srgbClr val="0000FF"/>
                </a:solidFill>
                <a:latin typeface="Arial" panose="020B0604020202020204" pitchFamily="34" charset="0"/>
                <a:ea typeface="微软雅黑" panose="020B0503020204020204" pitchFamily="34" charset="-122"/>
                <a:cs typeface="Arial" panose="020B0604020202020204" pitchFamily="34" charset="0"/>
              </a:rPr>
              <a:t>Warped extra dimensions</a:t>
            </a:r>
          </a:p>
          <a:p>
            <a:pPr lvl="1">
              <a:lnSpc>
                <a:spcPct val="100000"/>
              </a:lnSpc>
              <a:spcBef>
                <a:spcPts val="0"/>
              </a:spcBef>
              <a:spcAft>
                <a:spcPts val="600"/>
              </a:spcAft>
            </a:pPr>
            <a:r>
              <a:rPr lang="en-US" altLang="zh-CN" dirty="0">
                <a:solidFill>
                  <a:srgbClr val="0000FF"/>
                </a:solidFill>
                <a:latin typeface="Arial" panose="020B0604020202020204" pitchFamily="34" charset="0"/>
                <a:ea typeface="微软雅黑" panose="020B0503020204020204" pitchFamily="34" charset="-122"/>
                <a:cs typeface="Arial" panose="020B0604020202020204" pitchFamily="34" charset="0"/>
              </a:rPr>
              <a:t>New extra dimensions</a:t>
            </a:r>
          </a:p>
          <a:p>
            <a:pPr marL="0" indent="0">
              <a:lnSpc>
                <a:spcPct val="100000"/>
              </a:lnSpc>
              <a:spcBef>
                <a:spcPts val="0"/>
              </a:spcBef>
              <a:spcAft>
                <a:spcPts val="600"/>
              </a:spcAft>
              <a:buNone/>
            </a:pPr>
            <a:r>
              <a:rPr lang="en-US" altLang="zh-CN" dirty="0">
                <a:solidFill>
                  <a:srgbClr val="0000FF"/>
                </a:solidFill>
                <a:latin typeface="Arial" panose="020B0604020202020204" pitchFamily="34" charset="0"/>
                <a:ea typeface="微软雅黑" panose="020B0503020204020204" pitchFamily="34" charset="-122"/>
                <a:cs typeface="Arial" panose="020B0604020202020204" pitchFamily="34" charset="0"/>
              </a:rPr>
              <a:t>3. Thick brane and gravity</a:t>
            </a:r>
          </a:p>
          <a:p>
            <a:pPr marL="0" indent="0">
              <a:lnSpc>
                <a:spcPct val="100000"/>
              </a:lnSpc>
              <a:spcBef>
                <a:spcPts val="0"/>
              </a:spcBef>
              <a:spcAft>
                <a:spcPts val="600"/>
              </a:spcAft>
              <a:buNone/>
            </a:pPr>
            <a:r>
              <a:rPr lang="en-US" altLang="zh-CN" dirty="0">
                <a:solidFill>
                  <a:srgbClr val="0000FF"/>
                </a:solidFill>
                <a:latin typeface="Arial" panose="020B0604020202020204" pitchFamily="34" charset="0"/>
                <a:ea typeface="微软雅黑" panose="020B0503020204020204" pitchFamily="34" charset="-122"/>
                <a:cs typeface="Arial" panose="020B0604020202020204" pitchFamily="34" charset="0"/>
              </a:rPr>
              <a:t>4. Localization of matter fields</a:t>
            </a:r>
          </a:p>
          <a:p>
            <a:pPr marL="0" indent="0">
              <a:lnSpc>
                <a:spcPct val="100000"/>
              </a:lnSpc>
              <a:spcBef>
                <a:spcPts val="0"/>
              </a:spcBef>
              <a:spcAft>
                <a:spcPts val="600"/>
              </a:spcAft>
              <a:buNone/>
            </a:pPr>
            <a:r>
              <a:rPr lang="en-US" altLang="zh-CN" dirty="0">
                <a:solidFill>
                  <a:srgbClr val="0000FF"/>
                </a:solidFill>
                <a:latin typeface="Arial" panose="020B0604020202020204" pitchFamily="34" charset="0"/>
                <a:ea typeface="微软雅黑" panose="020B0503020204020204" pitchFamily="34" charset="-122"/>
                <a:cs typeface="Arial" panose="020B0604020202020204" pitchFamily="34" charset="0"/>
              </a:rPr>
              <a:t>5. Gravitational waves and extra dimensions</a:t>
            </a:r>
          </a:p>
          <a:p>
            <a:pPr marL="0" indent="0">
              <a:lnSpc>
                <a:spcPct val="100000"/>
              </a:lnSpc>
              <a:spcBef>
                <a:spcPts val="0"/>
              </a:spcBef>
              <a:spcAft>
                <a:spcPts val="600"/>
              </a:spcAft>
              <a:buNone/>
            </a:pPr>
            <a:r>
              <a:rPr lang="en-US" altLang="zh-CN" dirty="0">
                <a:solidFill>
                  <a:srgbClr val="0000FF"/>
                </a:solidFill>
                <a:latin typeface="Arial" panose="020B0604020202020204" pitchFamily="34" charset="0"/>
                <a:ea typeface="微软雅黑" panose="020B0503020204020204" pitchFamily="34" charset="-122"/>
                <a:cs typeface="Arial" panose="020B0604020202020204" pitchFamily="34" charset="0"/>
              </a:rPr>
              <a:t>6. Prospect</a:t>
            </a:r>
          </a:p>
        </p:txBody>
      </p:sp>
      <p:sp>
        <p:nvSpPr>
          <p:cNvPr id="4" name="灯片编号占位符 16">
            <a:extLst>
              <a:ext uri="{FF2B5EF4-FFF2-40B4-BE49-F238E27FC236}">
                <a16:creationId xmlns:a16="http://schemas.microsoft.com/office/drawing/2014/main" id="{26AD676F-791B-49F9-ADB6-B1BCF4C1D866}"/>
              </a:ext>
            </a:extLst>
          </p:cNvPr>
          <p:cNvSpPr>
            <a:spLocks noGrp="1"/>
          </p:cNvSpPr>
          <p:nvPr>
            <p:ph type="sldNum" sz="quarter" idx="12"/>
          </p:nvPr>
        </p:nvSpPr>
        <p:spPr>
          <a:xfrm>
            <a:off x="9947093" y="6364372"/>
            <a:ext cx="2057400" cy="365125"/>
          </a:xfrm>
        </p:spPr>
        <p:txBody>
          <a:bodyPr/>
          <a:lstStyle/>
          <a:p>
            <a:fld id="{0BF92410-C0B0-46D9-836D-68A03A21362D}" type="slidenum">
              <a:rPr lang="zh-CN" altLang="en-US" sz="2400" b="1" smtClean="0"/>
              <a:t>2</a:t>
            </a:fld>
            <a:endParaRPr lang="zh-CN" altLang="en-US" sz="2400" b="1" dirty="0"/>
          </a:p>
        </p:txBody>
      </p:sp>
      <p:sp>
        <p:nvSpPr>
          <p:cNvPr id="6" name="标题 1">
            <a:extLst>
              <a:ext uri="{FF2B5EF4-FFF2-40B4-BE49-F238E27FC236}">
                <a16:creationId xmlns:a16="http://schemas.microsoft.com/office/drawing/2014/main" id="{B26D6ECF-8D9C-4082-97E7-3AE09065FA29}"/>
              </a:ext>
            </a:extLst>
          </p:cNvPr>
          <p:cNvSpPr>
            <a:spLocks noGrp="1"/>
          </p:cNvSpPr>
          <p:nvPr>
            <p:ph type="title"/>
          </p:nvPr>
        </p:nvSpPr>
        <p:spPr>
          <a:xfrm>
            <a:off x="838200" y="4180"/>
            <a:ext cx="10515600" cy="1325563"/>
          </a:xfrm>
        </p:spPr>
        <p:txBody>
          <a:bodyPr/>
          <a:lstStyle/>
          <a:p>
            <a:pPr algn="ctr"/>
            <a:r>
              <a:rPr lang="en-US" altLang="zh-CN" dirty="0">
                <a:solidFill>
                  <a:srgbClr val="C00000"/>
                </a:solidFill>
                <a:latin typeface="Arial" panose="020B0604020202020204" pitchFamily="34" charset="0"/>
                <a:ea typeface="微软雅黑" panose="020B0503020204020204" pitchFamily="34" charset="-122"/>
                <a:cs typeface="Arial" panose="020B0604020202020204" pitchFamily="34" charset="0"/>
              </a:rPr>
              <a:t>Outline</a:t>
            </a:r>
            <a:endParaRPr lang="zh-CN" altLang="en-US"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9" name="直接连接符 8">
            <a:extLst>
              <a:ext uri="{FF2B5EF4-FFF2-40B4-BE49-F238E27FC236}">
                <a16:creationId xmlns:a16="http://schemas.microsoft.com/office/drawing/2014/main" id="{4F3BEEE4-BA00-4C35-A564-58C0EE985CE3}"/>
              </a:ext>
            </a:extLst>
          </p:cNvPr>
          <p:cNvCxnSpPr>
            <a:cxnSpLocks/>
          </p:cNvCxnSpPr>
          <p:nvPr/>
        </p:nvCxnSpPr>
        <p:spPr>
          <a:xfrm flipV="1">
            <a:off x="0" y="123941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49">
            <a:extLst>
              <a:ext uri="{FF2B5EF4-FFF2-40B4-BE49-F238E27FC236}">
                <a16:creationId xmlns:a16="http://schemas.microsoft.com/office/drawing/2014/main" id="{0D27D0FA-BAAC-4350-B626-FE498BA49F22}"/>
              </a:ext>
            </a:extLst>
          </p:cNvPr>
          <p:cNvSpPr txBox="1"/>
          <p:nvPr/>
        </p:nvSpPr>
        <p:spPr>
          <a:xfrm>
            <a:off x="645356" y="4575827"/>
            <a:ext cx="11104684" cy="461665"/>
          </a:xfrm>
          <a:prstGeom prst="rect">
            <a:avLst/>
          </a:prstGeom>
          <a:noFill/>
        </p:spPr>
        <p:txBody>
          <a:bodyPr wrap="square">
            <a:spAutoFit/>
          </a:bodyPr>
          <a:lstStyle/>
          <a:p>
            <a:r>
              <a:rPr lang="en-US" altLang="zh-CN" sz="2400" b="0" i="0" u="none" strike="noStrike" baseline="0" dirty="0">
                <a:latin typeface="CMR12"/>
              </a:rPr>
              <a:t>By defining                     ,  we get the action for a normal Higgs scalar with the VEV</a:t>
            </a:r>
            <a:endParaRPr lang="zh-CN" altLang="en-US" sz="2400" dirty="0"/>
          </a:p>
        </p:txBody>
      </p:sp>
      <p:sp>
        <p:nvSpPr>
          <p:cNvPr id="8" name="标题 1">
            <a:extLst>
              <a:ext uri="{FF2B5EF4-FFF2-40B4-BE49-F238E27FC236}">
                <a16:creationId xmlns:a16="http://schemas.microsoft.com/office/drawing/2014/main" id="{EA1FB6BC-8348-4D92-AA20-03856A277305}"/>
              </a:ext>
            </a:extLst>
          </p:cNvPr>
          <p:cNvSpPr>
            <a:spLocks noGrp="1"/>
          </p:cNvSpPr>
          <p:nvPr>
            <p:ph type="title"/>
          </p:nvPr>
        </p:nvSpPr>
        <p:spPr>
          <a:xfrm>
            <a:off x="838200" y="4180"/>
            <a:ext cx="10515600" cy="132556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2.3 Warped extra dimensions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12" name="灯片编号占位符 16">
            <a:extLst>
              <a:ext uri="{FF2B5EF4-FFF2-40B4-BE49-F238E27FC236}">
                <a16:creationId xmlns:a16="http://schemas.microsoft.com/office/drawing/2014/main" id="{4B572D67-AF51-4F21-B473-614962452404}"/>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20</a:t>
            </a:fld>
            <a:endParaRPr lang="zh-CN" altLang="en-US" sz="2400" b="1" dirty="0"/>
          </a:p>
        </p:txBody>
      </p:sp>
      <p:cxnSp>
        <p:nvCxnSpPr>
          <p:cNvPr id="14" name="直接连接符 13">
            <a:extLst>
              <a:ext uri="{FF2B5EF4-FFF2-40B4-BE49-F238E27FC236}">
                <a16:creationId xmlns:a16="http://schemas.microsoft.com/office/drawing/2014/main" id="{A7D82CDE-AE7A-4966-9F86-EBE0319C8E9B}"/>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文本框 15">
            <a:extLst>
              <a:ext uri="{FF2B5EF4-FFF2-40B4-BE49-F238E27FC236}">
                <a16:creationId xmlns:a16="http://schemas.microsoft.com/office/drawing/2014/main" id="{034FBFB2-C239-4603-A178-11F135F4EEA7}"/>
              </a:ext>
            </a:extLst>
          </p:cNvPr>
          <p:cNvSpPr txBox="1"/>
          <p:nvPr/>
        </p:nvSpPr>
        <p:spPr>
          <a:xfrm>
            <a:off x="645356" y="1239029"/>
            <a:ext cx="6612694" cy="523220"/>
          </a:xfrm>
          <a:prstGeom prst="rect">
            <a:avLst/>
          </a:prstGeom>
          <a:noFill/>
        </p:spPr>
        <p:txBody>
          <a:bodyPr wrap="square">
            <a:spAutoFit/>
          </a:bodyPr>
          <a:lstStyle/>
          <a:p>
            <a:r>
              <a:rPr lang="en-US" altLang="zh-CN" sz="2800" i="0" u="none" strike="noStrike" baseline="0" dirty="0">
                <a:solidFill>
                  <a:srgbClr val="C00000"/>
                </a:solidFill>
                <a:latin typeface="微软雅黑" panose="020B0503020204020204" pitchFamily="34" charset="-122"/>
                <a:ea typeface="微软雅黑" panose="020B0503020204020204" pitchFamily="34" charset="-122"/>
              </a:rPr>
              <a:t>Solve the gauge hierarchy problem</a:t>
            </a:r>
            <a:endParaRPr lang="zh-CN" altLang="en-US" sz="28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65478B0F-7C6A-49D6-AB30-BC0A00CAE5EE}"/>
              </a:ext>
            </a:extLst>
          </p:cNvPr>
          <p:cNvSpPr txBox="1"/>
          <p:nvPr/>
        </p:nvSpPr>
        <p:spPr>
          <a:xfrm>
            <a:off x="645356" y="1935896"/>
            <a:ext cx="8785860" cy="461665"/>
          </a:xfrm>
          <a:prstGeom prst="rect">
            <a:avLst/>
          </a:prstGeom>
          <a:noFill/>
        </p:spPr>
        <p:txBody>
          <a:bodyPr wrap="square">
            <a:spAutoFit/>
          </a:bodyPr>
          <a:lstStyle/>
          <a:p>
            <a:pPr algn="l"/>
            <a:r>
              <a:rPr lang="en-US" altLang="zh-CN" sz="2400" b="1" i="0" u="none" strike="noStrike" baseline="0" dirty="0">
                <a:latin typeface="CMR12"/>
              </a:rPr>
              <a:t>Consider a scalar field </a:t>
            </a:r>
            <a:r>
              <a:rPr lang="en-US" altLang="zh-CN" sz="2400" b="1" dirty="0">
                <a:latin typeface="CMR12"/>
              </a:rPr>
              <a:t>(Higgs)</a:t>
            </a:r>
            <a:r>
              <a:rPr lang="en-US" altLang="zh-CN" sz="2400" b="1" i="0" u="none" strike="noStrike" baseline="0" dirty="0">
                <a:latin typeface="CMR12"/>
              </a:rPr>
              <a:t> on the negative tension brane at y=b.</a:t>
            </a:r>
            <a:endParaRPr lang="zh-CN" altLang="en-US" sz="2400" b="1" dirty="0"/>
          </a:p>
        </p:txBody>
      </p:sp>
      <p:grpSp>
        <p:nvGrpSpPr>
          <p:cNvPr id="10" name="组合 9">
            <a:extLst>
              <a:ext uri="{FF2B5EF4-FFF2-40B4-BE49-F238E27FC236}">
                <a16:creationId xmlns:a16="http://schemas.microsoft.com/office/drawing/2014/main" id="{A5A3476E-3A56-499D-AD9B-B4FD07D7BC07}"/>
              </a:ext>
            </a:extLst>
          </p:cNvPr>
          <p:cNvGrpSpPr/>
          <p:nvPr/>
        </p:nvGrpSpPr>
        <p:grpSpPr>
          <a:xfrm>
            <a:off x="9226077" y="1500639"/>
            <a:ext cx="2855351" cy="1818366"/>
            <a:chOff x="3557933" y="2397835"/>
            <a:chExt cx="4081616" cy="2438864"/>
          </a:xfrm>
        </p:grpSpPr>
        <p:sp>
          <p:nvSpPr>
            <p:cNvPr id="11" name="平行四边形 10">
              <a:extLst>
                <a:ext uri="{FF2B5EF4-FFF2-40B4-BE49-F238E27FC236}">
                  <a16:creationId xmlns:a16="http://schemas.microsoft.com/office/drawing/2014/main" id="{3F341EA6-C11B-42E8-8D48-BF1B7C2EBCD1}"/>
                </a:ext>
              </a:extLst>
            </p:cNvPr>
            <p:cNvSpPr/>
            <p:nvPr/>
          </p:nvSpPr>
          <p:spPr>
            <a:xfrm rot="21003249">
              <a:off x="3625672" y="2397835"/>
              <a:ext cx="1197849" cy="1810280"/>
            </a:xfrm>
            <a:prstGeom prst="parallelogram">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5" name="直接箭头连接符 14">
              <a:extLst>
                <a:ext uri="{FF2B5EF4-FFF2-40B4-BE49-F238E27FC236}">
                  <a16:creationId xmlns:a16="http://schemas.microsoft.com/office/drawing/2014/main" id="{EC19AD4D-B0BD-498E-8141-8C9D33706A18}"/>
                </a:ext>
              </a:extLst>
            </p:cNvPr>
            <p:cNvCxnSpPr>
              <a:cxnSpLocks/>
              <a:stCxn id="11" idx="3"/>
            </p:cNvCxnSpPr>
            <p:nvPr/>
          </p:nvCxnSpPr>
          <p:spPr>
            <a:xfrm>
              <a:off x="4233449" y="4220373"/>
              <a:ext cx="2819283"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任意多边形: 形状 16">
              <a:extLst>
                <a:ext uri="{FF2B5EF4-FFF2-40B4-BE49-F238E27FC236}">
                  <a16:creationId xmlns:a16="http://schemas.microsoft.com/office/drawing/2014/main" id="{00037557-C9D3-43BD-9E7C-8EF20F4BC92F}"/>
                </a:ext>
              </a:extLst>
            </p:cNvPr>
            <p:cNvSpPr/>
            <p:nvPr/>
          </p:nvSpPr>
          <p:spPr>
            <a:xfrm>
              <a:off x="4324980" y="2583009"/>
              <a:ext cx="2096243" cy="1496478"/>
            </a:xfrm>
            <a:custGeom>
              <a:avLst/>
              <a:gdLst>
                <a:gd name="connsiteX0" fmla="*/ 0 w 1409700"/>
                <a:gd name="connsiteY0" fmla="*/ 0 h 914400"/>
                <a:gd name="connsiteX1" fmla="*/ 144780 w 1409700"/>
                <a:gd name="connsiteY1" fmla="*/ 541020 h 914400"/>
                <a:gd name="connsiteX2" fmla="*/ 518160 w 1409700"/>
                <a:gd name="connsiteY2" fmla="*/ 845820 h 914400"/>
                <a:gd name="connsiteX3" fmla="*/ 1409700 w 1409700"/>
                <a:gd name="connsiteY3" fmla="*/ 914400 h 914400"/>
                <a:gd name="connsiteX4" fmla="*/ 1409700 w 140970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00" h="914400">
                  <a:moveTo>
                    <a:pt x="0" y="0"/>
                  </a:moveTo>
                  <a:cubicBezTo>
                    <a:pt x="29210" y="200025"/>
                    <a:pt x="58420" y="400050"/>
                    <a:pt x="144780" y="541020"/>
                  </a:cubicBezTo>
                  <a:cubicBezTo>
                    <a:pt x="231140" y="681990"/>
                    <a:pt x="307340" y="783590"/>
                    <a:pt x="518160" y="845820"/>
                  </a:cubicBezTo>
                  <a:cubicBezTo>
                    <a:pt x="728980" y="908050"/>
                    <a:pt x="1409700" y="914400"/>
                    <a:pt x="1409700" y="914400"/>
                  </a:cubicBezTo>
                  <a:lnTo>
                    <a:pt x="1409700" y="91440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a:extLst>
                <a:ext uri="{FF2B5EF4-FFF2-40B4-BE49-F238E27FC236}">
                  <a16:creationId xmlns:a16="http://schemas.microsoft.com/office/drawing/2014/main" id="{B0E16323-D868-495E-9093-75C793B44C4D}"/>
                </a:ext>
              </a:extLst>
            </p:cNvPr>
            <p:cNvSpPr/>
            <p:nvPr/>
          </p:nvSpPr>
          <p:spPr>
            <a:xfrm rot="21003249">
              <a:off x="5918898" y="2398586"/>
              <a:ext cx="1197849" cy="1810280"/>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9986C9B8-965D-452A-B0B0-B716FC1C6CFD}"/>
                    </a:ext>
                  </a:extLst>
                </p:cNvPr>
                <p:cNvSpPr/>
                <p:nvPr/>
              </p:nvSpPr>
              <p:spPr>
                <a:xfrm>
                  <a:off x="5723009" y="4148265"/>
                  <a:ext cx="1916540" cy="6884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1" smtClean="0">
                            <a:latin typeface="Cambria Math" panose="02040503050406030204" pitchFamily="18" charset="0"/>
                          </a:rPr>
                          <m:t>𝒚</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𝒃</m:t>
                        </m:r>
                      </m:oMath>
                    </m:oMathPara>
                  </a14:m>
                  <a:endParaRPr lang="zh-CN" altLang="en-US" sz="2800" baseline="-25000" dirty="0"/>
                </a:p>
              </p:txBody>
            </p:sp>
          </mc:Choice>
          <mc:Fallback xmlns="">
            <p:sp>
              <p:nvSpPr>
                <p:cNvPr id="19" name="矩形 18">
                  <a:extLst>
                    <a:ext uri="{FF2B5EF4-FFF2-40B4-BE49-F238E27FC236}">
                      <a16:creationId xmlns:a16="http://schemas.microsoft.com/office/drawing/2014/main" id="{9986C9B8-965D-452A-B0B0-B716FC1C6CFD}"/>
                    </a:ext>
                  </a:extLst>
                </p:cNvPr>
                <p:cNvSpPr>
                  <a:spLocks noRot="1" noChangeAspect="1" noMove="1" noResize="1" noEditPoints="1" noAdjustHandles="1" noChangeArrowheads="1" noChangeShapeType="1" noTextEdit="1"/>
                </p:cNvSpPr>
                <p:nvPr/>
              </p:nvSpPr>
              <p:spPr>
                <a:xfrm>
                  <a:off x="5723009" y="4148265"/>
                  <a:ext cx="1916540" cy="688434"/>
                </a:xfrm>
                <a:prstGeom prst="rect">
                  <a:avLst/>
                </a:prstGeom>
                <a:blipFill>
                  <a:blip r:embed="rId2"/>
                  <a:stretch>
                    <a:fillRect/>
                  </a:stretch>
                </a:blipFill>
              </p:spPr>
              <p:txBody>
                <a:bodyPr/>
                <a:lstStyle/>
                <a:p>
                  <a:r>
                    <a:rPr lang="zh-CN" altLang="en-US">
                      <a:noFill/>
                    </a:rPr>
                    <a:t> </a:t>
                  </a:r>
                </a:p>
              </p:txBody>
            </p:sp>
          </mc:Fallback>
        </mc:AlternateContent>
        <p:sp>
          <p:nvSpPr>
            <p:cNvPr id="20" name="矩形 19">
              <a:extLst>
                <a:ext uri="{FF2B5EF4-FFF2-40B4-BE49-F238E27FC236}">
                  <a16:creationId xmlns:a16="http://schemas.microsoft.com/office/drawing/2014/main" id="{BBAC634D-E6FF-40BA-A105-BCF23ABECCAE}"/>
                </a:ext>
              </a:extLst>
            </p:cNvPr>
            <p:cNvSpPr/>
            <p:nvPr/>
          </p:nvSpPr>
          <p:spPr>
            <a:xfrm rot="21051123">
              <a:off x="6041837" y="2551337"/>
              <a:ext cx="997690" cy="495363"/>
            </a:xfrm>
            <a:prstGeom prst="rect">
              <a:avLst/>
            </a:prstGeom>
            <a:ln>
              <a:noFill/>
            </a:ln>
          </p:spPr>
          <p:txBody>
            <a:bodyPr wrap="none">
              <a:spAutoFit/>
            </a:bodyPr>
            <a:lstStyle/>
            <a:p>
              <a:r>
                <a:rPr lang="en-US" altLang="zh-CN" b="1" dirty="0">
                  <a:solidFill>
                    <a:srgbClr val="C00000"/>
                  </a:solidFill>
                </a:rPr>
                <a:t>Higgs</a:t>
              </a:r>
              <a:endParaRPr lang="zh-CN" altLang="en-US" sz="2400" dirty="0">
                <a:solidFill>
                  <a:srgbClr val="C00000"/>
                </a:solidFill>
              </a:endParaRPr>
            </a:p>
          </p:txBody>
        </p:sp>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8C9D2997-B705-4E4B-BD64-38C29B0980C0}"/>
                    </a:ext>
                  </a:extLst>
                </p:cNvPr>
                <p:cNvSpPr/>
                <p:nvPr/>
              </p:nvSpPr>
              <p:spPr>
                <a:xfrm>
                  <a:off x="3557933" y="4220373"/>
                  <a:ext cx="1333325" cy="4531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0" smtClean="0">
                            <a:latin typeface="Cambria Math" panose="02040503050406030204" pitchFamily="18" charset="0"/>
                          </a:rPr>
                          <m:t>𝟎</m:t>
                        </m:r>
                      </m:oMath>
                    </m:oMathPara>
                  </a14:m>
                  <a:endParaRPr lang="zh-CN" altLang="en-US" sz="2800" baseline="-25000" dirty="0"/>
                </a:p>
              </p:txBody>
            </p:sp>
          </mc:Choice>
          <mc:Fallback xmlns="">
            <p:sp>
              <p:nvSpPr>
                <p:cNvPr id="27" name="矩形 26">
                  <a:extLst>
                    <a:ext uri="{FF2B5EF4-FFF2-40B4-BE49-F238E27FC236}">
                      <a16:creationId xmlns:a16="http://schemas.microsoft.com/office/drawing/2014/main" id="{053E80CC-891B-4BF8-B8F4-21FAB28D52F9}"/>
                    </a:ext>
                  </a:extLst>
                </p:cNvPr>
                <p:cNvSpPr>
                  <a:spLocks noRot="1" noChangeAspect="1" noMove="1" noResize="1" noEditPoints="1" noAdjustHandles="1" noChangeArrowheads="1" noChangeShapeType="1" noTextEdit="1"/>
                </p:cNvSpPr>
                <p:nvPr/>
              </p:nvSpPr>
              <p:spPr>
                <a:xfrm>
                  <a:off x="3557933" y="4220373"/>
                  <a:ext cx="1333325" cy="453137"/>
                </a:xfrm>
                <a:prstGeom prst="rect">
                  <a:avLst/>
                </a:prstGeom>
                <a:blipFill>
                  <a:blip r:embed="rId5"/>
                  <a:stretch>
                    <a:fillRect/>
                  </a:stretch>
                </a:blipFill>
              </p:spPr>
              <p:txBody>
                <a:bodyPr/>
                <a:lstStyle/>
                <a:p>
                  <a:r>
                    <a:rPr lang="zh-CN" altLang="en-US">
                      <a:noFill/>
                    </a:rPr>
                    <a:t> </a:t>
                  </a:r>
                </a:p>
              </p:txBody>
            </p:sp>
          </mc:Fallback>
        </mc:AlternateContent>
        <p:grpSp>
          <p:nvGrpSpPr>
            <p:cNvPr id="22" name="组合 21">
              <a:extLst>
                <a:ext uri="{FF2B5EF4-FFF2-40B4-BE49-F238E27FC236}">
                  <a16:creationId xmlns:a16="http://schemas.microsoft.com/office/drawing/2014/main" id="{5951BB43-102C-4F7F-969A-BAD7C3E9F9BA}"/>
                </a:ext>
              </a:extLst>
            </p:cNvPr>
            <p:cNvGrpSpPr/>
            <p:nvPr/>
          </p:nvGrpSpPr>
          <p:grpSpPr>
            <a:xfrm>
              <a:off x="6353993" y="3332226"/>
              <a:ext cx="244927" cy="513284"/>
              <a:chOff x="8755380" y="1592580"/>
              <a:chExt cx="388619" cy="1120140"/>
            </a:xfrm>
          </p:grpSpPr>
          <p:sp>
            <p:nvSpPr>
              <p:cNvPr id="23" name="椭圆 22">
                <a:extLst>
                  <a:ext uri="{FF2B5EF4-FFF2-40B4-BE49-F238E27FC236}">
                    <a16:creationId xmlns:a16="http://schemas.microsoft.com/office/drawing/2014/main" id="{E9274B3B-A37D-4F41-BB97-AEC4A3ED656E}"/>
                  </a:ext>
                </a:extLst>
              </p:cNvPr>
              <p:cNvSpPr/>
              <p:nvPr/>
            </p:nvSpPr>
            <p:spPr>
              <a:xfrm>
                <a:off x="8839200" y="1592580"/>
                <a:ext cx="213360" cy="28956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a:extLst>
                  <a:ext uri="{FF2B5EF4-FFF2-40B4-BE49-F238E27FC236}">
                    <a16:creationId xmlns:a16="http://schemas.microsoft.com/office/drawing/2014/main" id="{57B7CD33-E8CB-49C9-B23C-33A64F4EFDC1}"/>
                  </a:ext>
                </a:extLst>
              </p:cNvPr>
              <p:cNvCxnSpPr>
                <a:cxnSpLocks/>
              </p:cNvCxnSpPr>
              <p:nvPr/>
            </p:nvCxnSpPr>
            <p:spPr>
              <a:xfrm>
                <a:off x="8961120" y="1844040"/>
                <a:ext cx="0" cy="60280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C4D65009-5455-431F-BB0B-819366061763}"/>
                  </a:ext>
                </a:extLst>
              </p:cNvPr>
              <p:cNvCxnSpPr>
                <a:cxnSpLocks/>
              </p:cNvCxnSpPr>
              <p:nvPr/>
            </p:nvCxnSpPr>
            <p:spPr>
              <a:xfrm flipH="1">
                <a:off x="8755380" y="2065020"/>
                <a:ext cx="38861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3BF1E2EF-FCA9-4973-A975-329F8621681D}"/>
                  </a:ext>
                </a:extLst>
              </p:cNvPr>
              <p:cNvCxnSpPr>
                <a:cxnSpLocks/>
              </p:cNvCxnSpPr>
              <p:nvPr/>
            </p:nvCxnSpPr>
            <p:spPr>
              <a:xfrm flipV="1">
                <a:off x="8772632" y="2431609"/>
                <a:ext cx="180869" cy="28111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28EE9274-2957-40BF-BE17-9CA22F976335}"/>
                  </a:ext>
                </a:extLst>
              </p:cNvPr>
              <p:cNvCxnSpPr>
                <a:cxnSpLocks/>
              </p:cNvCxnSpPr>
              <p:nvPr/>
            </p:nvCxnSpPr>
            <p:spPr>
              <a:xfrm flipH="1" flipV="1">
                <a:off x="8953502" y="2431610"/>
                <a:ext cx="190497" cy="26669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pic>
        <p:nvPicPr>
          <p:cNvPr id="36" name="图片 35">
            <a:extLst>
              <a:ext uri="{FF2B5EF4-FFF2-40B4-BE49-F238E27FC236}">
                <a16:creationId xmlns:a16="http://schemas.microsoft.com/office/drawing/2014/main" id="{08465823-8571-40FA-8117-69B2ADB391C4}"/>
              </a:ext>
            </a:extLst>
          </p:cNvPr>
          <p:cNvPicPr>
            <a:picLocks noChangeAspect="1"/>
          </p:cNvPicPr>
          <p:nvPr/>
        </p:nvPicPr>
        <p:blipFill>
          <a:blip r:embed="rId6"/>
          <a:stretch>
            <a:fillRect/>
          </a:stretch>
        </p:blipFill>
        <p:spPr>
          <a:xfrm>
            <a:off x="2608714" y="3181235"/>
            <a:ext cx="2184751" cy="474618"/>
          </a:xfrm>
          <a:prstGeom prst="rect">
            <a:avLst/>
          </a:prstGeom>
        </p:spPr>
      </p:pic>
      <p:sp>
        <p:nvSpPr>
          <p:cNvPr id="37" name="文本框 36">
            <a:extLst>
              <a:ext uri="{FF2B5EF4-FFF2-40B4-BE49-F238E27FC236}">
                <a16:creationId xmlns:a16="http://schemas.microsoft.com/office/drawing/2014/main" id="{422545A3-F2A4-4552-9D8B-7B485D79F9B3}"/>
              </a:ext>
            </a:extLst>
          </p:cNvPr>
          <p:cNvSpPr txBox="1"/>
          <p:nvPr/>
        </p:nvSpPr>
        <p:spPr>
          <a:xfrm>
            <a:off x="4793465" y="3193389"/>
            <a:ext cx="5968804" cy="461665"/>
          </a:xfrm>
          <a:prstGeom prst="rect">
            <a:avLst/>
          </a:prstGeom>
          <a:noFill/>
        </p:spPr>
        <p:txBody>
          <a:bodyPr wrap="square">
            <a:spAutoFit/>
          </a:bodyPr>
          <a:lstStyle/>
          <a:p>
            <a:pPr algn="l"/>
            <a:r>
              <a:rPr lang="en-US" altLang="zh-CN" sz="2400" b="0" i="0" u="none" strike="noStrike" baseline="0" dirty="0">
                <a:latin typeface="CMR12"/>
              </a:rPr>
              <a:t>the induced metric at the negative tension</a:t>
            </a:r>
            <a:endParaRPr lang="zh-CN" altLang="en-US" sz="3200" dirty="0"/>
          </a:p>
        </p:txBody>
      </p:sp>
      <p:pic>
        <p:nvPicPr>
          <p:cNvPr id="39" name="图片 38">
            <a:extLst>
              <a:ext uri="{FF2B5EF4-FFF2-40B4-BE49-F238E27FC236}">
                <a16:creationId xmlns:a16="http://schemas.microsoft.com/office/drawing/2014/main" id="{B383C7CA-0E3F-4AB9-9A9B-45B2D2DF71DA}"/>
              </a:ext>
            </a:extLst>
          </p:cNvPr>
          <p:cNvPicPr>
            <a:picLocks noChangeAspect="1"/>
          </p:cNvPicPr>
          <p:nvPr/>
        </p:nvPicPr>
        <p:blipFill>
          <a:blip r:embed="rId7"/>
          <a:stretch>
            <a:fillRect/>
          </a:stretch>
        </p:blipFill>
        <p:spPr>
          <a:xfrm>
            <a:off x="2059589" y="3858634"/>
            <a:ext cx="6922816" cy="680933"/>
          </a:xfrm>
          <a:prstGeom prst="rect">
            <a:avLst/>
          </a:prstGeom>
        </p:spPr>
      </p:pic>
      <p:grpSp>
        <p:nvGrpSpPr>
          <p:cNvPr id="42" name="组合 41">
            <a:extLst>
              <a:ext uri="{FF2B5EF4-FFF2-40B4-BE49-F238E27FC236}">
                <a16:creationId xmlns:a16="http://schemas.microsoft.com/office/drawing/2014/main" id="{E0A75AE9-2656-4E72-B1B7-031FD71A1200}"/>
              </a:ext>
            </a:extLst>
          </p:cNvPr>
          <p:cNvGrpSpPr/>
          <p:nvPr/>
        </p:nvGrpSpPr>
        <p:grpSpPr>
          <a:xfrm>
            <a:off x="2059589" y="2491693"/>
            <a:ext cx="6051986" cy="652863"/>
            <a:chOff x="2059589" y="2491693"/>
            <a:chExt cx="6051986" cy="652863"/>
          </a:xfrm>
        </p:grpSpPr>
        <p:pic>
          <p:nvPicPr>
            <p:cNvPr id="29" name="图片 28">
              <a:extLst>
                <a:ext uri="{FF2B5EF4-FFF2-40B4-BE49-F238E27FC236}">
                  <a16:creationId xmlns:a16="http://schemas.microsoft.com/office/drawing/2014/main" id="{3F17E967-15D5-4144-833A-48B8B398E30E}"/>
                </a:ext>
              </a:extLst>
            </p:cNvPr>
            <p:cNvPicPr>
              <a:picLocks noChangeAspect="1"/>
            </p:cNvPicPr>
            <p:nvPr/>
          </p:nvPicPr>
          <p:blipFill>
            <a:blip r:embed="rId8"/>
            <a:stretch>
              <a:fillRect/>
            </a:stretch>
          </p:blipFill>
          <p:spPr>
            <a:xfrm>
              <a:off x="2059589" y="2491693"/>
              <a:ext cx="4257798" cy="652863"/>
            </a:xfrm>
            <a:prstGeom prst="rect">
              <a:avLst/>
            </a:prstGeom>
          </p:spPr>
        </p:pic>
        <p:pic>
          <p:nvPicPr>
            <p:cNvPr id="41" name="图片 40">
              <a:extLst>
                <a:ext uri="{FF2B5EF4-FFF2-40B4-BE49-F238E27FC236}">
                  <a16:creationId xmlns:a16="http://schemas.microsoft.com/office/drawing/2014/main" id="{F723CAA2-45D3-4054-B71D-712FF40F3196}"/>
                </a:ext>
              </a:extLst>
            </p:cNvPr>
            <p:cNvPicPr>
              <a:picLocks noChangeAspect="1"/>
            </p:cNvPicPr>
            <p:nvPr/>
          </p:nvPicPr>
          <p:blipFill>
            <a:blip r:embed="rId9"/>
            <a:stretch>
              <a:fillRect/>
            </a:stretch>
          </p:blipFill>
          <p:spPr>
            <a:xfrm>
              <a:off x="6339681" y="2562601"/>
              <a:ext cx="1771894" cy="480834"/>
            </a:xfrm>
            <a:prstGeom prst="rect">
              <a:avLst/>
            </a:prstGeom>
          </p:spPr>
        </p:pic>
      </p:grpSp>
      <p:pic>
        <p:nvPicPr>
          <p:cNvPr id="46" name="图片 45">
            <a:extLst>
              <a:ext uri="{FF2B5EF4-FFF2-40B4-BE49-F238E27FC236}">
                <a16:creationId xmlns:a16="http://schemas.microsoft.com/office/drawing/2014/main" id="{41E8F1EF-5900-43D2-9854-CFE1EB6C986D}"/>
              </a:ext>
            </a:extLst>
          </p:cNvPr>
          <p:cNvPicPr>
            <a:picLocks noChangeAspect="1"/>
          </p:cNvPicPr>
          <p:nvPr/>
        </p:nvPicPr>
        <p:blipFill>
          <a:blip r:embed="rId10"/>
          <a:stretch>
            <a:fillRect/>
          </a:stretch>
        </p:blipFill>
        <p:spPr>
          <a:xfrm>
            <a:off x="2220094" y="4660612"/>
            <a:ext cx="1338446" cy="320219"/>
          </a:xfrm>
          <a:prstGeom prst="rect">
            <a:avLst/>
          </a:prstGeom>
        </p:spPr>
      </p:pic>
      <p:pic>
        <p:nvPicPr>
          <p:cNvPr id="48" name="图片 47">
            <a:extLst>
              <a:ext uri="{FF2B5EF4-FFF2-40B4-BE49-F238E27FC236}">
                <a16:creationId xmlns:a16="http://schemas.microsoft.com/office/drawing/2014/main" id="{DF6DE101-4647-4543-A044-D89F1FCFBA3E}"/>
              </a:ext>
            </a:extLst>
          </p:cNvPr>
          <p:cNvPicPr>
            <a:picLocks noChangeAspect="1"/>
          </p:cNvPicPr>
          <p:nvPr/>
        </p:nvPicPr>
        <p:blipFill>
          <a:blip r:embed="rId11"/>
          <a:stretch>
            <a:fillRect/>
          </a:stretch>
        </p:blipFill>
        <p:spPr>
          <a:xfrm>
            <a:off x="2059589" y="5200319"/>
            <a:ext cx="6922816" cy="618074"/>
          </a:xfrm>
          <a:prstGeom prst="rect">
            <a:avLst/>
          </a:prstGeom>
        </p:spPr>
      </p:pic>
      <p:pic>
        <p:nvPicPr>
          <p:cNvPr id="52" name="图片 51">
            <a:extLst>
              <a:ext uri="{FF2B5EF4-FFF2-40B4-BE49-F238E27FC236}">
                <a16:creationId xmlns:a16="http://schemas.microsoft.com/office/drawing/2014/main" id="{82BC4A89-C061-4AF9-B012-76FDB6E6CD25}"/>
              </a:ext>
            </a:extLst>
          </p:cNvPr>
          <p:cNvPicPr>
            <a:picLocks noChangeAspect="1"/>
          </p:cNvPicPr>
          <p:nvPr/>
        </p:nvPicPr>
        <p:blipFill>
          <a:blip r:embed="rId12"/>
          <a:stretch>
            <a:fillRect/>
          </a:stretch>
        </p:blipFill>
        <p:spPr>
          <a:xfrm>
            <a:off x="10762269" y="4597709"/>
            <a:ext cx="818606" cy="439783"/>
          </a:xfrm>
          <a:prstGeom prst="rect">
            <a:avLst/>
          </a:prstGeom>
        </p:spPr>
      </p:pic>
      <p:pic>
        <p:nvPicPr>
          <p:cNvPr id="54" name="图片 53">
            <a:extLst>
              <a:ext uri="{FF2B5EF4-FFF2-40B4-BE49-F238E27FC236}">
                <a16:creationId xmlns:a16="http://schemas.microsoft.com/office/drawing/2014/main" id="{7E27C25A-B991-4366-9248-A0803B4C64FD}"/>
              </a:ext>
            </a:extLst>
          </p:cNvPr>
          <p:cNvPicPr>
            <a:picLocks noChangeAspect="1"/>
          </p:cNvPicPr>
          <p:nvPr/>
        </p:nvPicPr>
        <p:blipFill>
          <a:blip r:embed="rId13"/>
          <a:stretch>
            <a:fillRect/>
          </a:stretch>
        </p:blipFill>
        <p:spPr>
          <a:xfrm>
            <a:off x="9383285" y="5217426"/>
            <a:ext cx="2198439" cy="465552"/>
          </a:xfrm>
          <a:prstGeom prst="rect">
            <a:avLst/>
          </a:prstGeom>
          <a:ln w="28575">
            <a:solidFill>
              <a:srgbClr val="C00000"/>
            </a:solidFill>
          </a:ln>
        </p:spPr>
      </p:pic>
      <p:sp>
        <p:nvSpPr>
          <p:cNvPr id="56" name="文本框 55">
            <a:extLst>
              <a:ext uri="{FF2B5EF4-FFF2-40B4-BE49-F238E27FC236}">
                <a16:creationId xmlns:a16="http://schemas.microsoft.com/office/drawing/2014/main" id="{E0B86B78-48B6-4312-9B21-2093B7763D32}"/>
              </a:ext>
            </a:extLst>
          </p:cNvPr>
          <p:cNvSpPr txBox="1"/>
          <p:nvPr/>
        </p:nvSpPr>
        <p:spPr>
          <a:xfrm>
            <a:off x="645356" y="5838173"/>
            <a:ext cx="11036104" cy="830997"/>
          </a:xfrm>
          <a:prstGeom prst="rect">
            <a:avLst/>
          </a:prstGeom>
          <a:noFill/>
        </p:spPr>
        <p:txBody>
          <a:bodyPr wrap="square">
            <a:spAutoFit/>
          </a:bodyPr>
          <a:lstStyle/>
          <a:p>
            <a:pPr algn="l"/>
            <a:r>
              <a:rPr lang="en-US" altLang="zh-CN" sz="2400" b="0" i="0" u="none" strike="noStrike" baseline="0" dirty="0">
                <a:latin typeface="CMR12"/>
              </a:rPr>
              <a:t>Thus, </a:t>
            </a:r>
            <a:r>
              <a:rPr lang="en-US" altLang="zh-CN" sz="2400" b="1" i="0" u="none" strike="noStrike" baseline="0" dirty="0">
                <a:solidFill>
                  <a:srgbClr val="0000FF"/>
                </a:solidFill>
                <a:latin typeface="CMR12"/>
              </a:rPr>
              <a:t>all mass scales are exponentially suppressed on the negative tension (</a:t>
            </a:r>
            <a:r>
              <a:rPr lang="en-US" altLang="zh-CN" sz="2400" b="1" i="0" u="none" strike="noStrike" baseline="0" dirty="0" err="1">
                <a:solidFill>
                  <a:srgbClr val="0000FF"/>
                </a:solidFill>
                <a:latin typeface="CMR12"/>
              </a:rPr>
              <a:t>TeV</a:t>
            </a:r>
            <a:r>
              <a:rPr lang="en-US" altLang="zh-CN" sz="2400" b="1" i="0" u="none" strike="noStrike" baseline="0" dirty="0">
                <a:solidFill>
                  <a:srgbClr val="0000FF"/>
                </a:solidFill>
                <a:latin typeface="CMR12"/>
              </a:rPr>
              <a:t>) brane</a:t>
            </a:r>
            <a:r>
              <a:rPr lang="en-US" altLang="zh-CN" sz="2400" b="0" i="0" u="none" strike="noStrike" baseline="0" dirty="0">
                <a:latin typeface="CMR12"/>
              </a:rPr>
              <a:t>, but not on the positive tension (Planck) brane.</a:t>
            </a:r>
            <a:endParaRPr lang="zh-CN" altLang="en-US" sz="2400" dirty="0"/>
          </a:p>
        </p:txBody>
      </p:sp>
      <p:pic>
        <p:nvPicPr>
          <p:cNvPr id="3" name="图片 2">
            <a:extLst>
              <a:ext uri="{FF2B5EF4-FFF2-40B4-BE49-F238E27FC236}">
                <a16:creationId xmlns:a16="http://schemas.microsoft.com/office/drawing/2014/main" id="{A80E89D9-AFBD-E023-A5ED-5AFEE14C6C58}"/>
              </a:ext>
            </a:extLst>
          </p:cNvPr>
          <p:cNvPicPr>
            <a:picLocks noChangeAspect="1"/>
          </p:cNvPicPr>
          <p:nvPr/>
        </p:nvPicPr>
        <p:blipFill>
          <a:blip r:embed="rId14"/>
          <a:stretch>
            <a:fillRect/>
          </a:stretch>
        </p:blipFill>
        <p:spPr>
          <a:xfrm>
            <a:off x="5413182" y="2571208"/>
            <a:ext cx="107815" cy="269537"/>
          </a:xfrm>
          <a:prstGeom prst="rect">
            <a:avLst/>
          </a:prstGeom>
        </p:spPr>
      </p:pic>
      <p:pic>
        <p:nvPicPr>
          <p:cNvPr id="38" name="图片 37">
            <a:extLst>
              <a:ext uri="{FF2B5EF4-FFF2-40B4-BE49-F238E27FC236}">
                <a16:creationId xmlns:a16="http://schemas.microsoft.com/office/drawing/2014/main" id="{5CE62B4C-7933-AA0C-D039-03850B9927E3}"/>
              </a:ext>
            </a:extLst>
          </p:cNvPr>
          <p:cNvPicPr>
            <a:picLocks noChangeAspect="1"/>
          </p:cNvPicPr>
          <p:nvPr/>
        </p:nvPicPr>
        <p:blipFill>
          <a:blip r:embed="rId14"/>
          <a:stretch>
            <a:fillRect/>
          </a:stretch>
        </p:blipFill>
        <p:spPr>
          <a:xfrm>
            <a:off x="6109500" y="3879174"/>
            <a:ext cx="107815" cy="269537"/>
          </a:xfrm>
          <a:prstGeom prst="rect">
            <a:avLst/>
          </a:prstGeom>
        </p:spPr>
      </p:pic>
      <p:pic>
        <p:nvPicPr>
          <p:cNvPr id="40" name="图片 39">
            <a:extLst>
              <a:ext uri="{FF2B5EF4-FFF2-40B4-BE49-F238E27FC236}">
                <a16:creationId xmlns:a16="http://schemas.microsoft.com/office/drawing/2014/main" id="{C91D028C-4CA0-B0DA-C6EA-731C90738920}"/>
              </a:ext>
            </a:extLst>
          </p:cNvPr>
          <p:cNvPicPr>
            <a:picLocks noChangeAspect="1"/>
          </p:cNvPicPr>
          <p:nvPr/>
        </p:nvPicPr>
        <p:blipFill>
          <a:blip r:embed="rId14"/>
          <a:stretch>
            <a:fillRect/>
          </a:stretch>
        </p:blipFill>
        <p:spPr>
          <a:xfrm>
            <a:off x="5144101" y="5253645"/>
            <a:ext cx="107815" cy="269537"/>
          </a:xfrm>
          <a:prstGeom prst="rect">
            <a:avLst/>
          </a:prstGeom>
        </p:spPr>
      </p:pic>
      <p:sp>
        <p:nvSpPr>
          <p:cNvPr id="6" name="矩形: 圆角 5">
            <a:extLst>
              <a:ext uri="{FF2B5EF4-FFF2-40B4-BE49-F238E27FC236}">
                <a16:creationId xmlns:a16="http://schemas.microsoft.com/office/drawing/2014/main" id="{5E119C3E-D8A1-B613-1DE5-2B8AB678CA5B}"/>
              </a:ext>
            </a:extLst>
          </p:cNvPr>
          <p:cNvSpPr/>
          <p:nvPr/>
        </p:nvSpPr>
        <p:spPr>
          <a:xfrm>
            <a:off x="3831251" y="3118093"/>
            <a:ext cx="592931" cy="5848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a:extLst>
              <a:ext uri="{FF2B5EF4-FFF2-40B4-BE49-F238E27FC236}">
                <a16:creationId xmlns:a16="http://schemas.microsoft.com/office/drawing/2014/main" id="{E22A687C-7515-8598-E85F-8E6B0988FBE6}"/>
              </a:ext>
            </a:extLst>
          </p:cNvPr>
          <p:cNvSpPr/>
          <p:nvPr/>
        </p:nvSpPr>
        <p:spPr>
          <a:xfrm>
            <a:off x="2800350" y="4525165"/>
            <a:ext cx="539163" cy="5848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C8C9D41B-FC26-77F2-96CB-8AB551A3B74F}"/>
              </a:ext>
            </a:extLst>
          </p:cNvPr>
          <p:cNvSpPr txBox="1"/>
          <p:nvPr/>
        </p:nvSpPr>
        <p:spPr>
          <a:xfrm>
            <a:off x="6879458" y="1317943"/>
            <a:ext cx="2195047" cy="369332"/>
          </a:xfrm>
          <a:prstGeom prst="rect">
            <a:avLst/>
          </a:prstGeom>
          <a:noFill/>
        </p:spPr>
        <p:txBody>
          <a:bodyPr wrap="square">
            <a:spAutoFit/>
          </a:bodyPr>
          <a:lstStyle/>
          <a:p>
            <a:r>
              <a:rPr lang="en-US" altLang="zh-CN" sz="1800" dirty="0">
                <a:solidFill>
                  <a:srgbClr val="C00000"/>
                </a:solidFill>
              </a:rPr>
              <a:t>[</a:t>
            </a:r>
            <a:r>
              <a:rPr lang="zh-CN" altLang="en-US" sz="1800" dirty="0">
                <a:solidFill>
                  <a:srgbClr val="C00000"/>
                </a:solidFill>
              </a:rPr>
              <a:t>P</a:t>
            </a:r>
            <a:r>
              <a:rPr lang="en-US" altLang="zh-CN" sz="1800" dirty="0">
                <a:solidFill>
                  <a:srgbClr val="C00000"/>
                </a:solidFill>
              </a:rPr>
              <a:t>RL</a:t>
            </a:r>
            <a:r>
              <a:rPr lang="zh-CN" altLang="en-US" sz="1800" dirty="0">
                <a:solidFill>
                  <a:srgbClr val="C00000"/>
                </a:solidFill>
              </a:rPr>
              <a:t> 83 (1999) 3370</a:t>
            </a:r>
            <a:r>
              <a:rPr lang="en-US" altLang="zh-CN" sz="1800" dirty="0">
                <a:solidFill>
                  <a:srgbClr val="C00000"/>
                </a:solidFill>
              </a:rPr>
              <a:t>]</a:t>
            </a:r>
          </a:p>
        </p:txBody>
      </p:sp>
      <p:sp>
        <p:nvSpPr>
          <p:cNvPr id="5" name="文本框 4">
            <a:extLst>
              <a:ext uri="{FF2B5EF4-FFF2-40B4-BE49-F238E27FC236}">
                <a16:creationId xmlns:a16="http://schemas.microsoft.com/office/drawing/2014/main" id="{0AE751B5-1344-FE8B-8259-C3A9D33CD09C}"/>
              </a:ext>
            </a:extLst>
          </p:cNvPr>
          <p:cNvSpPr txBox="1"/>
          <p:nvPr/>
        </p:nvSpPr>
        <p:spPr>
          <a:xfrm>
            <a:off x="11283616" y="2043399"/>
            <a:ext cx="854574" cy="646331"/>
          </a:xfrm>
          <a:prstGeom prst="rect">
            <a:avLst/>
          </a:prstGeom>
          <a:noFill/>
        </p:spPr>
        <p:txBody>
          <a:bodyPr wrap="square">
            <a:spAutoFit/>
          </a:bodyPr>
          <a:lstStyle/>
          <a:p>
            <a:r>
              <a:rPr lang="en-US" altLang="zh-CN" sz="1800" b="0" i="0" u="none" strike="noStrike" baseline="0" dirty="0" err="1">
                <a:latin typeface="CMR12"/>
              </a:rPr>
              <a:t>TeV</a:t>
            </a:r>
            <a:endParaRPr lang="en-US" altLang="zh-CN" sz="1800" b="0" i="0" u="none" strike="noStrike" baseline="0" dirty="0">
              <a:latin typeface="CMR12"/>
            </a:endParaRPr>
          </a:p>
          <a:p>
            <a:r>
              <a:rPr lang="en-US" altLang="zh-CN" dirty="0">
                <a:latin typeface="CMR12"/>
              </a:rPr>
              <a:t>brane</a:t>
            </a:r>
            <a:endParaRPr lang="zh-CN" altLang="en-US" dirty="0"/>
          </a:p>
        </p:txBody>
      </p:sp>
      <p:sp>
        <p:nvSpPr>
          <p:cNvPr id="7" name="文本框 6">
            <a:extLst>
              <a:ext uri="{FF2B5EF4-FFF2-40B4-BE49-F238E27FC236}">
                <a16:creationId xmlns:a16="http://schemas.microsoft.com/office/drawing/2014/main" id="{2B8D2751-BBE5-9837-A59D-FBBFB16BBAA2}"/>
              </a:ext>
            </a:extLst>
          </p:cNvPr>
          <p:cNvSpPr txBox="1"/>
          <p:nvPr/>
        </p:nvSpPr>
        <p:spPr>
          <a:xfrm>
            <a:off x="9343978" y="2171793"/>
            <a:ext cx="854574" cy="646331"/>
          </a:xfrm>
          <a:prstGeom prst="rect">
            <a:avLst/>
          </a:prstGeom>
          <a:noFill/>
        </p:spPr>
        <p:txBody>
          <a:bodyPr wrap="square">
            <a:spAutoFit/>
          </a:bodyPr>
          <a:lstStyle/>
          <a:p>
            <a:r>
              <a:rPr lang="en-US" altLang="zh-CN" sz="1800" b="0" i="0" u="none" strike="noStrike" baseline="0" dirty="0">
                <a:latin typeface="CMR12"/>
              </a:rPr>
              <a:t>Planck</a:t>
            </a:r>
          </a:p>
          <a:p>
            <a:r>
              <a:rPr lang="en-US" altLang="zh-CN" dirty="0">
                <a:latin typeface="CMR12"/>
              </a:rPr>
              <a:t>brane</a:t>
            </a:r>
            <a:endParaRPr lang="zh-CN" altLang="en-US" dirty="0"/>
          </a:p>
        </p:txBody>
      </p:sp>
    </p:spTree>
    <p:extLst>
      <p:ext uri="{BB962C8B-B14F-4D97-AF65-F5344CB8AC3E}">
        <p14:creationId xmlns:p14="http://schemas.microsoft.com/office/powerpoint/2010/main" val="3396325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49">
            <a:extLst>
              <a:ext uri="{FF2B5EF4-FFF2-40B4-BE49-F238E27FC236}">
                <a16:creationId xmlns:a16="http://schemas.microsoft.com/office/drawing/2014/main" id="{0D27D0FA-BAAC-4350-B626-FE498BA49F22}"/>
              </a:ext>
            </a:extLst>
          </p:cNvPr>
          <p:cNvSpPr txBox="1"/>
          <p:nvPr/>
        </p:nvSpPr>
        <p:spPr>
          <a:xfrm>
            <a:off x="645356" y="4324367"/>
            <a:ext cx="11104684" cy="461665"/>
          </a:xfrm>
          <a:prstGeom prst="rect">
            <a:avLst/>
          </a:prstGeom>
          <a:noFill/>
        </p:spPr>
        <p:txBody>
          <a:bodyPr wrap="square">
            <a:spAutoFit/>
          </a:bodyPr>
          <a:lstStyle/>
          <a:p>
            <a:r>
              <a:rPr lang="en-US" altLang="zh-CN" sz="2400" b="0" i="0" u="none" strike="noStrike" baseline="0" dirty="0">
                <a:latin typeface="CMR12"/>
              </a:rPr>
              <a:t>from which we obtain the 4D effective Planck scale</a:t>
            </a:r>
            <a:endParaRPr lang="zh-CN" altLang="en-US" sz="2400" dirty="0"/>
          </a:p>
        </p:txBody>
      </p:sp>
      <p:sp>
        <p:nvSpPr>
          <p:cNvPr id="8" name="标题 1">
            <a:extLst>
              <a:ext uri="{FF2B5EF4-FFF2-40B4-BE49-F238E27FC236}">
                <a16:creationId xmlns:a16="http://schemas.microsoft.com/office/drawing/2014/main" id="{EA1FB6BC-8348-4D92-AA20-03856A277305}"/>
              </a:ext>
            </a:extLst>
          </p:cNvPr>
          <p:cNvSpPr>
            <a:spLocks noGrp="1"/>
          </p:cNvSpPr>
          <p:nvPr>
            <p:ph type="title"/>
          </p:nvPr>
        </p:nvSpPr>
        <p:spPr>
          <a:xfrm>
            <a:off x="838200" y="4180"/>
            <a:ext cx="10515600" cy="132556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2.3 Warped extra dimensions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12" name="灯片编号占位符 16">
            <a:extLst>
              <a:ext uri="{FF2B5EF4-FFF2-40B4-BE49-F238E27FC236}">
                <a16:creationId xmlns:a16="http://schemas.microsoft.com/office/drawing/2014/main" id="{4B572D67-AF51-4F21-B473-614962452404}"/>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21</a:t>
            </a:fld>
            <a:endParaRPr lang="zh-CN" altLang="en-US" sz="2400" b="1" dirty="0"/>
          </a:p>
        </p:txBody>
      </p:sp>
      <p:cxnSp>
        <p:nvCxnSpPr>
          <p:cNvPr id="14" name="直接连接符 13">
            <a:extLst>
              <a:ext uri="{FF2B5EF4-FFF2-40B4-BE49-F238E27FC236}">
                <a16:creationId xmlns:a16="http://schemas.microsoft.com/office/drawing/2014/main" id="{A7D82CDE-AE7A-4966-9F86-EBE0319C8E9B}"/>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文本框 15">
            <a:extLst>
              <a:ext uri="{FF2B5EF4-FFF2-40B4-BE49-F238E27FC236}">
                <a16:creationId xmlns:a16="http://schemas.microsoft.com/office/drawing/2014/main" id="{034FBFB2-C239-4603-A178-11F135F4EEA7}"/>
              </a:ext>
            </a:extLst>
          </p:cNvPr>
          <p:cNvSpPr txBox="1"/>
          <p:nvPr/>
        </p:nvSpPr>
        <p:spPr>
          <a:xfrm>
            <a:off x="645356" y="1238227"/>
            <a:ext cx="10901288" cy="523220"/>
          </a:xfrm>
          <a:prstGeom prst="rect">
            <a:avLst/>
          </a:prstGeom>
          <a:noFill/>
        </p:spPr>
        <p:txBody>
          <a:bodyPr wrap="square">
            <a:spAutoFit/>
          </a:bodyPr>
          <a:lstStyle/>
          <a:p>
            <a:r>
              <a:rPr lang="en-US" altLang="zh-CN" sz="2800" dirty="0">
                <a:solidFill>
                  <a:srgbClr val="C00000"/>
                </a:solidFill>
                <a:latin typeface="微软雅黑" panose="020B0503020204020204" pitchFamily="34" charset="-122"/>
                <a:ea typeface="微软雅黑" panose="020B0503020204020204" pitchFamily="34" charset="-122"/>
              </a:rPr>
              <a:t>T</a:t>
            </a:r>
            <a:r>
              <a:rPr lang="en-US" altLang="zh-CN" sz="2800" i="0" u="none" strike="noStrike" baseline="0" dirty="0">
                <a:solidFill>
                  <a:srgbClr val="C00000"/>
                </a:solidFill>
                <a:latin typeface="微软雅黑" panose="020B0503020204020204" pitchFamily="34" charset="-122"/>
                <a:ea typeface="微软雅黑" panose="020B0503020204020204" pitchFamily="34" charset="-122"/>
              </a:rPr>
              <a:t>he effective scale of gravity (the 4D Planck scale)</a:t>
            </a:r>
            <a:endParaRPr lang="zh-CN" altLang="en-US" sz="28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65478B0F-7C6A-49D6-AB30-BC0A00CAE5EE}"/>
              </a:ext>
            </a:extLst>
          </p:cNvPr>
          <p:cNvSpPr txBox="1"/>
          <p:nvPr/>
        </p:nvSpPr>
        <p:spPr>
          <a:xfrm>
            <a:off x="645356" y="1935896"/>
            <a:ext cx="8785860" cy="461665"/>
          </a:xfrm>
          <a:prstGeom prst="rect">
            <a:avLst/>
          </a:prstGeom>
          <a:noFill/>
        </p:spPr>
        <p:txBody>
          <a:bodyPr wrap="square">
            <a:spAutoFit/>
          </a:bodyPr>
          <a:lstStyle/>
          <a:p>
            <a:pPr algn="l"/>
            <a:r>
              <a:rPr lang="en-US" altLang="zh-CN" sz="2400" b="0" i="0" u="none" strike="noStrike" baseline="0" dirty="0">
                <a:latin typeface="CMR12"/>
              </a:rPr>
              <a:t>Assume that the 4D graviton </a:t>
            </a:r>
            <a:r>
              <a:rPr lang="en-US" altLang="zh-CN" sz="2400" b="0" i="0" u="none" strike="noStrike" baseline="0" dirty="0" err="1">
                <a:latin typeface="CMMI12"/>
              </a:rPr>
              <a:t>h</a:t>
            </a:r>
            <a:r>
              <a:rPr lang="en-US" altLang="zh-CN" sz="2400" b="0" i="0" u="none" strike="noStrike" baseline="-25000" dirty="0" err="1">
                <a:latin typeface="CMMI8"/>
              </a:rPr>
              <a:t>μν</a:t>
            </a:r>
            <a:r>
              <a:rPr lang="en-US" altLang="zh-CN" sz="2400" b="0" i="0" u="none" strike="noStrike" baseline="0" dirty="0">
                <a:latin typeface="CMMI8"/>
              </a:rPr>
              <a:t> </a:t>
            </a:r>
            <a:r>
              <a:rPr lang="en-US" altLang="zh-CN" sz="2400" b="0" i="0" u="none" strike="noStrike" baseline="0" dirty="0">
                <a:latin typeface="CMR12"/>
              </a:rPr>
              <a:t>is embedded into the full 5D metric</a:t>
            </a:r>
            <a:endParaRPr lang="zh-CN" altLang="en-US" sz="3200" dirty="0"/>
          </a:p>
        </p:txBody>
      </p:sp>
      <p:grpSp>
        <p:nvGrpSpPr>
          <p:cNvPr id="10" name="组合 9">
            <a:extLst>
              <a:ext uri="{FF2B5EF4-FFF2-40B4-BE49-F238E27FC236}">
                <a16:creationId xmlns:a16="http://schemas.microsoft.com/office/drawing/2014/main" id="{A5A3476E-3A56-499D-AD9B-B4FD07D7BC07}"/>
              </a:ext>
            </a:extLst>
          </p:cNvPr>
          <p:cNvGrpSpPr/>
          <p:nvPr/>
        </p:nvGrpSpPr>
        <p:grpSpPr>
          <a:xfrm>
            <a:off x="9334593" y="1281211"/>
            <a:ext cx="2855351" cy="1818366"/>
            <a:chOff x="3557933" y="2397835"/>
            <a:chExt cx="4081616" cy="2438864"/>
          </a:xfrm>
        </p:grpSpPr>
        <p:sp>
          <p:nvSpPr>
            <p:cNvPr id="11" name="平行四边形 10">
              <a:extLst>
                <a:ext uri="{FF2B5EF4-FFF2-40B4-BE49-F238E27FC236}">
                  <a16:creationId xmlns:a16="http://schemas.microsoft.com/office/drawing/2014/main" id="{3F341EA6-C11B-42E8-8D48-BF1B7C2EBCD1}"/>
                </a:ext>
              </a:extLst>
            </p:cNvPr>
            <p:cNvSpPr/>
            <p:nvPr/>
          </p:nvSpPr>
          <p:spPr>
            <a:xfrm rot="21003249">
              <a:off x="3625672" y="2397835"/>
              <a:ext cx="1197849" cy="1810280"/>
            </a:xfrm>
            <a:prstGeom prst="parallelogram">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5" name="直接箭头连接符 14">
              <a:extLst>
                <a:ext uri="{FF2B5EF4-FFF2-40B4-BE49-F238E27FC236}">
                  <a16:creationId xmlns:a16="http://schemas.microsoft.com/office/drawing/2014/main" id="{EC19AD4D-B0BD-498E-8141-8C9D33706A18}"/>
                </a:ext>
              </a:extLst>
            </p:cNvPr>
            <p:cNvCxnSpPr>
              <a:cxnSpLocks/>
              <a:stCxn id="11" idx="3"/>
            </p:cNvCxnSpPr>
            <p:nvPr/>
          </p:nvCxnSpPr>
          <p:spPr>
            <a:xfrm>
              <a:off x="4233449" y="4220373"/>
              <a:ext cx="2819283"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任意多边形: 形状 16">
              <a:extLst>
                <a:ext uri="{FF2B5EF4-FFF2-40B4-BE49-F238E27FC236}">
                  <a16:creationId xmlns:a16="http://schemas.microsoft.com/office/drawing/2014/main" id="{00037557-C9D3-43BD-9E7C-8EF20F4BC92F}"/>
                </a:ext>
              </a:extLst>
            </p:cNvPr>
            <p:cNvSpPr/>
            <p:nvPr/>
          </p:nvSpPr>
          <p:spPr>
            <a:xfrm>
              <a:off x="4324980" y="2583009"/>
              <a:ext cx="2096243" cy="1496478"/>
            </a:xfrm>
            <a:custGeom>
              <a:avLst/>
              <a:gdLst>
                <a:gd name="connsiteX0" fmla="*/ 0 w 1409700"/>
                <a:gd name="connsiteY0" fmla="*/ 0 h 914400"/>
                <a:gd name="connsiteX1" fmla="*/ 144780 w 1409700"/>
                <a:gd name="connsiteY1" fmla="*/ 541020 h 914400"/>
                <a:gd name="connsiteX2" fmla="*/ 518160 w 1409700"/>
                <a:gd name="connsiteY2" fmla="*/ 845820 h 914400"/>
                <a:gd name="connsiteX3" fmla="*/ 1409700 w 1409700"/>
                <a:gd name="connsiteY3" fmla="*/ 914400 h 914400"/>
                <a:gd name="connsiteX4" fmla="*/ 1409700 w 140970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00" h="914400">
                  <a:moveTo>
                    <a:pt x="0" y="0"/>
                  </a:moveTo>
                  <a:cubicBezTo>
                    <a:pt x="29210" y="200025"/>
                    <a:pt x="58420" y="400050"/>
                    <a:pt x="144780" y="541020"/>
                  </a:cubicBezTo>
                  <a:cubicBezTo>
                    <a:pt x="231140" y="681990"/>
                    <a:pt x="307340" y="783590"/>
                    <a:pt x="518160" y="845820"/>
                  </a:cubicBezTo>
                  <a:cubicBezTo>
                    <a:pt x="728980" y="908050"/>
                    <a:pt x="1409700" y="914400"/>
                    <a:pt x="1409700" y="914400"/>
                  </a:cubicBezTo>
                  <a:lnTo>
                    <a:pt x="1409700" y="91440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a:extLst>
                <a:ext uri="{FF2B5EF4-FFF2-40B4-BE49-F238E27FC236}">
                  <a16:creationId xmlns:a16="http://schemas.microsoft.com/office/drawing/2014/main" id="{B0E16323-D868-495E-9093-75C793B44C4D}"/>
                </a:ext>
              </a:extLst>
            </p:cNvPr>
            <p:cNvSpPr/>
            <p:nvPr/>
          </p:nvSpPr>
          <p:spPr>
            <a:xfrm rot="21003249">
              <a:off x="5918898" y="2398586"/>
              <a:ext cx="1197849" cy="1810280"/>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9986C9B8-965D-452A-B0B0-B716FC1C6CFD}"/>
                    </a:ext>
                  </a:extLst>
                </p:cNvPr>
                <p:cNvSpPr/>
                <p:nvPr/>
              </p:nvSpPr>
              <p:spPr>
                <a:xfrm>
                  <a:off x="5723009" y="4148265"/>
                  <a:ext cx="1916540" cy="6884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1" smtClean="0">
                            <a:latin typeface="Cambria Math" panose="02040503050406030204" pitchFamily="18" charset="0"/>
                          </a:rPr>
                          <m:t>𝒚</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𝒃</m:t>
                        </m:r>
                      </m:oMath>
                    </m:oMathPara>
                  </a14:m>
                  <a:endParaRPr lang="zh-CN" altLang="en-US" sz="2800" baseline="-25000" dirty="0"/>
                </a:p>
              </p:txBody>
            </p:sp>
          </mc:Choice>
          <mc:Fallback xmlns="">
            <p:sp>
              <p:nvSpPr>
                <p:cNvPr id="19" name="矩形 18">
                  <a:extLst>
                    <a:ext uri="{FF2B5EF4-FFF2-40B4-BE49-F238E27FC236}">
                      <a16:creationId xmlns:a16="http://schemas.microsoft.com/office/drawing/2014/main" id="{9986C9B8-965D-452A-B0B0-B716FC1C6CFD}"/>
                    </a:ext>
                  </a:extLst>
                </p:cNvPr>
                <p:cNvSpPr>
                  <a:spLocks noRot="1" noChangeAspect="1" noMove="1" noResize="1" noEditPoints="1" noAdjustHandles="1" noChangeArrowheads="1" noChangeShapeType="1" noTextEdit="1"/>
                </p:cNvSpPr>
                <p:nvPr/>
              </p:nvSpPr>
              <p:spPr>
                <a:xfrm>
                  <a:off x="5723009" y="4148265"/>
                  <a:ext cx="1916540" cy="688434"/>
                </a:xfrm>
                <a:prstGeom prst="rect">
                  <a:avLst/>
                </a:prstGeom>
                <a:blipFill>
                  <a:blip r:embed="rId2"/>
                  <a:stretch>
                    <a:fillRect/>
                  </a:stretch>
                </a:blipFill>
              </p:spPr>
              <p:txBody>
                <a:bodyPr/>
                <a:lstStyle/>
                <a:p>
                  <a:r>
                    <a:rPr lang="zh-CN" altLang="en-US">
                      <a:noFill/>
                    </a:rPr>
                    <a:t> </a:t>
                  </a:r>
                </a:p>
              </p:txBody>
            </p:sp>
          </mc:Fallback>
        </mc:AlternateContent>
        <p:sp>
          <p:nvSpPr>
            <p:cNvPr id="20" name="矩形 19">
              <a:extLst>
                <a:ext uri="{FF2B5EF4-FFF2-40B4-BE49-F238E27FC236}">
                  <a16:creationId xmlns:a16="http://schemas.microsoft.com/office/drawing/2014/main" id="{BBAC634D-E6FF-40BA-A105-BCF23ABECCAE}"/>
                </a:ext>
              </a:extLst>
            </p:cNvPr>
            <p:cNvSpPr/>
            <p:nvPr/>
          </p:nvSpPr>
          <p:spPr>
            <a:xfrm rot="21051123">
              <a:off x="6041837" y="2551337"/>
              <a:ext cx="997690" cy="495363"/>
            </a:xfrm>
            <a:prstGeom prst="rect">
              <a:avLst/>
            </a:prstGeom>
            <a:ln>
              <a:noFill/>
            </a:ln>
          </p:spPr>
          <p:txBody>
            <a:bodyPr wrap="none">
              <a:spAutoFit/>
            </a:bodyPr>
            <a:lstStyle/>
            <a:p>
              <a:r>
                <a:rPr lang="en-US" altLang="zh-CN" b="1" dirty="0">
                  <a:solidFill>
                    <a:srgbClr val="C00000"/>
                  </a:solidFill>
                </a:rPr>
                <a:t>Higgs</a:t>
              </a:r>
              <a:endParaRPr lang="zh-CN" altLang="en-US" sz="2400" dirty="0">
                <a:solidFill>
                  <a:srgbClr val="C00000"/>
                </a:solidFill>
              </a:endParaRPr>
            </a:p>
          </p:txBody>
        </p:sp>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8C9D2997-B705-4E4B-BD64-38C29B0980C0}"/>
                    </a:ext>
                  </a:extLst>
                </p:cNvPr>
                <p:cNvSpPr/>
                <p:nvPr/>
              </p:nvSpPr>
              <p:spPr>
                <a:xfrm>
                  <a:off x="3557933" y="4220373"/>
                  <a:ext cx="1333325" cy="4531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0" smtClean="0">
                            <a:latin typeface="Cambria Math" panose="02040503050406030204" pitchFamily="18" charset="0"/>
                          </a:rPr>
                          <m:t>𝟎</m:t>
                        </m:r>
                      </m:oMath>
                    </m:oMathPara>
                  </a14:m>
                  <a:endParaRPr lang="zh-CN" altLang="en-US" sz="2800" baseline="-25000" dirty="0"/>
                </a:p>
              </p:txBody>
            </p:sp>
          </mc:Choice>
          <mc:Fallback xmlns="">
            <p:sp>
              <p:nvSpPr>
                <p:cNvPr id="27" name="矩形 26">
                  <a:extLst>
                    <a:ext uri="{FF2B5EF4-FFF2-40B4-BE49-F238E27FC236}">
                      <a16:creationId xmlns:a16="http://schemas.microsoft.com/office/drawing/2014/main" id="{053E80CC-891B-4BF8-B8F4-21FAB28D52F9}"/>
                    </a:ext>
                  </a:extLst>
                </p:cNvPr>
                <p:cNvSpPr>
                  <a:spLocks noRot="1" noChangeAspect="1" noMove="1" noResize="1" noEditPoints="1" noAdjustHandles="1" noChangeArrowheads="1" noChangeShapeType="1" noTextEdit="1"/>
                </p:cNvSpPr>
                <p:nvPr/>
              </p:nvSpPr>
              <p:spPr>
                <a:xfrm>
                  <a:off x="3557933" y="4220373"/>
                  <a:ext cx="1333325" cy="453137"/>
                </a:xfrm>
                <a:prstGeom prst="rect">
                  <a:avLst/>
                </a:prstGeom>
                <a:blipFill>
                  <a:blip r:embed="rId5"/>
                  <a:stretch>
                    <a:fillRect/>
                  </a:stretch>
                </a:blipFill>
              </p:spPr>
              <p:txBody>
                <a:bodyPr/>
                <a:lstStyle/>
                <a:p>
                  <a:r>
                    <a:rPr lang="zh-CN" altLang="en-US">
                      <a:noFill/>
                    </a:rPr>
                    <a:t> </a:t>
                  </a:r>
                </a:p>
              </p:txBody>
            </p:sp>
          </mc:Fallback>
        </mc:AlternateContent>
        <p:grpSp>
          <p:nvGrpSpPr>
            <p:cNvPr id="22" name="组合 21">
              <a:extLst>
                <a:ext uri="{FF2B5EF4-FFF2-40B4-BE49-F238E27FC236}">
                  <a16:creationId xmlns:a16="http://schemas.microsoft.com/office/drawing/2014/main" id="{5951BB43-102C-4F7F-969A-BAD7C3E9F9BA}"/>
                </a:ext>
              </a:extLst>
            </p:cNvPr>
            <p:cNvGrpSpPr/>
            <p:nvPr/>
          </p:nvGrpSpPr>
          <p:grpSpPr>
            <a:xfrm>
              <a:off x="6353993" y="3332226"/>
              <a:ext cx="244927" cy="513284"/>
              <a:chOff x="8755380" y="1592580"/>
              <a:chExt cx="388619" cy="1120140"/>
            </a:xfrm>
          </p:grpSpPr>
          <p:sp>
            <p:nvSpPr>
              <p:cNvPr id="23" name="椭圆 22">
                <a:extLst>
                  <a:ext uri="{FF2B5EF4-FFF2-40B4-BE49-F238E27FC236}">
                    <a16:creationId xmlns:a16="http://schemas.microsoft.com/office/drawing/2014/main" id="{E9274B3B-A37D-4F41-BB97-AEC4A3ED656E}"/>
                  </a:ext>
                </a:extLst>
              </p:cNvPr>
              <p:cNvSpPr/>
              <p:nvPr/>
            </p:nvSpPr>
            <p:spPr>
              <a:xfrm>
                <a:off x="8839197" y="1592580"/>
                <a:ext cx="213359" cy="28956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a:extLst>
                  <a:ext uri="{FF2B5EF4-FFF2-40B4-BE49-F238E27FC236}">
                    <a16:creationId xmlns:a16="http://schemas.microsoft.com/office/drawing/2014/main" id="{57B7CD33-E8CB-49C9-B23C-33A64F4EFDC1}"/>
                  </a:ext>
                </a:extLst>
              </p:cNvPr>
              <p:cNvCxnSpPr>
                <a:cxnSpLocks/>
              </p:cNvCxnSpPr>
              <p:nvPr/>
            </p:nvCxnSpPr>
            <p:spPr>
              <a:xfrm>
                <a:off x="8961120" y="1844040"/>
                <a:ext cx="0" cy="60280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C4D65009-5455-431F-BB0B-819366061763}"/>
                  </a:ext>
                </a:extLst>
              </p:cNvPr>
              <p:cNvCxnSpPr>
                <a:cxnSpLocks/>
              </p:cNvCxnSpPr>
              <p:nvPr/>
            </p:nvCxnSpPr>
            <p:spPr>
              <a:xfrm flipH="1">
                <a:off x="8755380" y="2065020"/>
                <a:ext cx="38861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3BF1E2EF-FCA9-4973-A975-329F8621681D}"/>
                  </a:ext>
                </a:extLst>
              </p:cNvPr>
              <p:cNvCxnSpPr>
                <a:cxnSpLocks/>
              </p:cNvCxnSpPr>
              <p:nvPr/>
            </p:nvCxnSpPr>
            <p:spPr>
              <a:xfrm flipV="1">
                <a:off x="8772632" y="2431609"/>
                <a:ext cx="180869" cy="28111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28EE9274-2957-40BF-BE17-9CA22F976335}"/>
                  </a:ext>
                </a:extLst>
              </p:cNvPr>
              <p:cNvCxnSpPr>
                <a:cxnSpLocks/>
              </p:cNvCxnSpPr>
              <p:nvPr/>
            </p:nvCxnSpPr>
            <p:spPr>
              <a:xfrm flipH="1" flipV="1">
                <a:off x="8953502" y="2431610"/>
                <a:ext cx="190497" cy="26669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56" name="文本框 55">
            <a:extLst>
              <a:ext uri="{FF2B5EF4-FFF2-40B4-BE49-F238E27FC236}">
                <a16:creationId xmlns:a16="http://schemas.microsoft.com/office/drawing/2014/main" id="{E0B86B78-48B6-4312-9B21-2093B7763D32}"/>
              </a:ext>
            </a:extLst>
          </p:cNvPr>
          <p:cNvSpPr txBox="1"/>
          <p:nvPr/>
        </p:nvSpPr>
        <p:spPr>
          <a:xfrm>
            <a:off x="645356" y="5586004"/>
            <a:ext cx="11104684" cy="1200329"/>
          </a:xfrm>
          <a:prstGeom prst="rect">
            <a:avLst/>
          </a:prstGeom>
          <a:noFill/>
        </p:spPr>
        <p:txBody>
          <a:bodyPr wrap="square">
            <a:spAutoFit/>
          </a:bodyPr>
          <a:lstStyle/>
          <a:p>
            <a:pPr algn="l"/>
            <a:r>
              <a:rPr lang="en-US" altLang="zh-CN" sz="2400" b="0" i="0" u="none" strike="noStrike" baseline="0" dirty="0">
                <a:latin typeface="CMR12"/>
              </a:rPr>
              <a:t>If all bare parameters </a:t>
            </a:r>
            <a:r>
              <a:rPr lang="en-US" altLang="zh-CN" sz="2400" b="0" i="0" u="none" strike="noStrike" baseline="0" dirty="0">
                <a:latin typeface="CMMI12"/>
              </a:rPr>
              <a:t>M</a:t>
            </a:r>
            <a:r>
              <a:rPr lang="en-US" altLang="zh-CN" sz="2400" b="0" i="0" u="none" strike="noStrike" baseline="-25000" dirty="0">
                <a:latin typeface="CMSY8"/>
              </a:rPr>
              <a:t>∗</a:t>
            </a:r>
            <a:r>
              <a:rPr lang="en-US" altLang="zh-CN" sz="2400" b="0" i="0" u="none" strike="noStrike" baseline="0" dirty="0">
                <a:latin typeface="CMMI12"/>
              </a:rPr>
              <a:t>, </a:t>
            </a:r>
            <a:r>
              <a:rPr lang="en-US" altLang="zh-CN" sz="2400" b="0" i="1" u="none" strike="noStrike" baseline="0" dirty="0">
                <a:latin typeface="CMMI12"/>
              </a:rPr>
              <a:t>k</a:t>
            </a:r>
            <a:r>
              <a:rPr lang="en-US" altLang="zh-CN" sz="2400" b="0" i="0" u="none" strike="noStrike" baseline="0" dirty="0">
                <a:latin typeface="CMMI12"/>
              </a:rPr>
              <a:t>, V</a:t>
            </a:r>
            <a:r>
              <a:rPr lang="en-US" altLang="zh-CN" sz="2400" b="0" i="0" u="none" strike="noStrike" baseline="-25000" dirty="0">
                <a:latin typeface="CMR8"/>
              </a:rPr>
              <a:t>0</a:t>
            </a:r>
            <a:r>
              <a:rPr lang="en-US" altLang="zh-CN" sz="2400" b="0" i="0" u="none" strike="noStrike" baseline="0" dirty="0">
                <a:latin typeface="CMMI12"/>
              </a:rPr>
              <a:t>, v</a:t>
            </a:r>
            <a:r>
              <a:rPr lang="en-US" altLang="zh-CN" sz="2400" b="0" i="0" u="none" strike="noStrike" baseline="0" dirty="0">
                <a:latin typeface="CMMI8"/>
              </a:rPr>
              <a:t> </a:t>
            </a:r>
            <a:r>
              <a:rPr lang="en-US" altLang="zh-CN" sz="2400" b="0" i="0" u="none" strike="noStrike" baseline="0" dirty="0">
                <a:latin typeface="CMR12"/>
              </a:rPr>
              <a:t>are of the same order of the Planck scale, </a:t>
            </a:r>
          </a:p>
          <a:p>
            <a:pPr algn="l"/>
            <a:r>
              <a:rPr lang="en-US" altLang="zh-CN" sz="2400" b="0" i="0" u="none" strike="noStrike" baseline="0" dirty="0">
                <a:latin typeface="CMR12"/>
              </a:rPr>
              <a:t>then while the scale of the Higgs VEV (the weak scale) gets exponentially suppressed, </a:t>
            </a:r>
          </a:p>
          <a:p>
            <a:pPr algn="l"/>
            <a:r>
              <a:rPr lang="en-US" altLang="zh-CN" sz="2400" b="1" i="0" u="none" strike="noStrike" baseline="0" dirty="0">
                <a:solidFill>
                  <a:srgbClr val="0000FF"/>
                </a:solidFill>
                <a:latin typeface="CMR12"/>
              </a:rPr>
              <a:t>the scale of gravity itself will remain of the order of the Planck scale.</a:t>
            </a:r>
            <a:endParaRPr lang="zh-CN" altLang="en-US" sz="3200" b="1" dirty="0">
              <a:solidFill>
                <a:srgbClr val="0000FF"/>
              </a:solidFill>
            </a:endParaRPr>
          </a:p>
        </p:txBody>
      </p:sp>
      <p:pic>
        <p:nvPicPr>
          <p:cNvPr id="3" name="图片 2">
            <a:extLst>
              <a:ext uri="{FF2B5EF4-FFF2-40B4-BE49-F238E27FC236}">
                <a16:creationId xmlns:a16="http://schemas.microsoft.com/office/drawing/2014/main" id="{06B5CEA7-D289-4257-A458-BCF4639B2584}"/>
              </a:ext>
            </a:extLst>
          </p:cNvPr>
          <p:cNvPicPr>
            <a:picLocks noChangeAspect="1"/>
          </p:cNvPicPr>
          <p:nvPr/>
        </p:nvPicPr>
        <p:blipFill>
          <a:blip r:embed="rId6"/>
          <a:stretch>
            <a:fillRect/>
          </a:stretch>
        </p:blipFill>
        <p:spPr>
          <a:xfrm>
            <a:off x="2093808" y="2409715"/>
            <a:ext cx="5399314" cy="640080"/>
          </a:xfrm>
          <a:prstGeom prst="rect">
            <a:avLst/>
          </a:prstGeom>
        </p:spPr>
      </p:pic>
      <p:sp>
        <p:nvSpPr>
          <p:cNvPr id="38" name="文本框 37">
            <a:extLst>
              <a:ext uri="{FF2B5EF4-FFF2-40B4-BE49-F238E27FC236}">
                <a16:creationId xmlns:a16="http://schemas.microsoft.com/office/drawing/2014/main" id="{1F5F15B6-049B-4C2D-8D9F-6DBFA4857634}"/>
              </a:ext>
            </a:extLst>
          </p:cNvPr>
          <p:cNvSpPr txBox="1"/>
          <p:nvPr/>
        </p:nvSpPr>
        <p:spPr>
          <a:xfrm>
            <a:off x="645356" y="3072981"/>
            <a:ext cx="6111240" cy="461665"/>
          </a:xfrm>
          <a:prstGeom prst="rect">
            <a:avLst/>
          </a:prstGeom>
          <a:noFill/>
        </p:spPr>
        <p:txBody>
          <a:bodyPr wrap="square">
            <a:spAutoFit/>
          </a:bodyPr>
          <a:lstStyle/>
          <a:p>
            <a:r>
              <a:rPr lang="en-US" altLang="zh-CN" sz="2400" b="0" i="0" u="none" strike="noStrike" baseline="0" dirty="0">
                <a:latin typeface="CMR12"/>
              </a:rPr>
              <a:t>The 4D effective gravitational action </a:t>
            </a:r>
            <a:endParaRPr lang="zh-CN" altLang="en-US" sz="2400" dirty="0"/>
          </a:p>
        </p:txBody>
      </p:sp>
      <p:grpSp>
        <p:nvGrpSpPr>
          <p:cNvPr id="57" name="组合 56">
            <a:extLst>
              <a:ext uri="{FF2B5EF4-FFF2-40B4-BE49-F238E27FC236}">
                <a16:creationId xmlns:a16="http://schemas.microsoft.com/office/drawing/2014/main" id="{BB4151D2-59D1-4FC1-BD3F-2AC3F68BB012}"/>
              </a:ext>
            </a:extLst>
          </p:cNvPr>
          <p:cNvGrpSpPr/>
          <p:nvPr/>
        </p:nvGrpSpPr>
        <p:grpSpPr>
          <a:xfrm>
            <a:off x="2140048" y="3501041"/>
            <a:ext cx="7711879" cy="861778"/>
            <a:chOff x="2140048" y="3501041"/>
            <a:chExt cx="7711879" cy="861778"/>
          </a:xfrm>
        </p:grpSpPr>
        <p:pic>
          <p:nvPicPr>
            <p:cNvPr id="30" name="图片 29">
              <a:extLst>
                <a:ext uri="{FF2B5EF4-FFF2-40B4-BE49-F238E27FC236}">
                  <a16:creationId xmlns:a16="http://schemas.microsoft.com/office/drawing/2014/main" id="{4E59EB78-13A8-453C-A53A-00236DAF93E3}"/>
                </a:ext>
              </a:extLst>
            </p:cNvPr>
            <p:cNvPicPr>
              <a:picLocks noChangeAspect="1"/>
            </p:cNvPicPr>
            <p:nvPr/>
          </p:nvPicPr>
          <p:blipFill>
            <a:blip r:embed="rId7"/>
            <a:stretch>
              <a:fillRect/>
            </a:stretch>
          </p:blipFill>
          <p:spPr>
            <a:xfrm>
              <a:off x="2140048" y="3682836"/>
              <a:ext cx="574766" cy="396240"/>
            </a:xfrm>
            <a:prstGeom prst="rect">
              <a:avLst/>
            </a:prstGeom>
          </p:spPr>
        </p:pic>
        <p:pic>
          <p:nvPicPr>
            <p:cNvPr id="34" name="图片 33">
              <a:extLst>
                <a:ext uri="{FF2B5EF4-FFF2-40B4-BE49-F238E27FC236}">
                  <a16:creationId xmlns:a16="http://schemas.microsoft.com/office/drawing/2014/main" id="{F2AB9001-9B12-4DF1-BE26-E751A41AB2B1}"/>
                </a:ext>
              </a:extLst>
            </p:cNvPr>
            <p:cNvPicPr>
              <a:picLocks noChangeAspect="1"/>
            </p:cNvPicPr>
            <p:nvPr/>
          </p:nvPicPr>
          <p:blipFill>
            <a:blip r:embed="rId8"/>
            <a:stretch>
              <a:fillRect/>
            </a:stretch>
          </p:blipFill>
          <p:spPr>
            <a:xfrm>
              <a:off x="2820488" y="3501041"/>
              <a:ext cx="2664823" cy="827314"/>
            </a:xfrm>
            <a:prstGeom prst="rect">
              <a:avLst/>
            </a:prstGeom>
          </p:spPr>
        </p:pic>
        <p:pic>
          <p:nvPicPr>
            <p:cNvPr id="40" name="图片 39">
              <a:extLst>
                <a:ext uri="{FF2B5EF4-FFF2-40B4-BE49-F238E27FC236}">
                  <a16:creationId xmlns:a16="http://schemas.microsoft.com/office/drawing/2014/main" id="{1A0FF6FE-D8B0-4E9A-8A53-D29680DC658C}"/>
                </a:ext>
              </a:extLst>
            </p:cNvPr>
            <p:cNvPicPr>
              <a:picLocks noChangeAspect="1"/>
            </p:cNvPicPr>
            <p:nvPr/>
          </p:nvPicPr>
          <p:blipFill>
            <a:blip r:embed="rId9"/>
            <a:stretch>
              <a:fillRect/>
            </a:stretch>
          </p:blipFill>
          <p:spPr>
            <a:xfrm>
              <a:off x="5607296" y="3524619"/>
              <a:ext cx="1968137" cy="814251"/>
            </a:xfrm>
            <a:prstGeom prst="rect">
              <a:avLst/>
            </a:prstGeom>
          </p:spPr>
        </p:pic>
        <p:pic>
          <p:nvPicPr>
            <p:cNvPr id="47" name="图片 46">
              <a:extLst>
                <a:ext uri="{FF2B5EF4-FFF2-40B4-BE49-F238E27FC236}">
                  <a16:creationId xmlns:a16="http://schemas.microsoft.com/office/drawing/2014/main" id="{66D3AC20-CFB7-4A25-B870-E5C372B07E53}"/>
                </a:ext>
              </a:extLst>
            </p:cNvPr>
            <p:cNvPicPr>
              <a:picLocks noChangeAspect="1"/>
            </p:cNvPicPr>
            <p:nvPr/>
          </p:nvPicPr>
          <p:blipFill>
            <a:blip r:embed="rId10"/>
            <a:stretch>
              <a:fillRect/>
            </a:stretch>
          </p:blipFill>
          <p:spPr>
            <a:xfrm>
              <a:off x="8443407" y="3711218"/>
              <a:ext cx="801189" cy="452846"/>
            </a:xfrm>
            <a:prstGeom prst="rect">
              <a:avLst/>
            </a:prstGeom>
          </p:spPr>
        </p:pic>
        <p:pic>
          <p:nvPicPr>
            <p:cNvPr id="51" name="图片 50">
              <a:extLst>
                <a:ext uri="{FF2B5EF4-FFF2-40B4-BE49-F238E27FC236}">
                  <a16:creationId xmlns:a16="http://schemas.microsoft.com/office/drawing/2014/main" id="{A654B1F0-EB0A-4EFD-B611-5EDE58D0F8BA}"/>
                </a:ext>
              </a:extLst>
            </p:cNvPr>
            <p:cNvPicPr>
              <a:picLocks noChangeAspect="1"/>
            </p:cNvPicPr>
            <p:nvPr/>
          </p:nvPicPr>
          <p:blipFill>
            <a:blip r:embed="rId11"/>
            <a:stretch>
              <a:fillRect/>
            </a:stretch>
          </p:blipFill>
          <p:spPr>
            <a:xfrm>
              <a:off x="7591692" y="3596465"/>
              <a:ext cx="923109" cy="766354"/>
            </a:xfrm>
            <a:prstGeom prst="rect">
              <a:avLst/>
            </a:prstGeom>
          </p:spPr>
        </p:pic>
        <p:pic>
          <p:nvPicPr>
            <p:cNvPr id="55" name="图片 54">
              <a:extLst>
                <a:ext uri="{FF2B5EF4-FFF2-40B4-BE49-F238E27FC236}">
                  <a16:creationId xmlns:a16="http://schemas.microsoft.com/office/drawing/2014/main" id="{5E6AE724-321B-435D-904E-A70BEA7D8B19}"/>
                </a:ext>
              </a:extLst>
            </p:cNvPr>
            <p:cNvPicPr>
              <a:picLocks noChangeAspect="1"/>
            </p:cNvPicPr>
            <p:nvPr/>
          </p:nvPicPr>
          <p:blipFill>
            <a:blip r:embed="rId12"/>
            <a:stretch>
              <a:fillRect/>
            </a:stretch>
          </p:blipFill>
          <p:spPr>
            <a:xfrm>
              <a:off x="9294578" y="3744022"/>
              <a:ext cx="557349" cy="391886"/>
            </a:xfrm>
            <a:prstGeom prst="rect">
              <a:avLst/>
            </a:prstGeom>
          </p:spPr>
        </p:pic>
      </p:grpSp>
      <p:grpSp>
        <p:nvGrpSpPr>
          <p:cNvPr id="62" name="组合 61">
            <a:extLst>
              <a:ext uri="{FF2B5EF4-FFF2-40B4-BE49-F238E27FC236}">
                <a16:creationId xmlns:a16="http://schemas.microsoft.com/office/drawing/2014/main" id="{D0B47B57-541B-48F4-AE01-73B6254041E2}"/>
              </a:ext>
            </a:extLst>
          </p:cNvPr>
          <p:cNvGrpSpPr/>
          <p:nvPr/>
        </p:nvGrpSpPr>
        <p:grpSpPr>
          <a:xfrm>
            <a:off x="2140048" y="4838793"/>
            <a:ext cx="3005628" cy="836023"/>
            <a:chOff x="2140048" y="4838793"/>
            <a:chExt cx="3005628" cy="836023"/>
          </a:xfrm>
        </p:grpSpPr>
        <p:pic>
          <p:nvPicPr>
            <p:cNvPr id="59" name="图片 58">
              <a:extLst>
                <a:ext uri="{FF2B5EF4-FFF2-40B4-BE49-F238E27FC236}">
                  <a16:creationId xmlns:a16="http://schemas.microsoft.com/office/drawing/2014/main" id="{4A43806F-A4BC-4BD2-AEA5-12EF2DFEEDC6}"/>
                </a:ext>
              </a:extLst>
            </p:cNvPr>
            <p:cNvPicPr>
              <a:picLocks noChangeAspect="1"/>
            </p:cNvPicPr>
            <p:nvPr/>
          </p:nvPicPr>
          <p:blipFill>
            <a:blip r:embed="rId13"/>
            <a:stretch>
              <a:fillRect/>
            </a:stretch>
          </p:blipFill>
          <p:spPr>
            <a:xfrm>
              <a:off x="2140048" y="4992706"/>
              <a:ext cx="957943" cy="548640"/>
            </a:xfrm>
            <a:prstGeom prst="rect">
              <a:avLst/>
            </a:prstGeom>
          </p:spPr>
        </p:pic>
        <p:pic>
          <p:nvPicPr>
            <p:cNvPr id="61" name="图片 60">
              <a:extLst>
                <a:ext uri="{FF2B5EF4-FFF2-40B4-BE49-F238E27FC236}">
                  <a16:creationId xmlns:a16="http://schemas.microsoft.com/office/drawing/2014/main" id="{2A7A693D-79B6-419B-9CBB-53603C7EDE14}"/>
                </a:ext>
              </a:extLst>
            </p:cNvPr>
            <p:cNvPicPr>
              <a:picLocks noChangeAspect="1"/>
            </p:cNvPicPr>
            <p:nvPr/>
          </p:nvPicPr>
          <p:blipFill>
            <a:blip r:embed="rId14"/>
            <a:stretch>
              <a:fillRect/>
            </a:stretch>
          </p:blipFill>
          <p:spPr>
            <a:xfrm>
              <a:off x="3160122" y="4838793"/>
              <a:ext cx="1985554" cy="836023"/>
            </a:xfrm>
            <a:prstGeom prst="rect">
              <a:avLst/>
            </a:prstGeom>
          </p:spPr>
        </p:pic>
      </p:grpSp>
      <p:sp>
        <p:nvSpPr>
          <p:cNvPr id="63" name="矩形 62">
            <a:extLst>
              <a:ext uri="{FF2B5EF4-FFF2-40B4-BE49-F238E27FC236}">
                <a16:creationId xmlns:a16="http://schemas.microsoft.com/office/drawing/2014/main" id="{1FF7464D-7A0F-4E93-BF8D-A171B973D93F}"/>
              </a:ext>
            </a:extLst>
          </p:cNvPr>
          <p:cNvSpPr/>
          <p:nvPr/>
        </p:nvSpPr>
        <p:spPr>
          <a:xfrm>
            <a:off x="2093808" y="4786032"/>
            <a:ext cx="3110652" cy="88878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93885211-8EF2-1874-8A70-E4069695056E}"/>
              </a:ext>
            </a:extLst>
          </p:cNvPr>
          <p:cNvPicPr>
            <a:picLocks noChangeAspect="1"/>
          </p:cNvPicPr>
          <p:nvPr/>
        </p:nvPicPr>
        <p:blipFill>
          <a:blip r:embed="rId15"/>
          <a:stretch>
            <a:fillRect/>
          </a:stretch>
        </p:blipFill>
        <p:spPr>
          <a:xfrm>
            <a:off x="9947093" y="5024028"/>
            <a:ext cx="2198439" cy="465552"/>
          </a:xfrm>
          <a:prstGeom prst="rect">
            <a:avLst/>
          </a:prstGeom>
          <a:ln w="28575">
            <a:solidFill>
              <a:srgbClr val="C00000"/>
            </a:solidFill>
          </a:ln>
        </p:spPr>
      </p:pic>
      <p:cxnSp>
        <p:nvCxnSpPr>
          <p:cNvPr id="5" name="直接箭头连接符 4">
            <a:extLst>
              <a:ext uri="{FF2B5EF4-FFF2-40B4-BE49-F238E27FC236}">
                <a16:creationId xmlns:a16="http://schemas.microsoft.com/office/drawing/2014/main" id="{C7147378-56EE-9C87-9C31-B51E484E7E3E}"/>
              </a:ext>
            </a:extLst>
          </p:cNvPr>
          <p:cNvCxnSpPr>
            <a:cxnSpLocks/>
          </p:cNvCxnSpPr>
          <p:nvPr/>
        </p:nvCxnSpPr>
        <p:spPr>
          <a:xfrm flipV="1">
            <a:off x="11184263" y="5438727"/>
            <a:ext cx="220962" cy="6075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37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E0A9DEB-C6AC-42A0-8871-E13BEC77355B}"/>
              </a:ext>
            </a:extLst>
          </p:cNvPr>
          <p:cNvSpPr/>
          <p:nvPr/>
        </p:nvSpPr>
        <p:spPr>
          <a:xfrm>
            <a:off x="437821" y="1390968"/>
            <a:ext cx="8104199" cy="3253198"/>
          </a:xfrm>
          <a:prstGeom prst="rect">
            <a:avLst/>
          </a:prstGeom>
          <a:noFill/>
          <a:ln w="19050">
            <a:noFill/>
            <a:prstDash val="dash"/>
          </a:ln>
        </p:spPr>
        <p:txBody>
          <a:bodyPr wrap="square">
            <a:spAutoFit/>
          </a:bodyPr>
          <a:lstStyle/>
          <a:p>
            <a:pPr marL="342900" lvl="0" indent="-342900">
              <a:spcBef>
                <a:spcPct val="20000"/>
              </a:spcBef>
              <a:buClr>
                <a:srgbClr val="FF0066"/>
              </a:buClr>
              <a:buSzPct val="120000"/>
              <a:buFont typeface="Wingdings" pitchFamily="2" charset="2"/>
              <a:buChar char="Ø"/>
            </a:pPr>
            <a:r>
              <a:rPr lang="en-US" altLang="zh-CN" sz="2800" dirty="0">
                <a:latin typeface="微软雅黑" pitchFamily="34" charset="-122"/>
                <a:ea typeface="微软雅黑" pitchFamily="34" charset="-122"/>
              </a:rPr>
              <a:t>Fundamental scale M</a:t>
            </a:r>
            <a:r>
              <a:rPr lang="en-US" altLang="zh-CN" sz="2800" baseline="-25000" dirty="0">
                <a:latin typeface="微软雅黑" pitchFamily="34" charset="-122"/>
                <a:ea typeface="微软雅黑" pitchFamily="34" charset="-122"/>
              </a:rPr>
              <a:t>*</a:t>
            </a:r>
            <a:r>
              <a:rPr lang="en-US" altLang="zh-CN" sz="2800" dirty="0">
                <a:latin typeface="微软雅黑" pitchFamily="34" charset="-122"/>
                <a:ea typeface="微软雅黑" pitchFamily="34" charset="-122"/>
              </a:rPr>
              <a:t> is Planck scale</a:t>
            </a:r>
          </a:p>
          <a:p>
            <a:pPr marL="342900" lvl="0" indent="-342900">
              <a:spcBef>
                <a:spcPct val="20000"/>
              </a:spcBef>
              <a:buClr>
                <a:srgbClr val="FF0066"/>
              </a:buClr>
              <a:buSzPct val="120000"/>
              <a:buFont typeface="Wingdings" pitchFamily="2" charset="2"/>
              <a:buChar char="Ø"/>
            </a:pPr>
            <a:r>
              <a:rPr lang="en-US" altLang="zh-CN" sz="2800" dirty="0">
                <a:latin typeface="微软雅黑" pitchFamily="34" charset="-122"/>
                <a:ea typeface="微软雅黑" pitchFamily="34" charset="-122"/>
              </a:rPr>
              <a:t>Warped extra dimension: </a:t>
            </a:r>
          </a:p>
          <a:p>
            <a:pPr marL="342900" lvl="0" indent="-342900">
              <a:spcBef>
                <a:spcPct val="20000"/>
              </a:spcBef>
              <a:buClr>
                <a:srgbClr val="FF0066"/>
              </a:buClr>
              <a:buSzPct val="120000"/>
              <a:buFont typeface="Wingdings" pitchFamily="2" charset="2"/>
              <a:buChar char="Ø"/>
            </a:pPr>
            <a:endParaRPr lang="en-US" altLang="zh-CN" sz="2800" dirty="0">
              <a:latin typeface="微软雅黑" pitchFamily="34" charset="-122"/>
              <a:ea typeface="微软雅黑" pitchFamily="34" charset="-122"/>
            </a:endParaRPr>
          </a:p>
          <a:p>
            <a:pPr marL="342900" lvl="0" indent="-342900">
              <a:spcBef>
                <a:spcPct val="20000"/>
              </a:spcBef>
              <a:buClr>
                <a:srgbClr val="FF0066"/>
              </a:buClr>
              <a:buSzPct val="120000"/>
              <a:buFont typeface="Wingdings" pitchFamily="2" charset="2"/>
              <a:buChar char="Ø"/>
            </a:pPr>
            <a:endParaRPr lang="en-US" altLang="zh-CN" sz="2800" dirty="0">
              <a:latin typeface="微软雅黑" pitchFamily="34" charset="-122"/>
              <a:ea typeface="微软雅黑" pitchFamily="34" charset="-122"/>
            </a:endParaRPr>
          </a:p>
          <a:p>
            <a:pPr marL="342900" indent="-342900">
              <a:spcBef>
                <a:spcPct val="20000"/>
              </a:spcBef>
              <a:spcAft>
                <a:spcPts val="1800"/>
              </a:spcAft>
              <a:buClr>
                <a:srgbClr val="FF0066"/>
              </a:buClr>
              <a:buSzPct val="120000"/>
              <a:buFont typeface="Wingdings" pitchFamily="2" charset="2"/>
              <a:buChar char="Ø"/>
            </a:pPr>
            <a:r>
              <a:rPr lang="en-US" altLang="zh-CN" sz="2800" dirty="0">
                <a:solidFill>
                  <a:srgbClr val="C00000"/>
                </a:solidFill>
                <a:latin typeface="微软雅黑" pitchFamily="34" charset="-122"/>
                <a:ea typeface="微软雅黑" pitchFamily="34" charset="-122"/>
              </a:rPr>
              <a:t>Solve hierarchy problem</a:t>
            </a:r>
          </a:p>
          <a:p>
            <a:pPr>
              <a:buClr>
                <a:srgbClr val="FF0066"/>
              </a:buClr>
              <a:buSzPct val="120000"/>
            </a:pPr>
            <a:r>
              <a:rPr lang="en-US" altLang="zh-CN" sz="2800" dirty="0">
                <a:latin typeface="微软雅黑" pitchFamily="34" charset="-122"/>
                <a:ea typeface="微软雅黑" pitchFamily="34" charset="-122"/>
              </a:rPr>
              <a:t>     </a:t>
            </a:r>
          </a:p>
        </p:txBody>
      </p:sp>
      <p:sp>
        <p:nvSpPr>
          <p:cNvPr id="12" name="灯片编号占位符 16">
            <a:extLst>
              <a:ext uri="{FF2B5EF4-FFF2-40B4-BE49-F238E27FC236}">
                <a16:creationId xmlns:a16="http://schemas.microsoft.com/office/drawing/2014/main" id="{4B572D67-AF51-4F21-B473-614962452404}"/>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22</a:t>
            </a:fld>
            <a:endParaRPr lang="zh-CN" altLang="en-US" sz="2400" b="1" dirty="0"/>
          </a:p>
        </p:txBody>
      </p:sp>
      <p:cxnSp>
        <p:nvCxnSpPr>
          <p:cNvPr id="14" name="直接连接符 13">
            <a:extLst>
              <a:ext uri="{FF2B5EF4-FFF2-40B4-BE49-F238E27FC236}">
                <a16:creationId xmlns:a16="http://schemas.microsoft.com/office/drawing/2014/main" id="{A7D82CDE-AE7A-4966-9F86-EBE0319C8E9B}"/>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34" name="矩形 33">
                <a:extLst>
                  <a:ext uri="{FF2B5EF4-FFF2-40B4-BE49-F238E27FC236}">
                    <a16:creationId xmlns:a16="http://schemas.microsoft.com/office/drawing/2014/main" id="{00D2C015-B11F-41EC-8341-C7996B28612A}"/>
                  </a:ext>
                </a:extLst>
              </p:cNvPr>
              <p:cNvSpPr/>
              <p:nvPr/>
            </p:nvSpPr>
            <p:spPr>
              <a:xfrm>
                <a:off x="3515027" y="2688902"/>
                <a:ext cx="4295474" cy="523541"/>
              </a:xfrm>
              <a:prstGeom prst="rect">
                <a:avLst/>
              </a:prstGeom>
              <a:noFill/>
            </p:spPr>
            <p:txBody>
              <a:bodyPr wrap="square">
                <a:spAutoFit/>
              </a:bodyPr>
              <a:lstStyle/>
              <a:p>
                <a14:m>
                  <m:oMath xmlns:m="http://schemas.openxmlformats.org/officeDocument/2006/math">
                    <m:r>
                      <a:rPr lang="en-US" altLang="zh-CN" sz="2400" b="1">
                        <a:latin typeface="Cambria Math" panose="02040503050406030204" pitchFamily="18" charset="0"/>
                      </a:rPr>
                      <m:t>𝒅</m:t>
                    </m:r>
                    <m:sSup>
                      <m:sSupPr>
                        <m:ctrlPr>
                          <a:rPr lang="en-US" altLang="zh-CN" sz="2400" b="1" i="1">
                            <a:latin typeface="Cambria Math" panose="02040503050406030204" pitchFamily="18" charset="0"/>
                          </a:rPr>
                        </m:ctrlPr>
                      </m:sSupPr>
                      <m:e>
                        <m:r>
                          <a:rPr lang="en-US" altLang="zh-CN" sz="2400" b="1">
                            <a:latin typeface="Cambria Math" panose="02040503050406030204" pitchFamily="18" charset="0"/>
                          </a:rPr>
                          <m:t>𝑺</m:t>
                        </m:r>
                      </m:e>
                      <m:sup>
                        <m:r>
                          <a:rPr lang="en-US" altLang="zh-CN" sz="2400" b="1">
                            <a:latin typeface="Cambria Math" panose="02040503050406030204" pitchFamily="18" charset="0"/>
                          </a:rPr>
                          <m:t>𝟐</m:t>
                        </m:r>
                      </m:sup>
                    </m:sSup>
                    <m:r>
                      <a:rPr lang="en-US" altLang="zh-CN" sz="2400" b="1">
                        <a:latin typeface="Cambria Math" panose="02040503050406030204" pitchFamily="18" charset="0"/>
                      </a:rPr>
                      <m:t>=</m:t>
                    </m:r>
                    <m:sSup>
                      <m:sSupPr>
                        <m:ctrlPr>
                          <a:rPr lang="en-US" altLang="zh-CN" sz="2400" b="1" i="1">
                            <a:latin typeface="Cambria Math" panose="02040503050406030204" pitchFamily="18" charset="0"/>
                          </a:rPr>
                        </m:ctrlPr>
                      </m:sSupPr>
                      <m:e>
                        <m:r>
                          <a:rPr lang="en-US" altLang="zh-CN" sz="2400" b="1">
                            <a:latin typeface="Cambria Math" panose="02040503050406030204" pitchFamily="18" charset="0"/>
                          </a:rPr>
                          <m:t>𝒆</m:t>
                        </m:r>
                      </m:e>
                      <m:sup>
                        <m:r>
                          <a:rPr lang="en-US" altLang="zh-CN" sz="2400" b="1">
                            <a:latin typeface="Cambria Math" panose="02040503050406030204" pitchFamily="18" charset="0"/>
                          </a:rPr>
                          <m:t>−</m:t>
                        </m:r>
                        <m:r>
                          <a:rPr lang="en-US" altLang="zh-CN" sz="2400" b="1">
                            <a:latin typeface="Cambria Math" panose="02040503050406030204" pitchFamily="18" charset="0"/>
                          </a:rPr>
                          <m:t>𝟐</m:t>
                        </m:r>
                        <m:r>
                          <a:rPr lang="en-US" altLang="zh-CN" sz="2400" b="1">
                            <a:latin typeface="Cambria Math" panose="02040503050406030204" pitchFamily="18" charset="0"/>
                          </a:rPr>
                          <m:t>𝒌</m:t>
                        </m:r>
                        <m:r>
                          <a:rPr lang="en-US" altLang="zh-CN" sz="2400" b="1">
                            <a:latin typeface="Cambria Math" panose="02040503050406030204" pitchFamily="18" charset="0"/>
                          </a:rPr>
                          <m:t>|</m:t>
                        </m:r>
                        <m:r>
                          <a:rPr lang="en-US" altLang="zh-CN" sz="2400" b="1">
                            <a:latin typeface="Cambria Math" panose="02040503050406030204" pitchFamily="18" charset="0"/>
                          </a:rPr>
                          <m:t>𝒚</m:t>
                        </m:r>
                        <m:r>
                          <a:rPr lang="en-US" altLang="zh-CN" sz="2400" b="1">
                            <a:latin typeface="Cambria Math" panose="02040503050406030204" pitchFamily="18" charset="0"/>
                          </a:rPr>
                          <m:t>|</m:t>
                        </m:r>
                      </m:sup>
                    </m:sSup>
                    <m:sSub>
                      <m:sSubPr>
                        <m:ctrlPr>
                          <a:rPr lang="en-US" altLang="zh-CN" sz="2400" i="1">
                            <a:solidFill>
                              <a:srgbClr val="0000FF"/>
                            </a:solidFill>
                            <a:latin typeface="Cambria Math" panose="02040503050406030204" pitchFamily="18" charset="0"/>
                          </a:rPr>
                        </m:ctrlPr>
                      </m:sSubPr>
                      <m:e>
                        <m:r>
                          <a:rPr lang="en-US" altLang="zh-CN" sz="2400" i="1">
                            <a:solidFill>
                              <a:srgbClr val="0000FF"/>
                            </a:solidFill>
                            <a:latin typeface="Cambria Math" panose="02040503050406030204" pitchFamily="18" charset="0"/>
                          </a:rPr>
                          <m:t>𝜂</m:t>
                        </m:r>
                      </m:e>
                      <m:sub>
                        <m:r>
                          <m:rPr>
                            <m:sty m:val="p"/>
                          </m:rPr>
                          <a:rPr lang="zh-CN" altLang="en-US" sz="2400" i="1">
                            <a:solidFill>
                              <a:srgbClr val="0000FF"/>
                            </a:solidFill>
                            <a:latin typeface="Cambria Math" panose="02040503050406030204" pitchFamily="18" charset="0"/>
                          </a:rPr>
                          <m:t>μν</m:t>
                        </m:r>
                      </m:sub>
                    </m:sSub>
                    <m:r>
                      <a:rPr lang="en-US" altLang="zh-CN" sz="2400" b="1">
                        <a:latin typeface="Cambria Math" panose="02040503050406030204" pitchFamily="18" charset="0"/>
                      </a:rPr>
                      <m:t>𝒅</m:t>
                    </m:r>
                    <m:sSup>
                      <m:sSupPr>
                        <m:ctrlPr>
                          <a:rPr lang="en-US" altLang="zh-CN" sz="2400" b="1" i="1">
                            <a:latin typeface="Cambria Math" panose="02040503050406030204" pitchFamily="18" charset="0"/>
                          </a:rPr>
                        </m:ctrlPr>
                      </m:sSupPr>
                      <m:e>
                        <m:r>
                          <m:rPr>
                            <m:sty m:val="p"/>
                          </m:rPr>
                          <a:rPr lang="en-US" altLang="zh-CN" sz="2400" b="1" i="1">
                            <a:latin typeface="Cambria Math" panose="02040503050406030204" pitchFamily="18" charset="0"/>
                          </a:rPr>
                          <m:t>x</m:t>
                        </m:r>
                      </m:e>
                      <m:sup>
                        <m:r>
                          <a:rPr lang="zh-CN" altLang="en-US" sz="2400" b="1">
                            <a:latin typeface="Cambria Math" panose="02040503050406030204" pitchFamily="18" charset="0"/>
                          </a:rPr>
                          <m:t>𝝁</m:t>
                        </m:r>
                      </m:sup>
                    </m:sSup>
                  </m:oMath>
                </a14:m>
                <a:r>
                  <a:rPr lang="en-US" altLang="zh-CN" sz="2400" b="1" dirty="0"/>
                  <a:t> </a:t>
                </a:r>
                <a14:m>
                  <m:oMath xmlns:m="http://schemas.openxmlformats.org/officeDocument/2006/math">
                    <m:sSup>
                      <m:sSupPr>
                        <m:ctrlPr>
                          <a:rPr lang="en-US" altLang="zh-CN" sz="2400" b="1" i="1">
                            <a:latin typeface="Cambria Math" panose="02040503050406030204" pitchFamily="18" charset="0"/>
                          </a:rPr>
                        </m:ctrlPr>
                      </m:sSupPr>
                      <m:e>
                        <m:r>
                          <m:rPr>
                            <m:sty m:val="p"/>
                          </m:rPr>
                          <a:rPr lang="en-US" altLang="zh-CN" sz="2400" b="1" i="1">
                            <a:latin typeface="Cambria Math" panose="02040503050406030204" pitchFamily="18" charset="0"/>
                          </a:rPr>
                          <m:t>x</m:t>
                        </m:r>
                      </m:e>
                      <m:sup>
                        <m:r>
                          <a:rPr lang="zh-CN" altLang="en-US" sz="2400" b="1">
                            <a:latin typeface="Cambria Math" panose="02040503050406030204" pitchFamily="18" charset="0"/>
                          </a:rPr>
                          <m:t>𝝂</m:t>
                        </m:r>
                      </m:sup>
                    </m:sSup>
                    <m:r>
                      <a:rPr lang="en-US" altLang="zh-CN" sz="2400" b="1">
                        <a:latin typeface="Cambria Math" panose="02040503050406030204" pitchFamily="18" charset="0"/>
                      </a:rPr>
                      <m:t>+</m:t>
                    </m:r>
                    <m:r>
                      <a:rPr lang="en-US" altLang="zh-CN" sz="2400" b="1">
                        <a:latin typeface="Cambria Math" panose="02040503050406030204" pitchFamily="18" charset="0"/>
                      </a:rPr>
                      <m:t>𝒅</m:t>
                    </m:r>
                    <m:sSup>
                      <m:sSupPr>
                        <m:ctrlPr>
                          <a:rPr lang="en-US" altLang="zh-CN" sz="2400" b="1" i="1">
                            <a:latin typeface="Cambria Math" panose="02040503050406030204" pitchFamily="18" charset="0"/>
                          </a:rPr>
                        </m:ctrlPr>
                      </m:sSupPr>
                      <m:e>
                        <m:r>
                          <a:rPr lang="en-US" altLang="zh-CN" sz="2400" b="1">
                            <a:latin typeface="Cambria Math" panose="02040503050406030204" pitchFamily="18" charset="0"/>
                          </a:rPr>
                          <m:t>𝒚</m:t>
                        </m:r>
                      </m:e>
                      <m:sup>
                        <m:r>
                          <a:rPr lang="en-US" altLang="zh-CN" sz="2400" b="1">
                            <a:latin typeface="Cambria Math" panose="02040503050406030204" pitchFamily="18" charset="0"/>
                          </a:rPr>
                          <m:t>𝟐</m:t>
                        </m:r>
                      </m:sup>
                    </m:sSup>
                  </m:oMath>
                </a14:m>
                <a:endParaRPr lang="en-US" altLang="zh-CN" sz="1100" b="1" i="1" dirty="0">
                  <a:solidFill>
                    <a:srgbClr val="0000FF"/>
                  </a:solidFill>
                  <a:latin typeface="Cambria Math" panose="02040503050406030204" pitchFamily="18" charset="0"/>
                </a:endParaRPr>
              </a:p>
            </p:txBody>
          </p:sp>
        </mc:Choice>
        <mc:Fallback xmlns="">
          <p:sp>
            <p:nvSpPr>
              <p:cNvPr id="34" name="矩形 33">
                <a:extLst>
                  <a:ext uri="{FF2B5EF4-FFF2-40B4-BE49-F238E27FC236}">
                    <a16:creationId xmlns:a16="http://schemas.microsoft.com/office/drawing/2014/main" id="{00D2C015-B11F-41EC-8341-C7996B28612A}"/>
                  </a:ext>
                </a:extLst>
              </p:cNvPr>
              <p:cNvSpPr>
                <a:spLocks noRot="1" noChangeAspect="1" noMove="1" noResize="1" noEditPoints="1" noAdjustHandles="1" noChangeArrowheads="1" noChangeShapeType="1" noTextEdit="1"/>
              </p:cNvSpPr>
              <p:nvPr/>
            </p:nvSpPr>
            <p:spPr>
              <a:xfrm>
                <a:off x="3515027" y="2688902"/>
                <a:ext cx="4295474" cy="523541"/>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矩形 34">
                <a:extLst>
                  <a:ext uri="{FF2B5EF4-FFF2-40B4-BE49-F238E27FC236}">
                    <a16:creationId xmlns:a16="http://schemas.microsoft.com/office/drawing/2014/main" id="{6ED4B8DC-9EA4-4816-934E-1BF640E60410}"/>
                  </a:ext>
                </a:extLst>
              </p:cNvPr>
              <p:cNvSpPr/>
              <p:nvPr/>
            </p:nvSpPr>
            <p:spPr>
              <a:xfrm>
                <a:off x="3803482" y="5632259"/>
                <a:ext cx="3488858" cy="475579"/>
              </a:xfrm>
              <a:prstGeom prst="rect">
                <a:avLst/>
              </a:prstGeom>
              <a:noFill/>
            </p:spPr>
            <p:txBody>
              <a:bodyPr wrap="square">
                <a:spAutoFit/>
              </a:bodyPr>
              <a:lstStyle/>
              <a:p>
                <a14:m>
                  <m:oMath xmlns:m="http://schemas.openxmlformats.org/officeDocument/2006/math">
                    <m:r>
                      <a:rPr lang="en-US" altLang="zh-CN" sz="2400" b="1" i="0" smtClean="0">
                        <a:solidFill>
                          <a:srgbClr val="C00000"/>
                        </a:solidFill>
                        <a:latin typeface="Cambria Math" panose="02040503050406030204" pitchFamily="18" charset="0"/>
                      </a:rPr>
                      <m:t>𝐌</m:t>
                    </m:r>
                    <m:r>
                      <a:rPr lang="en-US" altLang="zh-CN" sz="2400" b="1" i="0" baseline="-25000" smtClean="0">
                        <a:solidFill>
                          <a:srgbClr val="C00000"/>
                        </a:solidFill>
                        <a:latin typeface="Cambria Math" panose="02040503050406030204" pitchFamily="18" charset="0"/>
                      </a:rPr>
                      <m:t>𝐄𝐖</m:t>
                    </m:r>
                    <m:r>
                      <a:rPr lang="en-US" altLang="zh-CN" sz="2400" b="1" i="0" smtClean="0">
                        <a:solidFill>
                          <a:srgbClr val="C00000"/>
                        </a:solidFill>
                        <a:latin typeface="Cambria Math" panose="02040503050406030204" pitchFamily="18" charset="0"/>
                      </a:rPr>
                      <m:t>~</m:t>
                    </m:r>
                    <m:sSup>
                      <m:sSupPr>
                        <m:ctrlPr>
                          <a:rPr lang="en-US" altLang="zh-CN" sz="2400" b="1" i="1">
                            <a:solidFill>
                              <a:srgbClr val="C00000"/>
                            </a:solidFill>
                            <a:latin typeface="Cambria Math" panose="02040503050406030204" pitchFamily="18" charset="0"/>
                          </a:rPr>
                        </m:ctrlPr>
                      </m:sSupPr>
                      <m:e>
                        <m:r>
                          <a:rPr lang="en-US" altLang="zh-CN" sz="2400" b="1">
                            <a:solidFill>
                              <a:srgbClr val="C00000"/>
                            </a:solidFill>
                            <a:latin typeface="Cambria Math" panose="02040503050406030204" pitchFamily="18" charset="0"/>
                          </a:rPr>
                          <m:t>𝒆</m:t>
                        </m:r>
                      </m:e>
                      <m:sup>
                        <m:r>
                          <a:rPr lang="en-US" altLang="zh-CN" sz="2400" b="1">
                            <a:solidFill>
                              <a:srgbClr val="C00000"/>
                            </a:solidFill>
                            <a:latin typeface="Cambria Math" panose="02040503050406030204" pitchFamily="18" charset="0"/>
                          </a:rPr>
                          <m:t>−</m:t>
                        </m:r>
                        <m:r>
                          <a:rPr lang="en-US" altLang="zh-CN" sz="2400" b="1">
                            <a:solidFill>
                              <a:srgbClr val="C00000"/>
                            </a:solidFill>
                            <a:latin typeface="Cambria Math" panose="02040503050406030204" pitchFamily="18" charset="0"/>
                          </a:rPr>
                          <m:t>𝒌</m:t>
                        </m:r>
                        <m:r>
                          <a:rPr lang="en-US" altLang="zh-CN" sz="2400" b="1" i="1" smtClean="0">
                            <a:solidFill>
                              <a:srgbClr val="C00000"/>
                            </a:solidFill>
                            <a:latin typeface="Cambria Math" panose="02040503050406030204" pitchFamily="18" charset="0"/>
                          </a:rPr>
                          <m:t>𝒃</m:t>
                        </m:r>
                      </m:sup>
                    </m:sSup>
                    <m:sSub>
                      <m:sSubPr>
                        <m:ctrlPr>
                          <a:rPr lang="en-US" altLang="zh-CN" sz="2400" b="1" i="1">
                            <a:solidFill>
                              <a:srgbClr val="C00000"/>
                            </a:solidFill>
                            <a:latin typeface="Cambria Math" panose="02040503050406030204" pitchFamily="18" charset="0"/>
                          </a:rPr>
                        </m:ctrlPr>
                      </m:sSubPr>
                      <m:e>
                        <m:r>
                          <a:rPr lang="en-US" altLang="zh-CN" sz="2400" b="1" i="0" smtClean="0">
                            <a:solidFill>
                              <a:srgbClr val="C00000"/>
                            </a:solidFill>
                            <a:latin typeface="Cambria Math" panose="02040503050406030204" pitchFamily="18" charset="0"/>
                          </a:rPr>
                          <m:t>𝐌</m:t>
                        </m:r>
                      </m:e>
                      <m:sub>
                        <m:r>
                          <a:rPr lang="en-US" altLang="zh-CN" sz="2400" b="1" i="0" smtClean="0">
                            <a:solidFill>
                              <a:srgbClr val="C00000"/>
                            </a:solidFill>
                            <a:latin typeface="Cambria Math" panose="02040503050406030204" pitchFamily="18" charset="0"/>
                          </a:rPr>
                          <m:t>∗</m:t>
                        </m:r>
                      </m:sub>
                    </m:sSub>
                    <m:r>
                      <a:rPr lang="en-US" altLang="zh-CN" sz="2400" b="1" i="1" smtClean="0">
                        <a:solidFill>
                          <a:srgbClr val="C00000"/>
                        </a:solidFill>
                        <a:latin typeface="Cambria Math" panose="02040503050406030204" pitchFamily="18" charset="0"/>
                      </a:rPr>
                      <m:t>~</m:t>
                    </m:r>
                    <m:r>
                      <a:rPr lang="en-US" altLang="zh-CN" sz="2400" b="1" i="1" smtClean="0">
                        <a:solidFill>
                          <a:srgbClr val="C00000"/>
                        </a:solidFill>
                        <a:latin typeface="Cambria Math" panose="02040503050406030204" pitchFamily="18" charset="0"/>
                      </a:rPr>
                      <m:t>𝟏</m:t>
                    </m:r>
                    <m:r>
                      <a:rPr lang="en-US" altLang="zh-CN" sz="2400" b="1" i="1" smtClean="0">
                        <a:solidFill>
                          <a:srgbClr val="C00000"/>
                        </a:solidFill>
                        <a:latin typeface="Cambria Math" panose="02040503050406030204" pitchFamily="18" charset="0"/>
                      </a:rPr>
                      <m:t> </m:t>
                    </m:r>
                    <m:r>
                      <a:rPr lang="en-US" altLang="zh-CN" sz="2400" b="1" i="0" smtClean="0">
                        <a:solidFill>
                          <a:srgbClr val="C00000"/>
                        </a:solidFill>
                        <a:latin typeface="Cambria Math" panose="02040503050406030204" pitchFamily="18" charset="0"/>
                      </a:rPr>
                      <m:t>𝐓𝐞𝐕</m:t>
                    </m:r>
                  </m:oMath>
                </a14:m>
                <a:r>
                  <a:rPr lang="en-US" altLang="zh-CN" sz="1100" b="1" dirty="0">
                    <a:solidFill>
                      <a:srgbClr val="0000FF"/>
                    </a:solidFill>
                    <a:latin typeface="Cambria Math" panose="02040503050406030204" pitchFamily="18" charset="0"/>
                  </a:rPr>
                  <a:t>  </a:t>
                </a:r>
              </a:p>
            </p:txBody>
          </p:sp>
        </mc:Choice>
        <mc:Fallback xmlns="">
          <p:sp>
            <p:nvSpPr>
              <p:cNvPr id="35" name="矩形 34">
                <a:extLst>
                  <a:ext uri="{FF2B5EF4-FFF2-40B4-BE49-F238E27FC236}">
                    <a16:creationId xmlns:a16="http://schemas.microsoft.com/office/drawing/2014/main" id="{6ED4B8DC-9EA4-4816-934E-1BF640E60410}"/>
                  </a:ext>
                </a:extLst>
              </p:cNvPr>
              <p:cNvSpPr>
                <a:spLocks noRot="1" noChangeAspect="1" noMove="1" noResize="1" noEditPoints="1" noAdjustHandles="1" noChangeArrowheads="1" noChangeShapeType="1" noTextEdit="1"/>
              </p:cNvSpPr>
              <p:nvPr/>
            </p:nvSpPr>
            <p:spPr>
              <a:xfrm>
                <a:off x="3803482" y="5632259"/>
                <a:ext cx="3488858" cy="475579"/>
              </a:xfrm>
              <a:prstGeom prst="rect">
                <a:avLst/>
              </a:prstGeom>
              <a:blipFill>
                <a:blip r:embed="rId3"/>
                <a:stretch>
                  <a:fillRect/>
                </a:stretch>
              </a:blipFill>
            </p:spPr>
            <p:txBody>
              <a:bodyPr/>
              <a:lstStyle/>
              <a:p>
                <a:r>
                  <a:rPr lang="zh-CN" altLang="en-US">
                    <a:noFill/>
                  </a:rPr>
                  <a:t> </a:t>
                </a:r>
              </a:p>
            </p:txBody>
          </p:sp>
        </mc:Fallback>
      </mc:AlternateContent>
      <p:sp>
        <p:nvSpPr>
          <p:cNvPr id="50" name="标题 1">
            <a:extLst>
              <a:ext uri="{FF2B5EF4-FFF2-40B4-BE49-F238E27FC236}">
                <a16:creationId xmlns:a16="http://schemas.microsoft.com/office/drawing/2014/main" id="{D09B00D1-FCA8-4EEF-B5A0-8D0510401440}"/>
              </a:ext>
            </a:extLst>
          </p:cNvPr>
          <p:cNvSpPr txBox="1">
            <a:spLocks/>
          </p:cNvSpPr>
          <p:nvPr/>
        </p:nvSpPr>
        <p:spPr>
          <a:xfrm>
            <a:off x="838200" y="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2.3 Warped extra dimensions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51" name="矩形 50">
                <a:extLst>
                  <a:ext uri="{FF2B5EF4-FFF2-40B4-BE49-F238E27FC236}">
                    <a16:creationId xmlns:a16="http://schemas.microsoft.com/office/drawing/2014/main" id="{1D5C29B7-18B3-4015-A269-FCDAB5A77599}"/>
                  </a:ext>
                </a:extLst>
              </p:cNvPr>
              <p:cNvSpPr/>
              <p:nvPr/>
            </p:nvSpPr>
            <p:spPr>
              <a:xfrm>
                <a:off x="4687402" y="4831240"/>
                <a:ext cx="1721018" cy="47557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altLang="zh-CN" sz="2400" b="1" i="0" smtClean="0">
                          <a:solidFill>
                            <a:srgbClr val="C00000"/>
                          </a:solidFill>
                          <a:latin typeface="Cambria Math" panose="02040503050406030204" pitchFamily="18" charset="0"/>
                        </a:rPr>
                        <m:t>𝐌</m:t>
                      </m:r>
                      <m:r>
                        <m:rPr>
                          <m:sty m:val="p"/>
                        </m:rPr>
                        <a:rPr lang="en-US" altLang="zh-CN" sz="2400" b="1" i="1" baseline="-25000">
                          <a:solidFill>
                            <a:srgbClr val="C00000"/>
                          </a:solidFill>
                          <a:latin typeface="Cambria Math" panose="02040503050406030204" pitchFamily="18" charset="0"/>
                        </a:rPr>
                        <m:t>Pl</m:t>
                      </m:r>
                      <m:r>
                        <a:rPr lang="en-US" altLang="zh-CN" sz="2400" b="1" i="0" smtClean="0">
                          <a:solidFill>
                            <a:srgbClr val="C00000"/>
                          </a:solidFill>
                          <a:latin typeface="Cambria Math" panose="02040503050406030204" pitchFamily="18" charset="0"/>
                        </a:rPr>
                        <m:t>~</m:t>
                      </m:r>
                      <m:sSub>
                        <m:sSubPr>
                          <m:ctrlPr>
                            <a:rPr lang="en-US" altLang="zh-CN" sz="2400" b="1" i="1">
                              <a:solidFill>
                                <a:srgbClr val="C00000"/>
                              </a:solidFill>
                              <a:latin typeface="Cambria Math" panose="02040503050406030204" pitchFamily="18" charset="0"/>
                            </a:rPr>
                          </m:ctrlPr>
                        </m:sSubPr>
                        <m:e>
                          <m:r>
                            <a:rPr lang="en-US" altLang="zh-CN" sz="2400" b="1" i="0" smtClean="0">
                              <a:solidFill>
                                <a:srgbClr val="C00000"/>
                              </a:solidFill>
                              <a:latin typeface="Cambria Math" panose="02040503050406030204" pitchFamily="18" charset="0"/>
                            </a:rPr>
                            <m:t>𝐌</m:t>
                          </m:r>
                        </m:e>
                        <m:sub>
                          <m:r>
                            <a:rPr lang="en-US" altLang="zh-CN" sz="2400" b="1" i="0" smtClean="0">
                              <a:solidFill>
                                <a:srgbClr val="C00000"/>
                              </a:solidFill>
                              <a:latin typeface="Cambria Math" panose="02040503050406030204" pitchFamily="18" charset="0"/>
                            </a:rPr>
                            <m:t>∗</m:t>
                          </m:r>
                        </m:sub>
                      </m:sSub>
                    </m:oMath>
                  </m:oMathPara>
                </a14:m>
                <a:endParaRPr lang="en-US" altLang="zh-CN" sz="1100" b="1" dirty="0">
                  <a:solidFill>
                    <a:srgbClr val="0000FF"/>
                  </a:solidFill>
                  <a:latin typeface="Cambria Math" panose="02040503050406030204" pitchFamily="18" charset="0"/>
                </a:endParaRPr>
              </a:p>
            </p:txBody>
          </p:sp>
        </mc:Choice>
        <mc:Fallback xmlns="">
          <p:sp>
            <p:nvSpPr>
              <p:cNvPr id="51" name="矩形 50">
                <a:extLst>
                  <a:ext uri="{FF2B5EF4-FFF2-40B4-BE49-F238E27FC236}">
                    <a16:creationId xmlns:a16="http://schemas.microsoft.com/office/drawing/2014/main" id="{1D5C29B7-18B3-4015-A269-FCDAB5A77599}"/>
                  </a:ext>
                </a:extLst>
              </p:cNvPr>
              <p:cNvSpPr>
                <a:spLocks noRot="1" noChangeAspect="1" noMove="1" noResize="1" noEditPoints="1" noAdjustHandles="1" noChangeArrowheads="1" noChangeShapeType="1" noTextEdit="1"/>
              </p:cNvSpPr>
              <p:nvPr/>
            </p:nvSpPr>
            <p:spPr>
              <a:xfrm>
                <a:off x="4687402" y="4831240"/>
                <a:ext cx="1721018" cy="475579"/>
              </a:xfrm>
              <a:prstGeom prst="rect">
                <a:avLst/>
              </a:prstGeom>
              <a:blipFill>
                <a:blip r:embed="rId4"/>
                <a:stretch>
                  <a:fillRect l="-1064" b="-25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矩形 51">
                <a:extLst>
                  <a:ext uri="{FF2B5EF4-FFF2-40B4-BE49-F238E27FC236}">
                    <a16:creationId xmlns:a16="http://schemas.microsoft.com/office/drawing/2014/main" id="{AE1D04A2-002E-4EB0-8FC8-47A9BA18C635}"/>
                  </a:ext>
                </a:extLst>
              </p:cNvPr>
              <p:cNvSpPr/>
              <p:nvPr/>
            </p:nvSpPr>
            <p:spPr>
              <a:xfrm>
                <a:off x="3675048" y="4087655"/>
                <a:ext cx="4135453" cy="475579"/>
              </a:xfrm>
              <a:prstGeom prst="rect">
                <a:avLst/>
              </a:prstGeom>
              <a:noFill/>
            </p:spPr>
            <p:txBody>
              <a:bodyPr wrap="square">
                <a:spAutoFit/>
              </a:bodyPr>
              <a:lstStyle/>
              <a:p>
                <a14:m>
                  <m:oMath xmlns:m="http://schemas.openxmlformats.org/officeDocument/2006/math">
                    <m:r>
                      <a:rPr lang="en-US" altLang="zh-CN" sz="2400" b="1" i="1" smtClean="0">
                        <a:latin typeface="Cambria Math" panose="02040503050406030204" pitchFamily="18" charset="0"/>
                      </a:rPr>
                      <m:t>(</m:t>
                    </m:r>
                    <m:sSup>
                      <m:sSupPr>
                        <m:ctrlPr>
                          <a:rPr lang="en-US" altLang="zh-CN" sz="2400" b="1" i="1">
                            <a:latin typeface="Cambria Math" panose="02040503050406030204" pitchFamily="18" charset="0"/>
                          </a:rPr>
                        </m:ctrlPr>
                      </m:sSupPr>
                      <m:e>
                        <m:r>
                          <a:rPr lang="en-US" altLang="zh-CN" sz="2400" b="1">
                            <a:latin typeface="Cambria Math" panose="02040503050406030204" pitchFamily="18" charset="0"/>
                          </a:rPr>
                          <m:t>𝒆</m:t>
                        </m:r>
                      </m:e>
                      <m:sup>
                        <m:r>
                          <a:rPr lang="en-US" altLang="zh-CN" sz="2400" b="1">
                            <a:latin typeface="Cambria Math" panose="02040503050406030204" pitchFamily="18" charset="0"/>
                          </a:rPr>
                          <m:t>−</m:t>
                        </m:r>
                        <m:r>
                          <a:rPr lang="en-US" altLang="zh-CN" sz="2400" b="1">
                            <a:latin typeface="Cambria Math" panose="02040503050406030204" pitchFamily="18" charset="0"/>
                          </a:rPr>
                          <m:t>𝒌</m:t>
                        </m:r>
                        <m:r>
                          <a:rPr lang="en-US" altLang="zh-CN" sz="2400" b="1" i="1">
                            <a:latin typeface="Cambria Math" panose="02040503050406030204" pitchFamily="18" charset="0"/>
                          </a:rPr>
                          <m:t>𝒃</m:t>
                        </m:r>
                      </m:sup>
                    </m:sSup>
                    <m:r>
                      <a:rPr lang="en-US" altLang="zh-CN" sz="2400" b="1" i="1" smtClean="0">
                        <a:latin typeface="Cambria Math" panose="02040503050406030204" pitchFamily="18" charset="0"/>
                      </a:rPr>
                      <m:t>~</m:t>
                    </m:r>
                    <m:sSup>
                      <m:sSupPr>
                        <m:ctrlPr>
                          <a:rPr lang="en-US" altLang="zh-CN" sz="2400" b="1" i="1">
                            <a:latin typeface="Cambria Math" panose="02040503050406030204" pitchFamily="18" charset="0"/>
                          </a:rPr>
                        </m:ctrlPr>
                      </m:sSupPr>
                      <m:e>
                        <m:r>
                          <a:rPr lang="en-US" altLang="zh-CN" sz="2400" b="1" i="0" smtClean="0">
                            <a:latin typeface="Cambria Math" panose="02040503050406030204" pitchFamily="18" charset="0"/>
                          </a:rPr>
                          <m:t>𝟏𝟎</m:t>
                        </m:r>
                      </m:e>
                      <m:sup>
                        <m:r>
                          <a:rPr lang="en-US" altLang="zh-CN" sz="2400" b="1">
                            <a:latin typeface="Cambria Math" panose="02040503050406030204" pitchFamily="18" charset="0"/>
                          </a:rPr>
                          <m:t>−</m:t>
                        </m:r>
                        <m:r>
                          <a:rPr lang="en-US" altLang="zh-CN" sz="2400" b="1" i="1" smtClean="0">
                            <a:latin typeface="Cambria Math" panose="02040503050406030204" pitchFamily="18" charset="0"/>
                          </a:rPr>
                          <m:t>𝟏𝟔</m:t>
                        </m:r>
                      </m:sup>
                    </m:sSup>
                    <m:r>
                      <a:rPr lang="en-US" altLang="zh-CN" sz="2400" b="1" i="1" smtClean="0">
                        <a:latin typeface="Cambria Math" panose="02040503050406030204" pitchFamily="18" charset="0"/>
                      </a:rPr>
                      <m:t>,   </m:t>
                    </m:r>
                    <m:r>
                      <a:rPr lang="en-US" altLang="zh-CN" sz="2400" b="1" i="1" smtClean="0">
                        <a:latin typeface="Cambria Math" panose="02040503050406030204" pitchFamily="18" charset="0"/>
                      </a:rPr>
                      <m:t>𝒃</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𝟑𝟕</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𝒌</m:t>
                    </m:r>
                    <m:r>
                      <a:rPr lang="en-US" altLang="zh-CN" sz="2400" b="1" i="1" smtClean="0">
                        <a:latin typeface="Cambria Math" panose="02040503050406030204" pitchFamily="18" charset="0"/>
                      </a:rPr>
                      <m:t>)</m:t>
                    </m:r>
                  </m:oMath>
                </a14:m>
                <a:r>
                  <a:rPr lang="en-US" altLang="zh-CN" sz="1100" b="1" dirty="0">
                    <a:solidFill>
                      <a:srgbClr val="0000FF"/>
                    </a:solidFill>
                    <a:latin typeface="Cambria Math" panose="02040503050406030204" pitchFamily="18" charset="0"/>
                  </a:rPr>
                  <a:t>  </a:t>
                </a:r>
              </a:p>
            </p:txBody>
          </p:sp>
        </mc:Choice>
        <mc:Fallback xmlns="">
          <p:sp>
            <p:nvSpPr>
              <p:cNvPr id="52" name="矩形 51">
                <a:extLst>
                  <a:ext uri="{FF2B5EF4-FFF2-40B4-BE49-F238E27FC236}">
                    <a16:creationId xmlns:a16="http://schemas.microsoft.com/office/drawing/2014/main" id="{AE1D04A2-002E-4EB0-8FC8-47A9BA18C635}"/>
                  </a:ext>
                </a:extLst>
              </p:cNvPr>
              <p:cNvSpPr>
                <a:spLocks noRot="1" noChangeAspect="1" noMove="1" noResize="1" noEditPoints="1" noAdjustHandles="1" noChangeArrowheads="1" noChangeShapeType="1" noTextEdit="1"/>
              </p:cNvSpPr>
              <p:nvPr/>
            </p:nvSpPr>
            <p:spPr>
              <a:xfrm>
                <a:off x="3675048" y="4087655"/>
                <a:ext cx="4135453" cy="475579"/>
              </a:xfrm>
              <a:prstGeom prst="rect">
                <a:avLst/>
              </a:prstGeom>
              <a:blipFill>
                <a:blip r:embed="rId5"/>
                <a:stretch>
                  <a:fillRect/>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79B06DED-3A7E-0665-AE99-7621B4B9DE15}"/>
              </a:ext>
            </a:extLst>
          </p:cNvPr>
          <p:cNvPicPr>
            <a:picLocks noChangeAspect="1"/>
          </p:cNvPicPr>
          <p:nvPr/>
        </p:nvPicPr>
        <p:blipFill>
          <a:blip r:embed="rId6"/>
          <a:stretch>
            <a:fillRect/>
          </a:stretch>
        </p:blipFill>
        <p:spPr>
          <a:xfrm>
            <a:off x="8542020" y="5673804"/>
            <a:ext cx="2198439" cy="465552"/>
          </a:xfrm>
          <a:prstGeom prst="rect">
            <a:avLst/>
          </a:prstGeom>
          <a:ln w="28575">
            <a:solidFill>
              <a:srgbClr val="C00000"/>
            </a:solidFill>
          </a:ln>
        </p:spPr>
      </p:pic>
      <p:grpSp>
        <p:nvGrpSpPr>
          <p:cNvPr id="8" name="组合 7">
            <a:extLst>
              <a:ext uri="{FF2B5EF4-FFF2-40B4-BE49-F238E27FC236}">
                <a16:creationId xmlns:a16="http://schemas.microsoft.com/office/drawing/2014/main" id="{0A583B5E-97DE-DB44-8BE8-15A16CF5B1A9}"/>
              </a:ext>
            </a:extLst>
          </p:cNvPr>
          <p:cNvGrpSpPr/>
          <p:nvPr/>
        </p:nvGrpSpPr>
        <p:grpSpPr>
          <a:xfrm>
            <a:off x="8520534" y="4555674"/>
            <a:ext cx="3192535" cy="944261"/>
            <a:chOff x="8893840" y="3953657"/>
            <a:chExt cx="3192535" cy="944261"/>
          </a:xfrm>
        </p:grpSpPr>
        <p:grpSp>
          <p:nvGrpSpPr>
            <p:cNvPr id="3" name="组合 2">
              <a:extLst>
                <a:ext uri="{FF2B5EF4-FFF2-40B4-BE49-F238E27FC236}">
                  <a16:creationId xmlns:a16="http://schemas.microsoft.com/office/drawing/2014/main" id="{DEF25FD4-899F-8D6B-877B-1DF448683E36}"/>
                </a:ext>
              </a:extLst>
            </p:cNvPr>
            <p:cNvGrpSpPr/>
            <p:nvPr/>
          </p:nvGrpSpPr>
          <p:grpSpPr>
            <a:xfrm>
              <a:off x="8998865" y="3988893"/>
              <a:ext cx="3005628" cy="836023"/>
              <a:chOff x="2140048" y="4838793"/>
              <a:chExt cx="3005628" cy="836023"/>
            </a:xfrm>
          </p:grpSpPr>
          <p:pic>
            <p:nvPicPr>
              <p:cNvPr id="4" name="图片 3">
                <a:extLst>
                  <a:ext uri="{FF2B5EF4-FFF2-40B4-BE49-F238E27FC236}">
                    <a16:creationId xmlns:a16="http://schemas.microsoft.com/office/drawing/2014/main" id="{2956FE88-502B-F3AB-22E0-EE965913A131}"/>
                  </a:ext>
                </a:extLst>
              </p:cNvPr>
              <p:cNvPicPr>
                <a:picLocks noChangeAspect="1"/>
              </p:cNvPicPr>
              <p:nvPr/>
            </p:nvPicPr>
            <p:blipFill>
              <a:blip r:embed="rId7"/>
              <a:stretch>
                <a:fillRect/>
              </a:stretch>
            </p:blipFill>
            <p:spPr>
              <a:xfrm>
                <a:off x="2140048" y="4992706"/>
                <a:ext cx="957943" cy="548640"/>
              </a:xfrm>
              <a:prstGeom prst="rect">
                <a:avLst/>
              </a:prstGeom>
            </p:spPr>
          </p:pic>
          <p:pic>
            <p:nvPicPr>
              <p:cNvPr id="6" name="图片 5">
                <a:extLst>
                  <a:ext uri="{FF2B5EF4-FFF2-40B4-BE49-F238E27FC236}">
                    <a16:creationId xmlns:a16="http://schemas.microsoft.com/office/drawing/2014/main" id="{F8DA5827-DA7C-E9AA-F6F3-BDD0F7EADD7A}"/>
                  </a:ext>
                </a:extLst>
              </p:cNvPr>
              <p:cNvPicPr>
                <a:picLocks noChangeAspect="1"/>
              </p:cNvPicPr>
              <p:nvPr/>
            </p:nvPicPr>
            <p:blipFill>
              <a:blip r:embed="rId8"/>
              <a:stretch>
                <a:fillRect/>
              </a:stretch>
            </p:blipFill>
            <p:spPr>
              <a:xfrm>
                <a:off x="3160122" y="4838793"/>
                <a:ext cx="1985554" cy="836023"/>
              </a:xfrm>
              <a:prstGeom prst="rect">
                <a:avLst/>
              </a:prstGeom>
            </p:spPr>
          </p:pic>
        </p:grpSp>
        <p:sp>
          <p:nvSpPr>
            <p:cNvPr id="7" name="矩形 6">
              <a:extLst>
                <a:ext uri="{FF2B5EF4-FFF2-40B4-BE49-F238E27FC236}">
                  <a16:creationId xmlns:a16="http://schemas.microsoft.com/office/drawing/2014/main" id="{DF5D3AE5-21A7-F724-AB3F-8029B186155D}"/>
                </a:ext>
              </a:extLst>
            </p:cNvPr>
            <p:cNvSpPr/>
            <p:nvPr/>
          </p:nvSpPr>
          <p:spPr>
            <a:xfrm>
              <a:off x="8893840" y="3953657"/>
              <a:ext cx="3192535" cy="94426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箭头: 右 8">
            <a:extLst>
              <a:ext uri="{FF2B5EF4-FFF2-40B4-BE49-F238E27FC236}">
                <a16:creationId xmlns:a16="http://schemas.microsoft.com/office/drawing/2014/main" id="{4201EBBB-AEEB-EA91-3303-1A5885E054D9}"/>
              </a:ext>
            </a:extLst>
          </p:cNvPr>
          <p:cNvSpPr/>
          <p:nvPr/>
        </p:nvSpPr>
        <p:spPr>
          <a:xfrm flipH="1">
            <a:off x="7226530" y="4969606"/>
            <a:ext cx="1241666" cy="289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a16="http://schemas.microsoft.com/office/drawing/2014/main" id="{9DCC47C1-6D74-CCEA-4376-07BFA28D88A4}"/>
              </a:ext>
            </a:extLst>
          </p:cNvPr>
          <p:cNvSpPr/>
          <p:nvPr/>
        </p:nvSpPr>
        <p:spPr>
          <a:xfrm flipH="1">
            <a:off x="7226530" y="5725331"/>
            <a:ext cx="1241666" cy="289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73992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E0A9DEB-C6AC-42A0-8871-E13BEC77355B}"/>
              </a:ext>
            </a:extLst>
          </p:cNvPr>
          <p:cNvSpPr/>
          <p:nvPr/>
        </p:nvSpPr>
        <p:spPr>
          <a:xfrm>
            <a:off x="253116" y="1483949"/>
            <a:ext cx="7435319" cy="3887218"/>
          </a:xfrm>
          <a:prstGeom prst="rect">
            <a:avLst/>
          </a:prstGeom>
          <a:noFill/>
          <a:ln w="19050">
            <a:noFill/>
            <a:prstDash val="dash"/>
          </a:ln>
        </p:spPr>
        <p:txBody>
          <a:bodyPr wrap="square">
            <a:spAutoFit/>
          </a:bodyPr>
          <a:lstStyle/>
          <a:p>
            <a:pPr marL="342900" indent="-342900">
              <a:spcBef>
                <a:spcPct val="20000"/>
              </a:spcBef>
              <a:spcAft>
                <a:spcPts val="1800"/>
              </a:spcAft>
              <a:buClr>
                <a:srgbClr val="FF0066"/>
              </a:buClr>
              <a:buSzPct val="120000"/>
              <a:buFont typeface="Wingdings" pitchFamily="2" charset="2"/>
              <a:buChar char="Ø"/>
            </a:pPr>
            <a:r>
              <a:rPr lang="en-US" altLang="zh-CN" sz="2400" b="1" dirty="0">
                <a:latin typeface="微软雅黑" pitchFamily="34" charset="-122"/>
                <a:ea typeface="微软雅黑" pitchFamily="34" charset="-122"/>
              </a:rPr>
              <a:t>Gravity is localized around the Planck brane. </a:t>
            </a:r>
          </a:p>
          <a:p>
            <a:pPr marL="342900" indent="-342900">
              <a:spcBef>
                <a:spcPct val="20000"/>
              </a:spcBef>
              <a:spcAft>
                <a:spcPts val="1800"/>
              </a:spcAft>
              <a:buClr>
                <a:srgbClr val="FF0066"/>
              </a:buClr>
              <a:buSzPct val="120000"/>
              <a:buFont typeface="Wingdings" pitchFamily="2" charset="2"/>
              <a:buChar char="Ø"/>
            </a:pPr>
            <a:r>
              <a:rPr lang="en-US" altLang="zh-CN" sz="2400" b="1" dirty="0">
                <a:latin typeface="微软雅黑" pitchFamily="34" charset="-122"/>
                <a:ea typeface="微软雅黑" pitchFamily="34" charset="-122"/>
              </a:rPr>
              <a:t>Observers living on the </a:t>
            </a:r>
            <a:r>
              <a:rPr lang="en-US" altLang="zh-CN" sz="2400" b="1" dirty="0" err="1">
                <a:latin typeface="微软雅黑" pitchFamily="34" charset="-122"/>
                <a:ea typeface="微软雅黑" pitchFamily="34" charset="-122"/>
              </a:rPr>
              <a:t>TeV</a:t>
            </a:r>
            <a:r>
              <a:rPr lang="en-US" altLang="zh-CN" sz="2400" b="1" dirty="0">
                <a:latin typeface="微软雅黑" pitchFamily="34" charset="-122"/>
                <a:ea typeface="微软雅黑" pitchFamily="34" charset="-122"/>
              </a:rPr>
              <a:t> brane will only feel the tail end of the graviton wave function, thus, gravity is very weak.</a:t>
            </a:r>
          </a:p>
          <a:p>
            <a:pPr marL="342900" indent="-342900">
              <a:spcBef>
                <a:spcPct val="20000"/>
              </a:spcBef>
              <a:spcAft>
                <a:spcPts val="1800"/>
              </a:spcAft>
              <a:buClr>
                <a:srgbClr val="FF0066"/>
              </a:buClr>
              <a:buSzPct val="120000"/>
              <a:buFont typeface="Wingdings" pitchFamily="2" charset="2"/>
              <a:buChar char="Ø"/>
            </a:pPr>
            <a:r>
              <a:rPr lang="en-US" altLang="zh-CN" sz="2400" b="1" dirty="0">
                <a:latin typeface="微软雅黑" pitchFamily="34" charset="-122"/>
                <a:ea typeface="微软雅黑" pitchFamily="34" charset="-122"/>
              </a:rPr>
              <a:t>Newton potential can</a:t>
            </a:r>
            <a:r>
              <a:rPr lang="zh-CN" altLang="en-US" sz="2400" b="1" dirty="0">
                <a:latin typeface="微软雅黑" pitchFamily="34" charset="-122"/>
                <a:ea typeface="微软雅黑" pitchFamily="34" charset="-122"/>
              </a:rPr>
              <a:t> </a:t>
            </a:r>
            <a:r>
              <a:rPr lang="en-US" altLang="zh-CN" sz="2400" b="1" dirty="0">
                <a:latin typeface="微软雅黑" pitchFamily="34" charset="-122"/>
                <a:ea typeface="微软雅黑" pitchFamily="34" charset="-122"/>
              </a:rPr>
              <a:t>be</a:t>
            </a:r>
            <a:r>
              <a:rPr lang="zh-CN" altLang="en-US" sz="2400" b="1" dirty="0">
                <a:latin typeface="微软雅黑" pitchFamily="34" charset="-122"/>
                <a:ea typeface="微软雅黑" pitchFamily="34" charset="-122"/>
              </a:rPr>
              <a:t> </a:t>
            </a:r>
            <a:r>
              <a:rPr lang="en-US" altLang="zh-CN" sz="2400" b="1" dirty="0">
                <a:latin typeface="微软雅黑" pitchFamily="34" charset="-122"/>
                <a:ea typeface="微软雅黑" pitchFamily="34" charset="-122"/>
              </a:rPr>
              <a:t>recovered with a correction term even for </a:t>
            </a:r>
            <a:r>
              <a:rPr lang="en-US" altLang="zh-CN" sz="2400" b="1" dirty="0">
                <a:solidFill>
                  <a:srgbClr val="0000FF"/>
                </a:solidFill>
                <a:latin typeface="微软雅黑" pitchFamily="34" charset="-122"/>
                <a:ea typeface="微软雅黑" pitchFamily="34" charset="-122"/>
              </a:rPr>
              <a:t>an infinite extra dimension</a:t>
            </a:r>
            <a:r>
              <a:rPr lang="en-US" altLang="zh-CN" sz="2400" b="1" dirty="0">
                <a:latin typeface="微软雅黑" pitchFamily="34" charset="-122"/>
                <a:ea typeface="微软雅黑" pitchFamily="34" charset="-122"/>
              </a:rPr>
              <a:t> (</a:t>
            </a:r>
            <a:r>
              <a:rPr lang="en-US" altLang="zh-CN" sz="2400" b="1" dirty="0">
                <a:solidFill>
                  <a:srgbClr val="0000FF"/>
                </a:solidFill>
                <a:latin typeface="微软雅黑" pitchFamily="34" charset="-122"/>
                <a:ea typeface="微软雅黑" pitchFamily="34" charset="-122"/>
              </a:rPr>
              <a:t>RS-2 brane</a:t>
            </a:r>
            <a:r>
              <a:rPr lang="en-US" altLang="zh-CN" sz="2400" b="1" dirty="0">
                <a:latin typeface="微软雅黑" pitchFamily="34" charset="-122"/>
                <a:ea typeface="微软雅黑" pitchFamily="34" charset="-122"/>
              </a:rPr>
              <a:t>).</a:t>
            </a:r>
          </a:p>
          <a:p>
            <a:pPr marL="342900" indent="-342900">
              <a:spcBef>
                <a:spcPct val="20000"/>
              </a:spcBef>
              <a:spcAft>
                <a:spcPts val="1800"/>
              </a:spcAft>
              <a:buClr>
                <a:srgbClr val="FF0066"/>
              </a:buClr>
              <a:buSzPct val="120000"/>
              <a:buFont typeface="Wingdings" pitchFamily="2" charset="2"/>
              <a:buChar char="Ø"/>
            </a:pPr>
            <a:endParaRPr lang="zh-CN" altLang="en-US" sz="2000" dirty="0">
              <a:latin typeface="微软雅黑" pitchFamily="34" charset="-122"/>
              <a:ea typeface="微软雅黑" pitchFamily="34" charset="-122"/>
            </a:endParaRPr>
          </a:p>
        </p:txBody>
      </p:sp>
      <p:sp>
        <p:nvSpPr>
          <p:cNvPr id="12" name="灯片编号占位符 16">
            <a:extLst>
              <a:ext uri="{FF2B5EF4-FFF2-40B4-BE49-F238E27FC236}">
                <a16:creationId xmlns:a16="http://schemas.microsoft.com/office/drawing/2014/main" id="{4B572D67-AF51-4F21-B473-614962452404}"/>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23</a:t>
            </a:fld>
            <a:endParaRPr lang="zh-CN" altLang="en-US" sz="2400" b="1" dirty="0"/>
          </a:p>
        </p:txBody>
      </p:sp>
      <p:cxnSp>
        <p:nvCxnSpPr>
          <p:cNvPr id="14" name="直接连接符 13">
            <a:extLst>
              <a:ext uri="{FF2B5EF4-FFF2-40B4-BE49-F238E27FC236}">
                <a16:creationId xmlns:a16="http://schemas.microsoft.com/office/drawing/2014/main" id="{A7D82CDE-AE7A-4966-9F86-EBE0319C8E9B}"/>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50" name="标题 1">
            <a:extLst>
              <a:ext uri="{FF2B5EF4-FFF2-40B4-BE49-F238E27FC236}">
                <a16:creationId xmlns:a16="http://schemas.microsoft.com/office/drawing/2014/main" id="{D09B00D1-FCA8-4EEF-B5A0-8D0510401440}"/>
              </a:ext>
            </a:extLst>
          </p:cNvPr>
          <p:cNvSpPr txBox="1">
            <a:spLocks/>
          </p:cNvSpPr>
          <p:nvPr/>
        </p:nvSpPr>
        <p:spPr>
          <a:xfrm>
            <a:off x="838200" y="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2.3 Warped extra dimensions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grpSp>
        <p:nvGrpSpPr>
          <p:cNvPr id="39" name="组合 38">
            <a:extLst>
              <a:ext uri="{FF2B5EF4-FFF2-40B4-BE49-F238E27FC236}">
                <a16:creationId xmlns:a16="http://schemas.microsoft.com/office/drawing/2014/main" id="{1C33DAF5-3B83-4298-BD0E-DD9788706D2D}"/>
              </a:ext>
            </a:extLst>
          </p:cNvPr>
          <p:cNvGrpSpPr/>
          <p:nvPr/>
        </p:nvGrpSpPr>
        <p:grpSpPr>
          <a:xfrm>
            <a:off x="7860985" y="1744572"/>
            <a:ext cx="3779518" cy="2176645"/>
            <a:chOff x="5443538" y="1755414"/>
            <a:chExt cx="4298435" cy="2443206"/>
          </a:xfrm>
        </p:grpSpPr>
        <p:sp>
          <p:nvSpPr>
            <p:cNvPr id="40" name="任意多边形: 形状 39">
              <a:extLst>
                <a:ext uri="{FF2B5EF4-FFF2-40B4-BE49-F238E27FC236}">
                  <a16:creationId xmlns:a16="http://schemas.microsoft.com/office/drawing/2014/main" id="{DB79B6B1-F75F-4903-9A75-1CB3A009219C}"/>
                </a:ext>
              </a:extLst>
            </p:cNvPr>
            <p:cNvSpPr/>
            <p:nvPr/>
          </p:nvSpPr>
          <p:spPr>
            <a:xfrm flipH="1">
              <a:off x="5443538" y="1942112"/>
              <a:ext cx="1495604" cy="1561859"/>
            </a:xfrm>
            <a:custGeom>
              <a:avLst/>
              <a:gdLst>
                <a:gd name="connsiteX0" fmla="*/ 0 w 1409700"/>
                <a:gd name="connsiteY0" fmla="*/ 0 h 914400"/>
                <a:gd name="connsiteX1" fmla="*/ 144780 w 1409700"/>
                <a:gd name="connsiteY1" fmla="*/ 541020 h 914400"/>
                <a:gd name="connsiteX2" fmla="*/ 518160 w 1409700"/>
                <a:gd name="connsiteY2" fmla="*/ 845820 h 914400"/>
                <a:gd name="connsiteX3" fmla="*/ 1409700 w 1409700"/>
                <a:gd name="connsiteY3" fmla="*/ 914400 h 914400"/>
                <a:gd name="connsiteX4" fmla="*/ 1409700 w 140970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00" h="914400">
                  <a:moveTo>
                    <a:pt x="0" y="0"/>
                  </a:moveTo>
                  <a:cubicBezTo>
                    <a:pt x="29210" y="200025"/>
                    <a:pt x="58420" y="400050"/>
                    <a:pt x="144780" y="541020"/>
                  </a:cubicBezTo>
                  <a:cubicBezTo>
                    <a:pt x="231140" y="681990"/>
                    <a:pt x="307340" y="783590"/>
                    <a:pt x="518160" y="845820"/>
                  </a:cubicBezTo>
                  <a:cubicBezTo>
                    <a:pt x="728980" y="908050"/>
                    <a:pt x="1409700" y="914400"/>
                    <a:pt x="1409700" y="914400"/>
                  </a:cubicBezTo>
                  <a:lnTo>
                    <a:pt x="1409700" y="91440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箭头连接符 40">
              <a:extLst>
                <a:ext uri="{FF2B5EF4-FFF2-40B4-BE49-F238E27FC236}">
                  <a16:creationId xmlns:a16="http://schemas.microsoft.com/office/drawing/2014/main" id="{D2B36447-AD3B-4427-BC40-D056C4D33C91}"/>
                </a:ext>
              </a:extLst>
            </p:cNvPr>
            <p:cNvCxnSpPr>
              <a:cxnSpLocks/>
            </p:cNvCxnSpPr>
            <p:nvPr/>
          </p:nvCxnSpPr>
          <p:spPr>
            <a:xfrm flipV="1">
              <a:off x="5443538" y="3585009"/>
              <a:ext cx="4177109" cy="2913"/>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2" name="平行四边形 41">
              <a:extLst>
                <a:ext uri="{FF2B5EF4-FFF2-40B4-BE49-F238E27FC236}">
                  <a16:creationId xmlns:a16="http://schemas.microsoft.com/office/drawing/2014/main" id="{F5B8F1D3-8090-461E-AEEA-9A4A0A2BDF20}"/>
                </a:ext>
              </a:extLst>
            </p:cNvPr>
            <p:cNvSpPr/>
            <p:nvPr/>
          </p:nvSpPr>
          <p:spPr>
            <a:xfrm rot="21003249">
              <a:off x="6325827" y="1755414"/>
              <a:ext cx="1099643" cy="1813503"/>
            </a:xfrm>
            <a:prstGeom prst="parallelogram">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任意多边形: 形状 42">
              <a:extLst>
                <a:ext uri="{FF2B5EF4-FFF2-40B4-BE49-F238E27FC236}">
                  <a16:creationId xmlns:a16="http://schemas.microsoft.com/office/drawing/2014/main" id="{729D06B5-26A1-4D9E-9EF3-733401740E3C}"/>
                </a:ext>
              </a:extLst>
            </p:cNvPr>
            <p:cNvSpPr/>
            <p:nvPr/>
          </p:nvSpPr>
          <p:spPr>
            <a:xfrm>
              <a:off x="6967802" y="1940918"/>
              <a:ext cx="1875891" cy="1561858"/>
            </a:xfrm>
            <a:custGeom>
              <a:avLst/>
              <a:gdLst>
                <a:gd name="connsiteX0" fmla="*/ 0 w 1409700"/>
                <a:gd name="connsiteY0" fmla="*/ 0 h 914400"/>
                <a:gd name="connsiteX1" fmla="*/ 144780 w 1409700"/>
                <a:gd name="connsiteY1" fmla="*/ 541020 h 914400"/>
                <a:gd name="connsiteX2" fmla="*/ 518160 w 1409700"/>
                <a:gd name="connsiteY2" fmla="*/ 845820 h 914400"/>
                <a:gd name="connsiteX3" fmla="*/ 1409700 w 1409700"/>
                <a:gd name="connsiteY3" fmla="*/ 914400 h 914400"/>
                <a:gd name="connsiteX4" fmla="*/ 1409700 w 140970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00" h="914400">
                  <a:moveTo>
                    <a:pt x="0" y="0"/>
                  </a:moveTo>
                  <a:cubicBezTo>
                    <a:pt x="29210" y="200025"/>
                    <a:pt x="58420" y="400050"/>
                    <a:pt x="144780" y="541020"/>
                  </a:cubicBezTo>
                  <a:cubicBezTo>
                    <a:pt x="231140" y="681990"/>
                    <a:pt x="307340" y="783590"/>
                    <a:pt x="518160" y="845820"/>
                  </a:cubicBezTo>
                  <a:cubicBezTo>
                    <a:pt x="728980" y="908050"/>
                    <a:pt x="1409700" y="914400"/>
                    <a:pt x="1409700" y="914400"/>
                  </a:cubicBezTo>
                  <a:lnTo>
                    <a:pt x="1409700" y="91440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4" name="矩形 43">
                  <a:extLst>
                    <a:ext uri="{FF2B5EF4-FFF2-40B4-BE49-F238E27FC236}">
                      <a16:creationId xmlns:a16="http://schemas.microsoft.com/office/drawing/2014/main" id="{2B179EF4-31DF-4605-91DA-BAD23B66A585}"/>
                    </a:ext>
                  </a:extLst>
                </p:cNvPr>
                <p:cNvSpPr/>
                <p:nvPr/>
              </p:nvSpPr>
              <p:spPr>
                <a:xfrm>
                  <a:off x="7982562" y="3508960"/>
                  <a:ext cx="1759411" cy="68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1" smtClean="0">
                            <a:latin typeface="Cambria Math" panose="02040503050406030204" pitchFamily="18" charset="0"/>
                          </a:rPr>
                          <m:t>𝒚</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𝒃</m:t>
                        </m:r>
                      </m:oMath>
                    </m:oMathPara>
                  </a14:m>
                  <a:endParaRPr lang="zh-CN" altLang="en-US" sz="2800" baseline="-25000" dirty="0"/>
                </a:p>
              </p:txBody>
            </p:sp>
          </mc:Choice>
          <mc:Fallback xmlns="">
            <p:sp>
              <p:nvSpPr>
                <p:cNvPr id="44" name="矩形 43">
                  <a:extLst>
                    <a:ext uri="{FF2B5EF4-FFF2-40B4-BE49-F238E27FC236}">
                      <a16:creationId xmlns:a16="http://schemas.microsoft.com/office/drawing/2014/main" id="{2B179EF4-31DF-4605-91DA-BAD23B66A585}"/>
                    </a:ext>
                  </a:extLst>
                </p:cNvPr>
                <p:cNvSpPr>
                  <a:spLocks noRot="1" noChangeAspect="1" noMove="1" noResize="1" noEditPoints="1" noAdjustHandles="1" noChangeArrowheads="1" noChangeShapeType="1" noTextEdit="1"/>
                </p:cNvSpPr>
                <p:nvPr/>
              </p:nvSpPr>
              <p:spPr>
                <a:xfrm>
                  <a:off x="7982562" y="3508960"/>
                  <a:ext cx="1759411" cy="689660"/>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矩形 44">
                  <a:extLst>
                    <a:ext uri="{FF2B5EF4-FFF2-40B4-BE49-F238E27FC236}">
                      <a16:creationId xmlns:a16="http://schemas.microsoft.com/office/drawing/2014/main" id="{92C26303-141D-4213-91F8-EFDF56D8AB56}"/>
                    </a:ext>
                  </a:extLst>
                </p:cNvPr>
                <p:cNvSpPr/>
                <p:nvPr/>
              </p:nvSpPr>
              <p:spPr>
                <a:xfrm>
                  <a:off x="6263642" y="3581197"/>
                  <a:ext cx="1224012" cy="4531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smtClean="0">
                            <a:latin typeface="Cambria Math" panose="02040503050406030204" pitchFamily="18" charset="0"/>
                          </a:rPr>
                          <m:t>𝒚</m:t>
                        </m:r>
                        <m:r>
                          <a:rPr lang="en-US" altLang="zh-CN" sz="2400" b="1" i="1">
                            <a:latin typeface="Cambria Math" panose="02040503050406030204" pitchFamily="18" charset="0"/>
                          </a:rPr>
                          <m:t>=</m:t>
                        </m:r>
                        <m:r>
                          <a:rPr lang="en-US" altLang="zh-CN" sz="2400" b="1" i="0" smtClean="0">
                            <a:latin typeface="Cambria Math" panose="02040503050406030204" pitchFamily="18" charset="0"/>
                          </a:rPr>
                          <m:t>𝟎</m:t>
                        </m:r>
                      </m:oMath>
                    </m:oMathPara>
                  </a14:m>
                  <a:endParaRPr lang="zh-CN" altLang="en-US" sz="2800" baseline="-25000" dirty="0"/>
                </a:p>
              </p:txBody>
            </p:sp>
          </mc:Choice>
          <mc:Fallback xmlns="">
            <p:sp>
              <p:nvSpPr>
                <p:cNvPr id="45" name="矩形 44">
                  <a:extLst>
                    <a:ext uri="{FF2B5EF4-FFF2-40B4-BE49-F238E27FC236}">
                      <a16:creationId xmlns:a16="http://schemas.microsoft.com/office/drawing/2014/main" id="{92C26303-141D-4213-91F8-EFDF56D8AB56}"/>
                    </a:ext>
                  </a:extLst>
                </p:cNvPr>
                <p:cNvSpPr>
                  <a:spLocks noRot="1" noChangeAspect="1" noMove="1" noResize="1" noEditPoints="1" noAdjustHandles="1" noChangeArrowheads="1" noChangeShapeType="1" noTextEdit="1"/>
                </p:cNvSpPr>
                <p:nvPr/>
              </p:nvSpPr>
              <p:spPr>
                <a:xfrm>
                  <a:off x="6263642" y="3581197"/>
                  <a:ext cx="1224012" cy="453137"/>
                </a:xfrm>
                <a:prstGeom prst="rect">
                  <a:avLst/>
                </a:prstGeom>
                <a:blipFill>
                  <a:blip r:embed="rId3"/>
                  <a:stretch>
                    <a:fillRect b="-26866"/>
                  </a:stretch>
                </a:blipFill>
              </p:spPr>
              <p:txBody>
                <a:bodyPr/>
                <a:lstStyle/>
                <a:p>
                  <a:r>
                    <a:rPr lang="zh-CN" altLang="en-US">
                      <a:noFill/>
                    </a:rPr>
                    <a:t> </a:t>
                  </a:r>
                </a:p>
              </p:txBody>
            </p:sp>
          </mc:Fallback>
        </mc:AlternateContent>
        <p:grpSp>
          <p:nvGrpSpPr>
            <p:cNvPr id="46" name="组合 45">
              <a:extLst>
                <a:ext uri="{FF2B5EF4-FFF2-40B4-BE49-F238E27FC236}">
                  <a16:creationId xmlns:a16="http://schemas.microsoft.com/office/drawing/2014/main" id="{6EC30127-D5CE-4C87-B9C3-B37622E5C394}"/>
                </a:ext>
              </a:extLst>
            </p:cNvPr>
            <p:cNvGrpSpPr/>
            <p:nvPr/>
          </p:nvGrpSpPr>
          <p:grpSpPr>
            <a:xfrm>
              <a:off x="8198633" y="1756166"/>
              <a:ext cx="1099643" cy="1813503"/>
              <a:chOff x="8431043" y="1756166"/>
              <a:chExt cx="1099643" cy="1813503"/>
            </a:xfrm>
          </p:grpSpPr>
          <p:sp>
            <p:nvSpPr>
              <p:cNvPr id="49" name="平行四边形 48">
                <a:extLst>
                  <a:ext uri="{FF2B5EF4-FFF2-40B4-BE49-F238E27FC236}">
                    <a16:creationId xmlns:a16="http://schemas.microsoft.com/office/drawing/2014/main" id="{AF45C007-F693-40BA-8075-B41217628BFB}"/>
                  </a:ext>
                </a:extLst>
              </p:cNvPr>
              <p:cNvSpPr/>
              <p:nvPr/>
            </p:nvSpPr>
            <p:spPr>
              <a:xfrm rot="21003249">
                <a:off x="8431043" y="1756166"/>
                <a:ext cx="1099643" cy="1813503"/>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AD71A9FC-CA03-426E-BA75-2BF035179523}"/>
                  </a:ext>
                </a:extLst>
              </p:cNvPr>
              <p:cNvSpPr/>
              <p:nvPr/>
            </p:nvSpPr>
            <p:spPr>
              <a:xfrm rot="21051123">
                <a:off x="8543903" y="1909189"/>
                <a:ext cx="915894" cy="496245"/>
              </a:xfrm>
              <a:prstGeom prst="rect">
                <a:avLst/>
              </a:prstGeom>
              <a:ln>
                <a:noFill/>
              </a:ln>
            </p:spPr>
            <p:txBody>
              <a:bodyPr wrap="none">
                <a:spAutoFit/>
              </a:bodyPr>
              <a:lstStyle/>
              <a:p>
                <a:r>
                  <a:rPr lang="en-US" altLang="zh-CN" b="1" dirty="0">
                    <a:solidFill>
                      <a:srgbClr val="C00000"/>
                    </a:solidFill>
                  </a:rPr>
                  <a:t>Higgs</a:t>
                </a:r>
                <a:endParaRPr lang="zh-CN" altLang="en-US" sz="2400" dirty="0">
                  <a:solidFill>
                    <a:srgbClr val="C00000"/>
                  </a:solidFill>
                </a:endParaRPr>
              </a:p>
            </p:txBody>
          </p:sp>
          <p:grpSp>
            <p:nvGrpSpPr>
              <p:cNvPr id="52" name="组合 51">
                <a:extLst>
                  <a:ext uri="{FF2B5EF4-FFF2-40B4-BE49-F238E27FC236}">
                    <a16:creationId xmlns:a16="http://schemas.microsoft.com/office/drawing/2014/main" id="{336D9631-05DA-4A27-A751-8BF50175B0DC}"/>
                  </a:ext>
                </a:extLst>
              </p:cNvPr>
              <p:cNvGrpSpPr/>
              <p:nvPr/>
            </p:nvGrpSpPr>
            <p:grpSpPr>
              <a:xfrm>
                <a:off x="8830466" y="2638129"/>
                <a:ext cx="224847" cy="514198"/>
                <a:chOff x="8755380" y="1592580"/>
                <a:chExt cx="388619" cy="1120140"/>
              </a:xfrm>
            </p:grpSpPr>
            <p:sp>
              <p:nvSpPr>
                <p:cNvPr id="53" name="椭圆 52">
                  <a:extLst>
                    <a:ext uri="{FF2B5EF4-FFF2-40B4-BE49-F238E27FC236}">
                      <a16:creationId xmlns:a16="http://schemas.microsoft.com/office/drawing/2014/main" id="{1CF65DDA-BB45-4150-B801-7B59B99B4D6C}"/>
                    </a:ext>
                  </a:extLst>
                </p:cNvPr>
                <p:cNvSpPr/>
                <p:nvPr/>
              </p:nvSpPr>
              <p:spPr>
                <a:xfrm>
                  <a:off x="8839197" y="1592580"/>
                  <a:ext cx="213359" cy="28956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a:extLst>
                    <a:ext uri="{FF2B5EF4-FFF2-40B4-BE49-F238E27FC236}">
                      <a16:creationId xmlns:a16="http://schemas.microsoft.com/office/drawing/2014/main" id="{0615A895-9F9E-4F73-BC8C-3FC50766A05C}"/>
                    </a:ext>
                  </a:extLst>
                </p:cNvPr>
                <p:cNvCxnSpPr>
                  <a:cxnSpLocks/>
                </p:cNvCxnSpPr>
                <p:nvPr/>
              </p:nvCxnSpPr>
              <p:spPr>
                <a:xfrm>
                  <a:off x="8961120" y="1844040"/>
                  <a:ext cx="0" cy="60280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A9EEF49-A24D-434C-A2BB-34E38D81B17E}"/>
                    </a:ext>
                  </a:extLst>
                </p:cNvPr>
                <p:cNvCxnSpPr>
                  <a:cxnSpLocks/>
                </p:cNvCxnSpPr>
                <p:nvPr/>
              </p:nvCxnSpPr>
              <p:spPr>
                <a:xfrm flipH="1">
                  <a:off x="8755380" y="2065020"/>
                  <a:ext cx="38861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846DC3D0-E0A1-451C-91C7-DD9C8A3CE727}"/>
                    </a:ext>
                  </a:extLst>
                </p:cNvPr>
                <p:cNvCxnSpPr>
                  <a:cxnSpLocks/>
                </p:cNvCxnSpPr>
                <p:nvPr/>
              </p:nvCxnSpPr>
              <p:spPr>
                <a:xfrm flipV="1">
                  <a:off x="8772632" y="2431609"/>
                  <a:ext cx="180869" cy="28111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0D6E9803-1D3F-4B0B-9A05-A59F73FC7290}"/>
                    </a:ext>
                  </a:extLst>
                </p:cNvPr>
                <p:cNvCxnSpPr>
                  <a:cxnSpLocks/>
                </p:cNvCxnSpPr>
                <p:nvPr/>
              </p:nvCxnSpPr>
              <p:spPr>
                <a:xfrm flipH="1" flipV="1">
                  <a:off x="8953502" y="2431610"/>
                  <a:ext cx="190497" cy="26669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47" name="任意多边形: 形状 46">
              <a:extLst>
                <a:ext uri="{FF2B5EF4-FFF2-40B4-BE49-F238E27FC236}">
                  <a16:creationId xmlns:a16="http://schemas.microsoft.com/office/drawing/2014/main" id="{03C18D72-36D8-41B4-AAB7-549AE6293EBE}"/>
                </a:ext>
              </a:extLst>
            </p:cNvPr>
            <p:cNvSpPr/>
            <p:nvPr/>
          </p:nvSpPr>
          <p:spPr>
            <a:xfrm flipH="1">
              <a:off x="5454564" y="1940918"/>
              <a:ext cx="1495604" cy="1561859"/>
            </a:xfrm>
            <a:custGeom>
              <a:avLst/>
              <a:gdLst>
                <a:gd name="connsiteX0" fmla="*/ 0 w 1409700"/>
                <a:gd name="connsiteY0" fmla="*/ 0 h 914400"/>
                <a:gd name="connsiteX1" fmla="*/ 144780 w 1409700"/>
                <a:gd name="connsiteY1" fmla="*/ 541020 h 914400"/>
                <a:gd name="connsiteX2" fmla="*/ 518160 w 1409700"/>
                <a:gd name="connsiteY2" fmla="*/ 845820 h 914400"/>
                <a:gd name="connsiteX3" fmla="*/ 1409700 w 1409700"/>
                <a:gd name="connsiteY3" fmla="*/ 914400 h 914400"/>
                <a:gd name="connsiteX4" fmla="*/ 1409700 w 140970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00" h="914400">
                  <a:moveTo>
                    <a:pt x="0" y="0"/>
                  </a:moveTo>
                  <a:cubicBezTo>
                    <a:pt x="29210" y="200025"/>
                    <a:pt x="58420" y="400050"/>
                    <a:pt x="144780" y="541020"/>
                  </a:cubicBezTo>
                  <a:cubicBezTo>
                    <a:pt x="231140" y="681990"/>
                    <a:pt x="307340" y="783590"/>
                    <a:pt x="518160" y="845820"/>
                  </a:cubicBezTo>
                  <a:cubicBezTo>
                    <a:pt x="728980" y="908050"/>
                    <a:pt x="1409700" y="914400"/>
                    <a:pt x="1409700" y="914400"/>
                  </a:cubicBezTo>
                  <a:lnTo>
                    <a:pt x="1409700" y="914400"/>
                  </a:lnTo>
                </a:path>
              </a:pathLst>
            </a:cu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a:extLst>
                <a:ext uri="{FF2B5EF4-FFF2-40B4-BE49-F238E27FC236}">
                  <a16:creationId xmlns:a16="http://schemas.microsoft.com/office/drawing/2014/main" id="{E2EDD1DB-9813-4754-897D-A28E2B53B709}"/>
                </a:ext>
              </a:extLst>
            </p:cNvPr>
            <p:cNvSpPr/>
            <p:nvPr/>
          </p:nvSpPr>
          <p:spPr>
            <a:xfrm>
              <a:off x="6970218" y="1938302"/>
              <a:ext cx="1875891" cy="1561858"/>
            </a:xfrm>
            <a:custGeom>
              <a:avLst/>
              <a:gdLst>
                <a:gd name="connsiteX0" fmla="*/ 0 w 1409700"/>
                <a:gd name="connsiteY0" fmla="*/ 0 h 914400"/>
                <a:gd name="connsiteX1" fmla="*/ 144780 w 1409700"/>
                <a:gd name="connsiteY1" fmla="*/ 541020 h 914400"/>
                <a:gd name="connsiteX2" fmla="*/ 518160 w 1409700"/>
                <a:gd name="connsiteY2" fmla="*/ 845820 h 914400"/>
                <a:gd name="connsiteX3" fmla="*/ 1409700 w 1409700"/>
                <a:gd name="connsiteY3" fmla="*/ 914400 h 914400"/>
                <a:gd name="connsiteX4" fmla="*/ 1409700 w 140970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00" h="914400">
                  <a:moveTo>
                    <a:pt x="0" y="0"/>
                  </a:moveTo>
                  <a:cubicBezTo>
                    <a:pt x="29210" y="200025"/>
                    <a:pt x="58420" y="400050"/>
                    <a:pt x="144780" y="541020"/>
                  </a:cubicBezTo>
                  <a:cubicBezTo>
                    <a:pt x="231140" y="681990"/>
                    <a:pt x="307340" y="783590"/>
                    <a:pt x="518160" y="845820"/>
                  </a:cubicBezTo>
                  <a:cubicBezTo>
                    <a:pt x="728980" y="908050"/>
                    <a:pt x="1409700" y="914400"/>
                    <a:pt x="1409700" y="914400"/>
                  </a:cubicBezTo>
                  <a:lnTo>
                    <a:pt x="1409700" y="914400"/>
                  </a:lnTo>
                </a:path>
              </a:pathLst>
            </a:cu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文本框 57">
            <a:extLst>
              <a:ext uri="{FF2B5EF4-FFF2-40B4-BE49-F238E27FC236}">
                <a16:creationId xmlns:a16="http://schemas.microsoft.com/office/drawing/2014/main" id="{1F129E7D-5ECC-446C-BC13-0E4BE1841CE2}"/>
              </a:ext>
            </a:extLst>
          </p:cNvPr>
          <p:cNvSpPr txBox="1"/>
          <p:nvPr/>
        </p:nvSpPr>
        <p:spPr>
          <a:xfrm>
            <a:off x="8823795" y="4208810"/>
            <a:ext cx="3180698" cy="461665"/>
          </a:xfrm>
          <a:prstGeom prst="rect">
            <a:avLst/>
          </a:prstGeom>
          <a:noFill/>
        </p:spPr>
        <p:txBody>
          <a:bodyPr wrap="square">
            <a:spAutoFit/>
          </a:bodyPr>
          <a:lstStyle/>
          <a:p>
            <a:r>
              <a:rPr lang="en-US" altLang="zh-CN" sz="2400" b="1" i="0" u="none" strike="noStrike" baseline="0" dirty="0">
                <a:solidFill>
                  <a:srgbClr val="C00000"/>
                </a:solidFill>
                <a:latin typeface="CMR12"/>
              </a:rPr>
              <a:t>graviton zero mode</a:t>
            </a:r>
            <a:endParaRPr lang="zh-CN" altLang="en-US" sz="2400" b="1" dirty="0">
              <a:solidFill>
                <a:srgbClr val="C00000"/>
              </a:solidFill>
            </a:endParaRPr>
          </a:p>
        </p:txBody>
      </p:sp>
      <p:pic>
        <p:nvPicPr>
          <p:cNvPr id="61" name="图片 60">
            <a:extLst>
              <a:ext uri="{FF2B5EF4-FFF2-40B4-BE49-F238E27FC236}">
                <a16:creationId xmlns:a16="http://schemas.microsoft.com/office/drawing/2014/main" id="{77ADD0AC-A58C-46A4-9341-B32197C77AC7}"/>
              </a:ext>
            </a:extLst>
          </p:cNvPr>
          <p:cNvPicPr>
            <a:picLocks noChangeAspect="1"/>
          </p:cNvPicPr>
          <p:nvPr/>
        </p:nvPicPr>
        <p:blipFill>
          <a:blip r:embed="rId4"/>
          <a:stretch>
            <a:fillRect/>
          </a:stretch>
        </p:blipFill>
        <p:spPr>
          <a:xfrm>
            <a:off x="1493075" y="5210334"/>
            <a:ext cx="5906077" cy="871814"/>
          </a:xfrm>
          <a:prstGeom prst="rect">
            <a:avLst/>
          </a:prstGeom>
        </p:spPr>
      </p:pic>
      <p:pic>
        <p:nvPicPr>
          <p:cNvPr id="63" name="图片 62">
            <a:extLst>
              <a:ext uri="{FF2B5EF4-FFF2-40B4-BE49-F238E27FC236}">
                <a16:creationId xmlns:a16="http://schemas.microsoft.com/office/drawing/2014/main" id="{5EE473AE-1E4E-4805-BB76-28389AB26260}"/>
              </a:ext>
            </a:extLst>
          </p:cNvPr>
          <p:cNvPicPr>
            <a:picLocks noChangeAspect="1"/>
          </p:cNvPicPr>
          <p:nvPr/>
        </p:nvPicPr>
        <p:blipFill>
          <a:blip r:embed="rId5"/>
          <a:stretch>
            <a:fillRect/>
          </a:stretch>
        </p:blipFill>
        <p:spPr>
          <a:xfrm>
            <a:off x="7502056" y="5247239"/>
            <a:ext cx="3001410" cy="816237"/>
          </a:xfrm>
          <a:prstGeom prst="rect">
            <a:avLst/>
          </a:prstGeom>
        </p:spPr>
      </p:pic>
      <p:cxnSp>
        <p:nvCxnSpPr>
          <p:cNvPr id="3" name="直接箭头连接符 2">
            <a:extLst>
              <a:ext uri="{FF2B5EF4-FFF2-40B4-BE49-F238E27FC236}">
                <a16:creationId xmlns:a16="http://schemas.microsoft.com/office/drawing/2014/main" id="{3ACB2E74-BEDA-4FA3-24BB-6B2D44916285}"/>
              </a:ext>
            </a:extLst>
          </p:cNvPr>
          <p:cNvCxnSpPr>
            <a:cxnSpLocks/>
            <a:stCxn id="48" idx="2"/>
          </p:cNvCxnSpPr>
          <p:nvPr/>
        </p:nvCxnSpPr>
        <p:spPr>
          <a:xfrm flipH="1">
            <a:off x="9658330" y="3194602"/>
            <a:ext cx="151308" cy="101420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38E0BFB7-263F-81D5-DF58-FA8603C3099E}"/>
              </a:ext>
            </a:extLst>
          </p:cNvPr>
          <p:cNvSpPr txBox="1"/>
          <p:nvPr/>
        </p:nvSpPr>
        <p:spPr>
          <a:xfrm>
            <a:off x="7839086" y="2061713"/>
            <a:ext cx="1171066" cy="646331"/>
          </a:xfrm>
          <a:prstGeom prst="rect">
            <a:avLst/>
          </a:prstGeom>
          <a:noFill/>
        </p:spPr>
        <p:txBody>
          <a:bodyPr wrap="square">
            <a:spAutoFit/>
          </a:bodyPr>
          <a:lstStyle/>
          <a:p>
            <a:r>
              <a:rPr lang="en-US" altLang="zh-CN" sz="1800" b="1" dirty="0">
                <a:latin typeface="微软雅黑" pitchFamily="34" charset="-122"/>
                <a:ea typeface="微软雅黑" pitchFamily="34" charset="-122"/>
              </a:rPr>
              <a:t>Planck brane</a:t>
            </a:r>
            <a:endParaRPr lang="zh-CN" altLang="en-US" dirty="0"/>
          </a:p>
        </p:txBody>
      </p:sp>
      <p:sp>
        <p:nvSpPr>
          <p:cNvPr id="9" name="文本框 8">
            <a:extLst>
              <a:ext uri="{FF2B5EF4-FFF2-40B4-BE49-F238E27FC236}">
                <a16:creationId xmlns:a16="http://schemas.microsoft.com/office/drawing/2014/main" id="{6FF83253-AF40-D0EE-6D44-5456B04E36A3}"/>
              </a:ext>
            </a:extLst>
          </p:cNvPr>
          <p:cNvSpPr txBox="1"/>
          <p:nvPr/>
        </p:nvSpPr>
        <p:spPr>
          <a:xfrm>
            <a:off x="11181205" y="1994340"/>
            <a:ext cx="918595" cy="646331"/>
          </a:xfrm>
          <a:prstGeom prst="rect">
            <a:avLst/>
          </a:prstGeom>
          <a:noFill/>
        </p:spPr>
        <p:txBody>
          <a:bodyPr wrap="square">
            <a:spAutoFit/>
          </a:bodyPr>
          <a:lstStyle/>
          <a:p>
            <a:r>
              <a:rPr lang="en-US" altLang="zh-CN" sz="1800" b="1" dirty="0" err="1">
                <a:latin typeface="微软雅黑" pitchFamily="34" charset="-122"/>
                <a:ea typeface="微软雅黑" pitchFamily="34" charset="-122"/>
              </a:rPr>
              <a:t>TeV</a:t>
            </a:r>
            <a:r>
              <a:rPr lang="en-US" altLang="zh-CN" sz="1800" b="1" dirty="0">
                <a:latin typeface="微软雅黑" pitchFamily="34" charset="-122"/>
                <a:ea typeface="微软雅黑" pitchFamily="34" charset="-122"/>
              </a:rPr>
              <a:t> brane </a:t>
            </a:r>
            <a:endParaRPr lang="zh-CN" altLang="en-US" dirty="0"/>
          </a:p>
        </p:txBody>
      </p:sp>
      <p:sp>
        <p:nvSpPr>
          <p:cNvPr id="2" name="文本框 1">
            <a:extLst>
              <a:ext uri="{FF2B5EF4-FFF2-40B4-BE49-F238E27FC236}">
                <a16:creationId xmlns:a16="http://schemas.microsoft.com/office/drawing/2014/main" id="{94A04C66-56D1-C515-E3EE-54C6F69BDD51}"/>
              </a:ext>
            </a:extLst>
          </p:cNvPr>
          <p:cNvSpPr txBox="1"/>
          <p:nvPr/>
        </p:nvSpPr>
        <p:spPr>
          <a:xfrm>
            <a:off x="2341638" y="6118930"/>
            <a:ext cx="1869857" cy="461665"/>
          </a:xfrm>
          <a:prstGeom prst="rect">
            <a:avLst/>
          </a:prstGeom>
          <a:noFill/>
        </p:spPr>
        <p:txBody>
          <a:bodyPr wrap="square">
            <a:spAutoFit/>
          </a:bodyPr>
          <a:lstStyle/>
          <a:p>
            <a:r>
              <a:rPr lang="en-US" altLang="zh-CN" sz="2400" b="1" i="0" u="none" strike="noStrike" baseline="0" dirty="0">
                <a:solidFill>
                  <a:srgbClr val="C00000"/>
                </a:solidFill>
                <a:latin typeface="CMR12"/>
              </a:rPr>
              <a:t>zero mode</a:t>
            </a:r>
            <a:endParaRPr lang="zh-CN" altLang="en-US" sz="2400" b="1" dirty="0">
              <a:solidFill>
                <a:srgbClr val="C00000"/>
              </a:solidFill>
            </a:endParaRPr>
          </a:p>
        </p:txBody>
      </p:sp>
      <p:sp>
        <p:nvSpPr>
          <p:cNvPr id="4" name="文本框 3">
            <a:extLst>
              <a:ext uri="{FF2B5EF4-FFF2-40B4-BE49-F238E27FC236}">
                <a16:creationId xmlns:a16="http://schemas.microsoft.com/office/drawing/2014/main" id="{3CF99DFC-69DC-710F-57AE-54517FAA4034}"/>
              </a:ext>
            </a:extLst>
          </p:cNvPr>
          <p:cNvSpPr txBox="1"/>
          <p:nvPr/>
        </p:nvSpPr>
        <p:spPr>
          <a:xfrm>
            <a:off x="4446113" y="6082148"/>
            <a:ext cx="2715381" cy="461665"/>
          </a:xfrm>
          <a:prstGeom prst="rect">
            <a:avLst/>
          </a:prstGeom>
          <a:noFill/>
        </p:spPr>
        <p:txBody>
          <a:bodyPr wrap="square">
            <a:spAutoFit/>
          </a:bodyPr>
          <a:lstStyle/>
          <a:p>
            <a:r>
              <a:rPr lang="en-US" altLang="zh-CN" sz="2400" b="1" i="0" u="none" strike="noStrike" baseline="0" dirty="0">
                <a:solidFill>
                  <a:srgbClr val="C00000"/>
                </a:solidFill>
                <a:latin typeface="CMR12"/>
              </a:rPr>
              <a:t>massive modes</a:t>
            </a:r>
            <a:endParaRPr lang="zh-CN" altLang="en-US" sz="2400" b="1" dirty="0">
              <a:solidFill>
                <a:srgbClr val="C00000"/>
              </a:solidFill>
            </a:endParaRPr>
          </a:p>
        </p:txBody>
      </p:sp>
    </p:spTree>
    <p:extLst>
      <p:ext uri="{BB962C8B-B14F-4D97-AF65-F5344CB8AC3E}">
        <p14:creationId xmlns:p14="http://schemas.microsoft.com/office/powerpoint/2010/main" val="267036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a:extLst>
              <a:ext uri="{FF2B5EF4-FFF2-40B4-BE49-F238E27FC236}">
                <a16:creationId xmlns:a16="http://schemas.microsoft.com/office/drawing/2014/main" id="{A53EF102-1379-4AC0-99C8-87B114691846}"/>
              </a:ext>
            </a:extLst>
          </p:cNvPr>
          <p:cNvGrpSpPr/>
          <p:nvPr/>
        </p:nvGrpSpPr>
        <p:grpSpPr>
          <a:xfrm>
            <a:off x="4424659" y="3254046"/>
            <a:ext cx="3739250" cy="2335820"/>
            <a:chOff x="3557933" y="2397835"/>
            <a:chExt cx="3739250" cy="2335820"/>
          </a:xfrm>
        </p:grpSpPr>
        <p:sp>
          <p:nvSpPr>
            <p:cNvPr id="12" name="平行四边形 11">
              <a:extLst>
                <a:ext uri="{FF2B5EF4-FFF2-40B4-BE49-F238E27FC236}">
                  <a16:creationId xmlns:a16="http://schemas.microsoft.com/office/drawing/2014/main" id="{E0028CD7-0EB5-44FD-98C3-B6082D721CB0}"/>
                </a:ext>
              </a:extLst>
            </p:cNvPr>
            <p:cNvSpPr/>
            <p:nvPr/>
          </p:nvSpPr>
          <p:spPr>
            <a:xfrm rot="21003249">
              <a:off x="3625672" y="2397835"/>
              <a:ext cx="1197849" cy="1810280"/>
            </a:xfrm>
            <a:prstGeom prst="parallelogram">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8" name="直接箭头连接符 17">
              <a:extLst>
                <a:ext uri="{FF2B5EF4-FFF2-40B4-BE49-F238E27FC236}">
                  <a16:creationId xmlns:a16="http://schemas.microsoft.com/office/drawing/2014/main" id="{D30DD18A-E66F-4B5C-AB91-6D6A06293BF7}"/>
                </a:ext>
              </a:extLst>
            </p:cNvPr>
            <p:cNvCxnSpPr>
              <a:cxnSpLocks/>
              <a:stCxn id="12" idx="3"/>
            </p:cNvCxnSpPr>
            <p:nvPr/>
          </p:nvCxnSpPr>
          <p:spPr>
            <a:xfrm>
              <a:off x="4233449" y="4220373"/>
              <a:ext cx="2819283"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3" name="任意多边形: 形状 42">
              <a:extLst>
                <a:ext uri="{FF2B5EF4-FFF2-40B4-BE49-F238E27FC236}">
                  <a16:creationId xmlns:a16="http://schemas.microsoft.com/office/drawing/2014/main" id="{04141EAE-4091-4927-A816-4AB5FBF0C571}"/>
                </a:ext>
              </a:extLst>
            </p:cNvPr>
            <p:cNvSpPr/>
            <p:nvPr/>
          </p:nvSpPr>
          <p:spPr>
            <a:xfrm>
              <a:off x="4324980" y="2583009"/>
              <a:ext cx="2096243" cy="1496478"/>
            </a:xfrm>
            <a:custGeom>
              <a:avLst/>
              <a:gdLst>
                <a:gd name="connsiteX0" fmla="*/ 0 w 1409700"/>
                <a:gd name="connsiteY0" fmla="*/ 0 h 914400"/>
                <a:gd name="connsiteX1" fmla="*/ 144780 w 1409700"/>
                <a:gd name="connsiteY1" fmla="*/ 541020 h 914400"/>
                <a:gd name="connsiteX2" fmla="*/ 518160 w 1409700"/>
                <a:gd name="connsiteY2" fmla="*/ 845820 h 914400"/>
                <a:gd name="connsiteX3" fmla="*/ 1409700 w 1409700"/>
                <a:gd name="connsiteY3" fmla="*/ 914400 h 914400"/>
                <a:gd name="connsiteX4" fmla="*/ 1409700 w 140970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00" h="914400">
                  <a:moveTo>
                    <a:pt x="0" y="0"/>
                  </a:moveTo>
                  <a:cubicBezTo>
                    <a:pt x="29210" y="200025"/>
                    <a:pt x="58420" y="400050"/>
                    <a:pt x="144780" y="541020"/>
                  </a:cubicBezTo>
                  <a:cubicBezTo>
                    <a:pt x="231140" y="681990"/>
                    <a:pt x="307340" y="783590"/>
                    <a:pt x="518160" y="845820"/>
                  </a:cubicBezTo>
                  <a:cubicBezTo>
                    <a:pt x="728980" y="908050"/>
                    <a:pt x="1409700" y="914400"/>
                    <a:pt x="1409700" y="914400"/>
                  </a:cubicBezTo>
                  <a:lnTo>
                    <a:pt x="1409700" y="91440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a:extLst>
                <a:ext uri="{FF2B5EF4-FFF2-40B4-BE49-F238E27FC236}">
                  <a16:creationId xmlns:a16="http://schemas.microsoft.com/office/drawing/2014/main" id="{330F24DC-A6DC-4480-8CC6-A64A17BD1AFD}"/>
                </a:ext>
              </a:extLst>
            </p:cNvPr>
            <p:cNvSpPr/>
            <p:nvPr/>
          </p:nvSpPr>
          <p:spPr>
            <a:xfrm rot="21003249">
              <a:off x="5918898" y="2398586"/>
              <a:ext cx="1197849" cy="1810280"/>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209344C4-0ED4-435B-A010-D574729CD9DA}"/>
                    </a:ext>
                  </a:extLst>
                </p:cNvPr>
                <p:cNvSpPr/>
                <p:nvPr/>
              </p:nvSpPr>
              <p:spPr>
                <a:xfrm>
                  <a:off x="5774766" y="4148265"/>
                  <a:ext cx="1522417" cy="5734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3200" b="1" smtClean="0">
                            <a:latin typeface="Cambria Math" panose="02040503050406030204" pitchFamily="18" charset="0"/>
                          </a:rPr>
                          <m:t>𝒚</m:t>
                        </m:r>
                        <m:r>
                          <a:rPr lang="en-US" altLang="zh-CN" sz="3200" b="1" i="0" smtClean="0">
                            <a:latin typeface="Cambria Math" panose="02040503050406030204" pitchFamily="18" charset="0"/>
                          </a:rPr>
                          <m:t>=</m:t>
                        </m:r>
                        <m:r>
                          <a:rPr lang="en-US" altLang="zh-CN" sz="3200" b="1" i="0" smtClean="0">
                            <a:latin typeface="Cambria Math" panose="02040503050406030204" pitchFamily="18" charset="0"/>
                          </a:rPr>
                          <m:t>𝐛</m:t>
                        </m:r>
                      </m:oMath>
                    </m:oMathPara>
                  </a14:m>
                  <a:endParaRPr lang="zh-CN" altLang="en-US" sz="3200" baseline="-25000" dirty="0"/>
                </a:p>
              </p:txBody>
            </p:sp>
          </mc:Choice>
          <mc:Fallback xmlns="">
            <p:sp>
              <p:nvSpPr>
                <p:cNvPr id="10" name="矩形 9">
                  <a:extLst>
                    <a:ext uri="{FF2B5EF4-FFF2-40B4-BE49-F238E27FC236}">
                      <a16:creationId xmlns:a16="http://schemas.microsoft.com/office/drawing/2014/main" id="{209344C4-0ED4-435B-A010-D574729CD9DA}"/>
                    </a:ext>
                  </a:extLst>
                </p:cNvPr>
                <p:cNvSpPr>
                  <a:spLocks noRot="1" noChangeAspect="1" noMove="1" noResize="1" noEditPoints="1" noAdjustHandles="1" noChangeArrowheads="1" noChangeShapeType="1" noTextEdit="1"/>
                </p:cNvSpPr>
                <p:nvPr/>
              </p:nvSpPr>
              <p:spPr>
                <a:xfrm>
                  <a:off x="5774766" y="4148265"/>
                  <a:ext cx="1522417" cy="573427"/>
                </a:xfrm>
                <a:prstGeom prst="rect">
                  <a:avLst/>
                </a:prstGeom>
                <a:blipFill>
                  <a:blip r:embed="rId2"/>
                  <a:stretch>
                    <a:fillRect/>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76284693-CCD9-4A1F-8624-70EBB3D81663}"/>
                </a:ext>
              </a:extLst>
            </p:cNvPr>
            <p:cNvSpPr/>
            <p:nvPr/>
          </p:nvSpPr>
          <p:spPr>
            <a:xfrm rot="21051123">
              <a:off x="6067202" y="2518559"/>
              <a:ext cx="946963" cy="560921"/>
            </a:xfrm>
            <a:prstGeom prst="rect">
              <a:avLst/>
            </a:prstGeom>
            <a:ln>
              <a:noFill/>
            </a:ln>
          </p:spPr>
          <p:txBody>
            <a:bodyPr wrap="none">
              <a:spAutoFit/>
            </a:bodyPr>
            <a:lstStyle/>
            <a:p>
              <a:r>
                <a:rPr lang="en-US" altLang="zh-CN" sz="2400" b="1" dirty="0">
                  <a:solidFill>
                    <a:srgbClr val="C00000"/>
                  </a:solidFill>
                </a:rPr>
                <a:t>Higgs</a:t>
              </a:r>
              <a:endParaRPr lang="zh-CN" altLang="en-US" sz="2400" dirty="0">
                <a:solidFill>
                  <a:srgbClr val="C00000"/>
                </a:solidFill>
              </a:endParaRP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2CEC9423-A773-45B7-AD19-CC39B475411D}"/>
                    </a:ext>
                  </a:extLst>
                </p:cNvPr>
                <p:cNvSpPr/>
                <p:nvPr/>
              </p:nvSpPr>
              <p:spPr>
                <a:xfrm>
                  <a:off x="3557933" y="4220373"/>
                  <a:ext cx="1333325" cy="5132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1" i="0" smtClean="0">
                            <a:latin typeface="Cambria Math" panose="02040503050406030204" pitchFamily="18" charset="0"/>
                          </a:rPr>
                          <m:t>𝟎</m:t>
                        </m:r>
                      </m:oMath>
                    </m:oMathPara>
                  </a14:m>
                  <a:endParaRPr lang="zh-CN" altLang="en-US" sz="3200" baseline="-25000" dirty="0"/>
                </a:p>
              </p:txBody>
            </p:sp>
          </mc:Choice>
          <mc:Fallback xmlns="">
            <p:sp>
              <p:nvSpPr>
                <p:cNvPr id="13" name="矩形 12">
                  <a:extLst>
                    <a:ext uri="{FF2B5EF4-FFF2-40B4-BE49-F238E27FC236}">
                      <a16:creationId xmlns:a16="http://schemas.microsoft.com/office/drawing/2014/main" id="{2CEC9423-A773-45B7-AD19-CC39B475411D}"/>
                    </a:ext>
                  </a:extLst>
                </p:cNvPr>
                <p:cNvSpPr>
                  <a:spLocks noRot="1" noChangeAspect="1" noMove="1" noResize="1" noEditPoints="1" noAdjustHandles="1" noChangeArrowheads="1" noChangeShapeType="1" noTextEdit="1"/>
                </p:cNvSpPr>
                <p:nvPr/>
              </p:nvSpPr>
              <p:spPr>
                <a:xfrm>
                  <a:off x="3557933" y="4220373"/>
                  <a:ext cx="1333325" cy="513282"/>
                </a:xfrm>
                <a:prstGeom prst="rect">
                  <a:avLst/>
                </a:prstGeom>
                <a:blipFill>
                  <a:blip r:embed="rId3"/>
                  <a:stretch>
                    <a:fillRect/>
                  </a:stretch>
                </a:blipFill>
              </p:spPr>
              <p:txBody>
                <a:bodyPr/>
                <a:lstStyle/>
                <a:p>
                  <a:r>
                    <a:rPr lang="zh-CN" altLang="en-US">
                      <a:noFill/>
                    </a:rPr>
                    <a:t> </a:t>
                  </a:r>
                </a:p>
              </p:txBody>
            </p:sp>
          </mc:Fallback>
        </mc:AlternateContent>
        <p:grpSp>
          <p:nvGrpSpPr>
            <p:cNvPr id="36" name="组合 35">
              <a:extLst>
                <a:ext uri="{FF2B5EF4-FFF2-40B4-BE49-F238E27FC236}">
                  <a16:creationId xmlns:a16="http://schemas.microsoft.com/office/drawing/2014/main" id="{78944181-50C1-4723-BEF9-57F8C937AEC8}"/>
                </a:ext>
              </a:extLst>
            </p:cNvPr>
            <p:cNvGrpSpPr/>
            <p:nvPr/>
          </p:nvGrpSpPr>
          <p:grpSpPr>
            <a:xfrm>
              <a:off x="6353993" y="3332226"/>
              <a:ext cx="244927" cy="513284"/>
              <a:chOff x="8755380" y="1592580"/>
              <a:chExt cx="388619" cy="1120140"/>
            </a:xfrm>
          </p:grpSpPr>
          <p:sp>
            <p:nvSpPr>
              <p:cNvPr id="22" name="椭圆 21">
                <a:extLst>
                  <a:ext uri="{FF2B5EF4-FFF2-40B4-BE49-F238E27FC236}">
                    <a16:creationId xmlns:a16="http://schemas.microsoft.com/office/drawing/2014/main" id="{82B439F0-9339-4301-8253-135158128B97}"/>
                  </a:ext>
                </a:extLst>
              </p:cNvPr>
              <p:cNvSpPr/>
              <p:nvPr/>
            </p:nvSpPr>
            <p:spPr>
              <a:xfrm>
                <a:off x="8839200" y="1592580"/>
                <a:ext cx="213360" cy="28956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a:extLst>
                  <a:ext uri="{FF2B5EF4-FFF2-40B4-BE49-F238E27FC236}">
                    <a16:creationId xmlns:a16="http://schemas.microsoft.com/office/drawing/2014/main" id="{352F216A-0D67-4CF9-9FE9-08637D1626D0}"/>
                  </a:ext>
                </a:extLst>
              </p:cNvPr>
              <p:cNvCxnSpPr>
                <a:cxnSpLocks/>
              </p:cNvCxnSpPr>
              <p:nvPr/>
            </p:nvCxnSpPr>
            <p:spPr>
              <a:xfrm>
                <a:off x="8961120" y="1844040"/>
                <a:ext cx="0" cy="60280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AB24D1B6-C13C-4F2B-81F5-A619036104BF}"/>
                  </a:ext>
                </a:extLst>
              </p:cNvPr>
              <p:cNvCxnSpPr>
                <a:cxnSpLocks/>
              </p:cNvCxnSpPr>
              <p:nvPr/>
            </p:nvCxnSpPr>
            <p:spPr>
              <a:xfrm flipH="1">
                <a:off x="8755380" y="2065020"/>
                <a:ext cx="38861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F2227BE4-9157-46A4-B9C8-B2EE890E82BB}"/>
                  </a:ext>
                </a:extLst>
              </p:cNvPr>
              <p:cNvCxnSpPr>
                <a:cxnSpLocks/>
              </p:cNvCxnSpPr>
              <p:nvPr/>
            </p:nvCxnSpPr>
            <p:spPr>
              <a:xfrm flipV="1">
                <a:off x="8772632" y="2431609"/>
                <a:ext cx="180869" cy="28111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47B67C63-3CFE-4DCC-8A19-47FE51E47505}"/>
                  </a:ext>
                </a:extLst>
              </p:cNvPr>
              <p:cNvCxnSpPr>
                <a:cxnSpLocks/>
              </p:cNvCxnSpPr>
              <p:nvPr/>
            </p:nvCxnSpPr>
            <p:spPr>
              <a:xfrm flipH="1" flipV="1">
                <a:off x="8953502" y="2431610"/>
                <a:ext cx="190497" cy="26669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49" name="矩形 48">
            <a:extLst>
              <a:ext uri="{FF2B5EF4-FFF2-40B4-BE49-F238E27FC236}">
                <a16:creationId xmlns:a16="http://schemas.microsoft.com/office/drawing/2014/main" id="{206AE83E-0E8B-4649-8A45-1B8E75646768}"/>
              </a:ext>
            </a:extLst>
          </p:cNvPr>
          <p:cNvSpPr/>
          <p:nvPr/>
        </p:nvSpPr>
        <p:spPr>
          <a:xfrm>
            <a:off x="4307162" y="1364108"/>
            <a:ext cx="3823643" cy="523220"/>
          </a:xfrm>
          <a:prstGeom prst="rect">
            <a:avLst/>
          </a:prstGeom>
          <a:noFill/>
          <a:ln w="28575">
            <a:solidFill>
              <a:schemeClr val="tx1"/>
            </a:solidFill>
          </a:ln>
        </p:spPr>
        <p:txBody>
          <a:bodyPr wrap="square">
            <a:spAutoFit/>
          </a:bodyPr>
          <a:lstStyle/>
          <a:p>
            <a:pPr algn="ctr"/>
            <a:r>
              <a:rPr lang="en-US" altLang="zh-CN" sz="2800" b="1" dirty="0">
                <a:latin typeface="微软雅黑" pitchFamily="34" charset="-122"/>
                <a:ea typeface="微软雅黑" pitchFamily="34" charset="-122"/>
              </a:rPr>
              <a:t>Hierarchy problem</a:t>
            </a:r>
            <a:endParaRPr lang="zh-CN" altLang="en-US" sz="2800" dirty="0"/>
          </a:p>
        </p:txBody>
      </p:sp>
      <p:sp>
        <p:nvSpPr>
          <p:cNvPr id="50" name="矩形 49">
            <a:extLst>
              <a:ext uri="{FF2B5EF4-FFF2-40B4-BE49-F238E27FC236}">
                <a16:creationId xmlns:a16="http://schemas.microsoft.com/office/drawing/2014/main" id="{295448BA-A20A-4FF7-A8C3-B32809219AD9}"/>
              </a:ext>
            </a:extLst>
          </p:cNvPr>
          <p:cNvSpPr/>
          <p:nvPr/>
        </p:nvSpPr>
        <p:spPr>
          <a:xfrm>
            <a:off x="3912298" y="5914391"/>
            <a:ext cx="4954316" cy="584775"/>
          </a:xfrm>
          <a:prstGeom prst="rect">
            <a:avLst/>
          </a:prstGeom>
          <a:noFill/>
          <a:ln w="28575">
            <a:solidFill>
              <a:schemeClr val="tx1"/>
            </a:solidFill>
          </a:ln>
        </p:spPr>
        <p:txBody>
          <a:bodyPr wrap="square">
            <a:spAutoFit/>
          </a:bodyPr>
          <a:lstStyle/>
          <a:p>
            <a:pPr algn="ctr"/>
            <a:r>
              <a:rPr lang="en-US" altLang="zh-CN" sz="3200" b="1" dirty="0">
                <a:solidFill>
                  <a:srgbClr val="C00000"/>
                </a:solidFill>
                <a:latin typeface="微软雅黑" pitchFamily="34" charset="-122"/>
                <a:ea typeface="微软雅黑" pitchFamily="34" charset="-122"/>
              </a:rPr>
              <a:t>Other mechanisms?</a:t>
            </a:r>
            <a:endParaRPr lang="zh-CN" altLang="en-US" sz="3200" dirty="0">
              <a:solidFill>
                <a:srgbClr val="C00000"/>
              </a:solidFill>
            </a:endParaRPr>
          </a:p>
        </p:txBody>
      </p:sp>
      <p:sp>
        <p:nvSpPr>
          <p:cNvPr id="51" name="矩形 50">
            <a:extLst>
              <a:ext uri="{FF2B5EF4-FFF2-40B4-BE49-F238E27FC236}">
                <a16:creationId xmlns:a16="http://schemas.microsoft.com/office/drawing/2014/main" id="{C039E378-C28A-4EEC-B50A-76531D39F0FD}"/>
              </a:ext>
            </a:extLst>
          </p:cNvPr>
          <p:cNvSpPr/>
          <p:nvPr/>
        </p:nvSpPr>
        <p:spPr>
          <a:xfrm>
            <a:off x="2315279" y="2446796"/>
            <a:ext cx="8516205" cy="523220"/>
          </a:xfrm>
          <a:prstGeom prst="rect">
            <a:avLst/>
          </a:prstGeom>
          <a:noFill/>
          <a:ln w="28575">
            <a:solidFill>
              <a:schemeClr val="tx1"/>
            </a:solidFill>
          </a:ln>
        </p:spPr>
        <p:txBody>
          <a:bodyPr wrap="square">
            <a:spAutoFit/>
          </a:bodyPr>
          <a:lstStyle/>
          <a:p>
            <a:r>
              <a:rPr lang="en-US" altLang="zh-CN" sz="2800" b="1" dirty="0">
                <a:latin typeface="微软雅黑" pitchFamily="34" charset="-122"/>
                <a:ea typeface="微软雅黑" pitchFamily="34" charset="-122"/>
              </a:rPr>
              <a:t>Warped extra dimension(s) (Randall-</a:t>
            </a:r>
            <a:r>
              <a:rPr lang="en-US" altLang="zh-CN" sz="2800" b="1" dirty="0" err="1">
                <a:latin typeface="微软雅黑" pitchFamily="34" charset="-122"/>
                <a:ea typeface="微软雅黑" pitchFamily="34" charset="-122"/>
              </a:rPr>
              <a:t>Sundrum</a:t>
            </a:r>
            <a:r>
              <a:rPr lang="en-US" altLang="zh-CN" sz="2800" b="1" dirty="0">
                <a:latin typeface="微软雅黑" pitchFamily="34" charset="-122"/>
                <a:ea typeface="微软雅黑" pitchFamily="34" charset="-122"/>
              </a:rPr>
              <a:t>)</a:t>
            </a:r>
            <a:endParaRPr lang="zh-CN" altLang="en-US" sz="2800" dirty="0"/>
          </a:p>
        </p:txBody>
      </p:sp>
      <p:sp>
        <p:nvSpPr>
          <p:cNvPr id="52" name="标题 1">
            <a:extLst>
              <a:ext uri="{FF2B5EF4-FFF2-40B4-BE49-F238E27FC236}">
                <a16:creationId xmlns:a16="http://schemas.microsoft.com/office/drawing/2014/main" id="{06263859-6159-4CF8-AE2B-8E4320E1D553}"/>
              </a:ext>
            </a:extLst>
          </p:cNvPr>
          <p:cNvSpPr txBox="1">
            <a:spLocks/>
          </p:cNvSpPr>
          <p:nvPr/>
        </p:nvSpPr>
        <p:spPr>
          <a:xfrm>
            <a:off x="58189" y="4180"/>
            <a:ext cx="12133811" cy="943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2.4 New warped extra dimensions</a:t>
            </a:r>
          </a:p>
        </p:txBody>
      </p:sp>
      <p:cxnSp>
        <p:nvCxnSpPr>
          <p:cNvPr id="53" name="直接连接符 52">
            <a:extLst>
              <a:ext uri="{FF2B5EF4-FFF2-40B4-BE49-F238E27FC236}">
                <a16:creationId xmlns:a16="http://schemas.microsoft.com/office/drawing/2014/main" id="{5FEEE62B-8639-4F35-A376-69C78DB2681B}"/>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54" name="箭头: 下 53">
            <a:extLst>
              <a:ext uri="{FF2B5EF4-FFF2-40B4-BE49-F238E27FC236}">
                <a16:creationId xmlns:a16="http://schemas.microsoft.com/office/drawing/2014/main" id="{B66F593A-087A-48E1-B634-1169ADC3ED64}"/>
              </a:ext>
            </a:extLst>
          </p:cNvPr>
          <p:cNvSpPr/>
          <p:nvPr/>
        </p:nvSpPr>
        <p:spPr>
          <a:xfrm>
            <a:off x="5910349" y="1903613"/>
            <a:ext cx="727942" cy="523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灯片编号占位符 16">
            <a:extLst>
              <a:ext uri="{FF2B5EF4-FFF2-40B4-BE49-F238E27FC236}">
                <a16:creationId xmlns:a16="http://schemas.microsoft.com/office/drawing/2014/main" id="{565B4D9A-F0F4-491A-A75E-8C0B4A97AE1E}"/>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24</a:t>
            </a:fld>
            <a:endParaRPr lang="zh-CN" altLang="en-US" sz="2400" b="1" dirty="0"/>
          </a:p>
        </p:txBody>
      </p:sp>
    </p:spTree>
    <p:extLst>
      <p:ext uri="{BB962C8B-B14F-4D97-AF65-F5344CB8AC3E}">
        <p14:creationId xmlns:p14="http://schemas.microsoft.com/office/powerpoint/2010/main" val="664495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501C5FAA-2F01-40F8-A057-5FAB75FC53BA}"/>
              </a:ext>
            </a:extLst>
          </p:cNvPr>
          <p:cNvSpPr/>
          <p:nvPr/>
        </p:nvSpPr>
        <p:spPr>
          <a:xfrm>
            <a:off x="6849456" y="5759405"/>
            <a:ext cx="3740959" cy="954107"/>
          </a:xfrm>
          <a:prstGeom prst="rect">
            <a:avLst/>
          </a:prstGeom>
          <a:solidFill>
            <a:schemeClr val="accent1">
              <a:lumMod val="20000"/>
              <a:lumOff val="80000"/>
            </a:schemeClr>
          </a:solidFill>
        </p:spPr>
        <p:txBody>
          <a:bodyPr wrap="square">
            <a:spAutoFit/>
          </a:bodyPr>
          <a:lstStyle/>
          <a:p>
            <a:pPr algn="ctr"/>
            <a:r>
              <a:rPr lang="en-US" altLang="zh-CN" sz="2800" b="1" dirty="0">
                <a:solidFill>
                  <a:schemeClr val="accent6"/>
                </a:solidFill>
              </a:rPr>
              <a:t>m</a:t>
            </a:r>
            <a:r>
              <a:rPr lang="en-US" altLang="zh-CN" sz="2800" b="1" baseline="-25000" dirty="0">
                <a:solidFill>
                  <a:schemeClr val="accent6"/>
                </a:solidFill>
              </a:rPr>
              <a:t>0</a:t>
            </a:r>
            <a:r>
              <a:rPr lang="en-US" altLang="zh-CN" sz="2800" b="1" dirty="0">
                <a:solidFill>
                  <a:schemeClr val="accent6"/>
                </a:solidFill>
              </a:rPr>
              <a:t>: Fundamental mass</a:t>
            </a:r>
          </a:p>
          <a:p>
            <a:pPr algn="ctr"/>
            <a:r>
              <a:rPr lang="en-US" altLang="zh-CN" sz="2800" b="1" dirty="0">
                <a:solidFill>
                  <a:schemeClr val="accent6"/>
                </a:solidFill>
              </a:rPr>
              <a:t>in bulk</a:t>
            </a:r>
            <a:endParaRPr lang="zh-CN" altLang="en-US" dirty="0"/>
          </a:p>
        </p:txBody>
      </p:sp>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F76D2301-3C8B-4AE6-B099-0F3DA366AAD6}"/>
                  </a:ext>
                </a:extLst>
              </p:cNvPr>
              <p:cNvSpPr/>
              <p:nvPr/>
            </p:nvSpPr>
            <p:spPr>
              <a:xfrm>
                <a:off x="5012714" y="5749855"/>
                <a:ext cx="1686236" cy="970330"/>
              </a:xfrm>
              <a:prstGeom prst="rect">
                <a:avLst/>
              </a:prstGeom>
              <a:solidFill>
                <a:schemeClr val="accent1">
                  <a:lumMod val="20000"/>
                  <a:lumOff val="80000"/>
                </a:schemeClr>
              </a:solidFill>
            </p:spPr>
            <p:txBody>
              <a:bodyPr wrap="square">
                <a:spAutoFit/>
              </a:bodyPr>
              <a:lstStyle/>
              <a:p>
                <a:pPr algn="ctr"/>
                <a14:m>
                  <m:oMath xmlns:m="http://schemas.openxmlformats.org/officeDocument/2006/math">
                    <m:sSup>
                      <m:sSupPr>
                        <m:ctrlPr>
                          <a:rPr lang="en-US" altLang="zh-CN" sz="2800" b="1" i="1">
                            <a:solidFill>
                              <a:srgbClr val="C00000"/>
                            </a:solidFill>
                            <a:latin typeface="Cambria Math" panose="02040503050406030204" pitchFamily="18" charset="0"/>
                          </a:rPr>
                        </m:ctrlPr>
                      </m:sSupPr>
                      <m:e>
                        <m:r>
                          <a:rPr lang="en-US" altLang="zh-CN" sz="2800" b="1" i="1">
                            <a:solidFill>
                              <a:srgbClr val="C00000"/>
                            </a:solidFill>
                            <a:latin typeface="Cambria Math" panose="02040503050406030204" pitchFamily="18" charset="0"/>
                          </a:rPr>
                          <m:t>𝒆</m:t>
                        </m:r>
                      </m:e>
                      <m:sup>
                        <m:r>
                          <a:rPr lang="en-US" altLang="zh-CN" sz="2800" b="1" i="1">
                            <a:solidFill>
                              <a:srgbClr val="C00000"/>
                            </a:solidFill>
                            <a:latin typeface="Cambria Math" panose="02040503050406030204" pitchFamily="18" charset="0"/>
                          </a:rPr>
                          <m:t>−</m:t>
                        </m:r>
                        <m:r>
                          <a:rPr lang="en-US" altLang="zh-CN" sz="2800" b="1" i="1">
                            <a:solidFill>
                              <a:srgbClr val="C00000"/>
                            </a:solidFill>
                            <a:latin typeface="Cambria Math" panose="02040503050406030204" pitchFamily="18" charset="0"/>
                          </a:rPr>
                          <m:t>𝒌</m:t>
                        </m:r>
                        <m:sSub>
                          <m:sSubPr>
                            <m:ctrlPr>
                              <a:rPr lang="en-US" altLang="zh-CN" sz="2800" b="1" i="1">
                                <a:solidFill>
                                  <a:srgbClr val="C00000"/>
                                </a:solidFill>
                                <a:latin typeface="Cambria Math" panose="02040503050406030204" pitchFamily="18" charset="0"/>
                              </a:rPr>
                            </m:ctrlPr>
                          </m:sSubPr>
                          <m:e>
                            <m:r>
                              <a:rPr lang="en-US" altLang="zh-CN" sz="2800" b="1" i="1">
                                <a:solidFill>
                                  <a:srgbClr val="C00000"/>
                                </a:solidFill>
                                <a:latin typeface="Cambria Math" panose="02040503050406030204" pitchFamily="18" charset="0"/>
                              </a:rPr>
                              <m:t>𝒚</m:t>
                            </m:r>
                          </m:e>
                          <m:sub>
                            <m:r>
                              <a:rPr lang="en-US" altLang="zh-CN" sz="2800" b="1" i="1">
                                <a:solidFill>
                                  <a:srgbClr val="C00000"/>
                                </a:solidFill>
                                <a:latin typeface="Cambria Math" panose="02040503050406030204" pitchFamily="18" charset="0"/>
                              </a:rPr>
                              <m:t>𝟏</m:t>
                            </m:r>
                          </m:sub>
                        </m:sSub>
                      </m:sup>
                    </m:sSup>
                    <m:r>
                      <a:rPr lang="en-US" altLang="zh-CN" sz="2800" b="1" i="1">
                        <a:solidFill>
                          <a:srgbClr val="C00000"/>
                        </a:solidFill>
                        <a:latin typeface="Cambria Math" panose="02040503050406030204" pitchFamily="18" charset="0"/>
                      </a:rPr>
                      <m:t> </m:t>
                    </m:r>
                  </m:oMath>
                </a14:m>
                <a:r>
                  <a:rPr lang="en-US" altLang="zh-CN" sz="2800" b="1" dirty="0">
                    <a:solidFill>
                      <a:srgbClr val="C00000"/>
                    </a:solidFill>
                  </a:rPr>
                  <a:t>:</a:t>
                </a:r>
              </a:p>
              <a:p>
                <a:pPr algn="ctr"/>
                <a:r>
                  <a:rPr lang="en-US" altLang="zh-CN" sz="2800" b="1" dirty="0">
                    <a:solidFill>
                      <a:srgbClr val="C00000"/>
                    </a:solidFill>
                  </a:rPr>
                  <a:t>Red shift</a:t>
                </a:r>
                <a:endParaRPr lang="zh-CN" altLang="en-US" sz="2000" dirty="0"/>
              </a:p>
            </p:txBody>
          </p:sp>
        </mc:Choice>
        <mc:Fallback xmlns="">
          <p:sp>
            <p:nvSpPr>
              <p:cNvPr id="25" name="矩形 24">
                <a:extLst>
                  <a:ext uri="{FF2B5EF4-FFF2-40B4-BE49-F238E27FC236}">
                    <a16:creationId xmlns:a16="http://schemas.microsoft.com/office/drawing/2014/main" id="{F76D2301-3C8B-4AE6-B099-0F3DA366AAD6}"/>
                  </a:ext>
                </a:extLst>
              </p:cNvPr>
              <p:cNvSpPr>
                <a:spLocks noRot="1" noChangeAspect="1" noMove="1" noResize="1" noEditPoints="1" noAdjustHandles="1" noChangeArrowheads="1" noChangeShapeType="1" noTextEdit="1"/>
              </p:cNvSpPr>
              <p:nvPr/>
            </p:nvSpPr>
            <p:spPr>
              <a:xfrm>
                <a:off x="5012714" y="5749855"/>
                <a:ext cx="1686236" cy="970330"/>
              </a:xfrm>
              <a:prstGeom prst="rect">
                <a:avLst/>
              </a:prstGeom>
              <a:blipFill>
                <a:blip r:embed="rId4"/>
                <a:stretch>
                  <a:fillRect l="-1083" t="-3774" r="-1083" b="-16981"/>
                </a:stretch>
              </a:blipFill>
            </p:spPr>
            <p:txBody>
              <a:bodyPr/>
              <a:lstStyle/>
              <a:p>
                <a:r>
                  <a:rPr lang="zh-CN" altLang="en-US">
                    <a:noFill/>
                  </a:rPr>
                  <a:t> </a:t>
                </a:r>
              </a:p>
            </p:txBody>
          </p:sp>
        </mc:Fallback>
      </mc:AlternateContent>
      <p:sp>
        <p:nvSpPr>
          <p:cNvPr id="26" name="矩形 25">
            <a:extLst>
              <a:ext uri="{FF2B5EF4-FFF2-40B4-BE49-F238E27FC236}">
                <a16:creationId xmlns:a16="http://schemas.microsoft.com/office/drawing/2014/main" id="{49FF7B68-C4B4-49F5-A655-B87B34D758C6}"/>
              </a:ext>
            </a:extLst>
          </p:cNvPr>
          <p:cNvSpPr/>
          <p:nvPr/>
        </p:nvSpPr>
        <p:spPr>
          <a:xfrm>
            <a:off x="1970116" y="5740661"/>
            <a:ext cx="2897561" cy="954107"/>
          </a:xfrm>
          <a:prstGeom prst="rect">
            <a:avLst/>
          </a:prstGeom>
          <a:solidFill>
            <a:schemeClr val="accent1">
              <a:lumMod val="20000"/>
              <a:lumOff val="80000"/>
            </a:schemeClr>
          </a:solidFill>
        </p:spPr>
        <p:txBody>
          <a:bodyPr wrap="square">
            <a:spAutoFit/>
          </a:bodyPr>
          <a:lstStyle/>
          <a:p>
            <a:pPr algn="ctr"/>
            <a:r>
              <a:rPr lang="en-US" altLang="zh-CN" sz="2800" b="1" dirty="0">
                <a:solidFill>
                  <a:srgbClr val="0000FF"/>
                </a:solidFill>
              </a:rPr>
              <a:t>m: Physical mass</a:t>
            </a:r>
          </a:p>
          <a:p>
            <a:pPr algn="ctr"/>
            <a:r>
              <a:rPr lang="en-US" altLang="zh-CN" sz="2800" b="1" dirty="0">
                <a:solidFill>
                  <a:srgbClr val="0000FF"/>
                </a:solidFill>
              </a:rPr>
              <a:t>on brane</a:t>
            </a:r>
            <a:endParaRPr lang="zh-CN" altLang="en-US" dirty="0"/>
          </a:p>
        </p:txBody>
      </p:sp>
      <p:sp>
        <p:nvSpPr>
          <p:cNvPr id="28" name="标题 1">
            <a:extLst>
              <a:ext uri="{FF2B5EF4-FFF2-40B4-BE49-F238E27FC236}">
                <a16:creationId xmlns:a16="http://schemas.microsoft.com/office/drawing/2014/main" id="{D4BA698A-9AC9-4E29-BA7B-93295A132685}"/>
              </a:ext>
            </a:extLst>
          </p:cNvPr>
          <p:cNvSpPr txBox="1">
            <a:spLocks/>
          </p:cNvSpPr>
          <p:nvPr/>
        </p:nvSpPr>
        <p:spPr>
          <a:xfrm>
            <a:off x="838200" y="1213855"/>
            <a:ext cx="10515600" cy="686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b="1" dirty="0">
                <a:solidFill>
                  <a:srgbClr val="0000FF"/>
                </a:solidFill>
                <a:latin typeface="微软雅黑" panose="020B0503020204020204" pitchFamily="34" charset="-122"/>
                <a:ea typeface="微软雅黑" panose="020B0503020204020204" pitchFamily="34" charset="-122"/>
              </a:rPr>
              <a:t>Observation: </a:t>
            </a:r>
            <a:r>
              <a:rPr lang="en-US" altLang="zh-CN" sz="3600" b="1" dirty="0">
                <a:solidFill>
                  <a:srgbClr val="C00000"/>
                </a:solidFill>
                <a:latin typeface="微软雅黑" panose="020B0503020204020204" pitchFamily="34" charset="-122"/>
                <a:ea typeface="微软雅黑" panose="020B0503020204020204" pitchFamily="34" charset="-122"/>
              </a:rPr>
              <a:t>Red shift</a:t>
            </a:r>
          </a:p>
        </p:txBody>
      </p:sp>
      <p:cxnSp>
        <p:nvCxnSpPr>
          <p:cNvPr id="29" name="直接连接符 28">
            <a:extLst>
              <a:ext uri="{FF2B5EF4-FFF2-40B4-BE49-F238E27FC236}">
                <a16:creationId xmlns:a16="http://schemas.microsoft.com/office/drawing/2014/main" id="{169B3BE5-7E5E-4C63-9E15-D4DDB14E7CA8}"/>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32" name="矩形 31">
                <a:extLst>
                  <a:ext uri="{FF2B5EF4-FFF2-40B4-BE49-F238E27FC236}">
                    <a16:creationId xmlns:a16="http://schemas.microsoft.com/office/drawing/2014/main" id="{13D66634-8147-42E2-8053-1AB2E69583EC}"/>
                  </a:ext>
                </a:extLst>
              </p:cNvPr>
              <p:cNvSpPr/>
              <p:nvPr/>
            </p:nvSpPr>
            <p:spPr>
              <a:xfrm>
                <a:off x="801662" y="2896783"/>
                <a:ext cx="5097576" cy="584327"/>
              </a:xfrm>
              <a:prstGeom prst="rect">
                <a:avLst/>
              </a:prstGeom>
              <a:solidFill>
                <a:schemeClr val="accent1">
                  <a:lumMod val="20000"/>
                  <a:lumOff val="80000"/>
                </a:schemeClr>
              </a:solidFill>
            </p:spPr>
            <p:txBody>
              <a:bodyPr wrap="square">
                <a:spAutoFit/>
              </a:bodyPr>
              <a:lstStyle/>
              <a:p>
                <a:pPr algn="ctr"/>
                <a14:m>
                  <m:oMath xmlns:m="http://schemas.openxmlformats.org/officeDocument/2006/math">
                    <m:r>
                      <a:rPr lang="en-US" altLang="zh-CN" sz="2800" b="1">
                        <a:latin typeface="Cambria Math" panose="02040503050406030204" pitchFamily="18" charset="0"/>
                      </a:rPr>
                      <m:t>𝒅</m:t>
                    </m:r>
                    <m:sSup>
                      <m:sSupPr>
                        <m:ctrlPr>
                          <a:rPr lang="en-US" altLang="zh-CN" sz="2800" b="1" i="1">
                            <a:latin typeface="Cambria Math" panose="02040503050406030204" pitchFamily="18" charset="0"/>
                          </a:rPr>
                        </m:ctrlPr>
                      </m:sSupPr>
                      <m:e>
                        <m:r>
                          <a:rPr lang="en-US" altLang="zh-CN" sz="2800" b="1">
                            <a:latin typeface="Cambria Math" panose="02040503050406030204" pitchFamily="18" charset="0"/>
                          </a:rPr>
                          <m:t>𝑺</m:t>
                        </m:r>
                      </m:e>
                      <m:sup>
                        <m:r>
                          <a:rPr lang="en-US" altLang="zh-CN" sz="2800" b="1">
                            <a:latin typeface="Cambria Math" panose="02040503050406030204" pitchFamily="18" charset="0"/>
                          </a:rPr>
                          <m:t>𝟐</m:t>
                        </m:r>
                      </m:sup>
                    </m:sSup>
                    <m:r>
                      <a:rPr lang="en-US" altLang="zh-CN" sz="2800" b="1">
                        <a:latin typeface="Cambria Math" panose="02040503050406030204" pitchFamily="18" charset="0"/>
                      </a:rPr>
                      <m:t>=</m:t>
                    </m:r>
                    <m:sSup>
                      <m:sSupPr>
                        <m:ctrlPr>
                          <a:rPr lang="en-US" altLang="zh-CN" sz="2800" b="1" i="1">
                            <a:latin typeface="Cambria Math" panose="02040503050406030204" pitchFamily="18" charset="0"/>
                          </a:rPr>
                        </m:ctrlPr>
                      </m:sSupPr>
                      <m:e>
                        <m:r>
                          <a:rPr lang="en-US" altLang="zh-CN" sz="2800" b="1">
                            <a:latin typeface="Cambria Math" panose="02040503050406030204" pitchFamily="18" charset="0"/>
                          </a:rPr>
                          <m:t>𝒆</m:t>
                        </m:r>
                      </m:e>
                      <m:sup>
                        <m:r>
                          <a:rPr lang="en-US" altLang="zh-CN" sz="2800" b="1">
                            <a:latin typeface="Cambria Math" panose="02040503050406030204" pitchFamily="18" charset="0"/>
                          </a:rPr>
                          <m:t>−</m:t>
                        </m:r>
                        <m:r>
                          <a:rPr lang="en-US" altLang="zh-CN" sz="2800" b="1">
                            <a:latin typeface="Cambria Math" panose="02040503050406030204" pitchFamily="18" charset="0"/>
                          </a:rPr>
                          <m:t>𝟐</m:t>
                        </m:r>
                        <m:r>
                          <a:rPr lang="en-US" altLang="zh-CN" sz="2800" b="1">
                            <a:latin typeface="Cambria Math" panose="02040503050406030204" pitchFamily="18" charset="0"/>
                          </a:rPr>
                          <m:t>𝒌</m:t>
                        </m:r>
                        <m:r>
                          <a:rPr lang="en-US" altLang="zh-CN" sz="2800" b="1">
                            <a:latin typeface="Cambria Math" panose="02040503050406030204" pitchFamily="18" charset="0"/>
                          </a:rPr>
                          <m:t>|</m:t>
                        </m:r>
                        <m:r>
                          <a:rPr lang="en-US" altLang="zh-CN" sz="2800" b="1">
                            <a:latin typeface="Cambria Math" panose="02040503050406030204" pitchFamily="18" charset="0"/>
                          </a:rPr>
                          <m:t>𝒚</m:t>
                        </m:r>
                        <m:r>
                          <a:rPr lang="en-US" altLang="zh-CN" sz="2800" b="1">
                            <a:latin typeface="Cambria Math" panose="02040503050406030204" pitchFamily="18" charset="0"/>
                          </a:rPr>
                          <m:t>|</m:t>
                        </m:r>
                      </m:sup>
                    </m:sSup>
                    <m:sSub>
                      <m:sSubPr>
                        <m:ctrlPr>
                          <a:rPr lang="en-US" altLang="zh-CN" sz="2800" b="1" i="1">
                            <a:latin typeface="Cambria Math" panose="02040503050406030204" pitchFamily="18" charset="0"/>
                          </a:rPr>
                        </m:ctrlPr>
                      </m:sSubPr>
                      <m:e>
                        <m:r>
                          <a:rPr lang="en-US" altLang="zh-CN" sz="2800" b="1" i="1" smtClean="0">
                            <a:latin typeface="Cambria Math" panose="02040503050406030204" pitchFamily="18" charset="0"/>
                          </a:rPr>
                          <m:t>𝜂</m:t>
                        </m:r>
                      </m:e>
                      <m:sub>
                        <m:r>
                          <a:rPr lang="zh-CN" altLang="en-US" sz="2800" b="1">
                            <a:latin typeface="Cambria Math" panose="02040503050406030204" pitchFamily="18" charset="0"/>
                          </a:rPr>
                          <m:t>𝝁𝝂</m:t>
                        </m:r>
                      </m:sub>
                    </m:sSub>
                    <m:r>
                      <a:rPr lang="en-US" altLang="zh-CN" sz="2800" b="1">
                        <a:latin typeface="Cambria Math" panose="02040503050406030204" pitchFamily="18" charset="0"/>
                      </a:rPr>
                      <m:t>𝒅</m:t>
                    </m:r>
                    <m:sSup>
                      <m:sSupPr>
                        <m:ctrlPr>
                          <a:rPr lang="en-US" altLang="zh-CN" sz="2800" b="1" i="1">
                            <a:latin typeface="Cambria Math" panose="02040503050406030204" pitchFamily="18" charset="0"/>
                          </a:rPr>
                        </m:ctrlPr>
                      </m:sSupPr>
                      <m:e>
                        <m:r>
                          <m:rPr>
                            <m:sty m:val="p"/>
                          </m:rPr>
                          <a:rPr lang="en-US" altLang="zh-CN" sz="2800" b="1" i="1">
                            <a:latin typeface="Cambria Math" panose="02040503050406030204" pitchFamily="18" charset="0"/>
                          </a:rPr>
                          <m:t>x</m:t>
                        </m:r>
                      </m:e>
                      <m:sup>
                        <m:r>
                          <a:rPr lang="zh-CN" altLang="en-US" sz="2800" b="1">
                            <a:latin typeface="Cambria Math" panose="02040503050406030204" pitchFamily="18" charset="0"/>
                          </a:rPr>
                          <m:t>𝝁</m:t>
                        </m:r>
                      </m:sup>
                    </m:sSup>
                  </m:oMath>
                </a14:m>
                <a:r>
                  <a:rPr lang="en-US" altLang="zh-CN" sz="2800" b="1" dirty="0"/>
                  <a:t> </a:t>
                </a:r>
                <a14:m>
                  <m:oMath xmlns:m="http://schemas.openxmlformats.org/officeDocument/2006/math">
                    <m:sSup>
                      <m:sSupPr>
                        <m:ctrlPr>
                          <a:rPr lang="en-US" altLang="zh-CN" sz="2800" b="1" i="1">
                            <a:latin typeface="Cambria Math" panose="02040503050406030204" pitchFamily="18" charset="0"/>
                          </a:rPr>
                        </m:ctrlPr>
                      </m:sSupPr>
                      <m:e>
                        <m:r>
                          <m:rPr>
                            <m:sty m:val="p"/>
                          </m:rPr>
                          <a:rPr lang="en-US" altLang="zh-CN" sz="2800" b="1" i="1">
                            <a:latin typeface="Cambria Math" panose="02040503050406030204" pitchFamily="18" charset="0"/>
                          </a:rPr>
                          <m:t>x</m:t>
                        </m:r>
                      </m:e>
                      <m:sup>
                        <m:r>
                          <a:rPr lang="zh-CN" altLang="en-US" sz="2800" b="1">
                            <a:latin typeface="Cambria Math" panose="02040503050406030204" pitchFamily="18" charset="0"/>
                          </a:rPr>
                          <m:t>𝝂</m:t>
                        </m:r>
                      </m:sup>
                    </m:sSup>
                    <m:r>
                      <a:rPr lang="en-US" altLang="zh-CN" sz="2800" b="1">
                        <a:latin typeface="Cambria Math" panose="02040503050406030204" pitchFamily="18" charset="0"/>
                      </a:rPr>
                      <m:t>+</m:t>
                    </m:r>
                    <m:r>
                      <a:rPr lang="en-US" altLang="zh-CN" sz="2800" b="1">
                        <a:latin typeface="Cambria Math" panose="02040503050406030204" pitchFamily="18" charset="0"/>
                      </a:rPr>
                      <m:t>𝒅</m:t>
                    </m:r>
                    <m:sSup>
                      <m:sSupPr>
                        <m:ctrlPr>
                          <a:rPr lang="en-US" altLang="zh-CN" sz="2800" b="1" i="1">
                            <a:latin typeface="Cambria Math" panose="02040503050406030204" pitchFamily="18" charset="0"/>
                          </a:rPr>
                        </m:ctrlPr>
                      </m:sSupPr>
                      <m:e>
                        <m:r>
                          <a:rPr lang="en-US" altLang="zh-CN" sz="2800" b="1">
                            <a:latin typeface="Cambria Math" panose="02040503050406030204" pitchFamily="18" charset="0"/>
                          </a:rPr>
                          <m:t>𝒚</m:t>
                        </m:r>
                      </m:e>
                      <m:sup>
                        <m:r>
                          <a:rPr lang="en-US" altLang="zh-CN" sz="2800" b="1">
                            <a:latin typeface="Cambria Math" panose="02040503050406030204" pitchFamily="18" charset="0"/>
                          </a:rPr>
                          <m:t>𝟐</m:t>
                        </m:r>
                      </m:sup>
                    </m:sSup>
                  </m:oMath>
                </a14:m>
                <a:endParaRPr lang="en-US" altLang="zh-CN" sz="1200" b="1" i="1" dirty="0">
                  <a:solidFill>
                    <a:srgbClr val="0000FF"/>
                  </a:solidFill>
                  <a:latin typeface="Cambria Math" panose="02040503050406030204" pitchFamily="18" charset="0"/>
                </a:endParaRPr>
              </a:p>
            </p:txBody>
          </p:sp>
        </mc:Choice>
        <mc:Fallback xmlns="">
          <p:sp>
            <p:nvSpPr>
              <p:cNvPr id="32" name="矩形 31">
                <a:extLst>
                  <a:ext uri="{FF2B5EF4-FFF2-40B4-BE49-F238E27FC236}">
                    <a16:creationId xmlns:a16="http://schemas.microsoft.com/office/drawing/2014/main" id="{13D66634-8147-42E2-8053-1AB2E69583EC}"/>
                  </a:ext>
                </a:extLst>
              </p:cNvPr>
              <p:cNvSpPr>
                <a:spLocks noRot="1" noChangeAspect="1" noMove="1" noResize="1" noEditPoints="1" noAdjustHandles="1" noChangeArrowheads="1" noChangeShapeType="1" noTextEdit="1"/>
              </p:cNvSpPr>
              <p:nvPr/>
            </p:nvSpPr>
            <p:spPr>
              <a:xfrm>
                <a:off x="801662" y="2896783"/>
                <a:ext cx="5097576" cy="58432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矩形 32">
                <a:extLst>
                  <a:ext uri="{FF2B5EF4-FFF2-40B4-BE49-F238E27FC236}">
                    <a16:creationId xmlns:a16="http://schemas.microsoft.com/office/drawing/2014/main" id="{B6EA4F5F-BA16-4A42-BA41-F8A6A473B9EF}"/>
                  </a:ext>
                </a:extLst>
              </p:cNvPr>
              <p:cNvSpPr/>
              <p:nvPr/>
            </p:nvSpPr>
            <p:spPr>
              <a:xfrm>
                <a:off x="4249784" y="4531769"/>
                <a:ext cx="2991074" cy="954813"/>
              </a:xfrm>
              <a:prstGeom prst="rect">
                <a:avLst/>
              </a:prstGeom>
              <a:noFill/>
              <a:ln w="38100">
                <a:solidFill>
                  <a:srgbClr val="C00000"/>
                </a:solidFill>
              </a:ln>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sz="3600" b="1" i="1">
                          <a:solidFill>
                            <a:srgbClr val="0000FF"/>
                          </a:solidFill>
                          <a:latin typeface="Cambria Math" panose="02040503050406030204" pitchFamily="18" charset="0"/>
                        </a:rPr>
                        <m:t>𝒎</m:t>
                      </m:r>
                      <m:r>
                        <a:rPr lang="en-US" altLang="zh-CN" sz="3600" b="1" i="1">
                          <a:latin typeface="Cambria Math" panose="02040503050406030204" pitchFamily="18" charset="0"/>
                        </a:rPr>
                        <m:t>=</m:t>
                      </m:r>
                      <m:sSup>
                        <m:sSupPr>
                          <m:ctrlPr>
                            <a:rPr lang="en-US" altLang="zh-CN" sz="3600" b="1" i="1">
                              <a:solidFill>
                                <a:srgbClr val="C00000"/>
                              </a:solidFill>
                              <a:latin typeface="Cambria Math" panose="02040503050406030204" pitchFamily="18" charset="0"/>
                            </a:rPr>
                          </m:ctrlPr>
                        </m:sSupPr>
                        <m:e>
                          <m:r>
                            <a:rPr lang="en-US" altLang="zh-CN" sz="3600" b="1" i="1">
                              <a:solidFill>
                                <a:srgbClr val="C00000"/>
                              </a:solidFill>
                              <a:latin typeface="Cambria Math" panose="02040503050406030204" pitchFamily="18" charset="0"/>
                            </a:rPr>
                            <m:t>𝒆</m:t>
                          </m:r>
                        </m:e>
                        <m:sup>
                          <m:r>
                            <a:rPr lang="en-US" altLang="zh-CN" sz="3600" b="1" i="1">
                              <a:solidFill>
                                <a:srgbClr val="C00000"/>
                              </a:solidFill>
                              <a:latin typeface="Cambria Math" panose="02040503050406030204" pitchFamily="18" charset="0"/>
                            </a:rPr>
                            <m:t>−</m:t>
                          </m:r>
                          <m:r>
                            <a:rPr lang="en-US" altLang="zh-CN" sz="3600" b="1" i="1">
                              <a:solidFill>
                                <a:srgbClr val="C00000"/>
                              </a:solidFill>
                              <a:latin typeface="Cambria Math" panose="02040503050406030204" pitchFamily="18" charset="0"/>
                            </a:rPr>
                            <m:t>𝒌</m:t>
                          </m:r>
                          <m:sSub>
                            <m:sSubPr>
                              <m:ctrlPr>
                                <a:rPr lang="en-US" altLang="zh-CN" sz="3600" b="1" i="1">
                                  <a:solidFill>
                                    <a:srgbClr val="C00000"/>
                                  </a:solidFill>
                                  <a:latin typeface="Cambria Math" panose="02040503050406030204" pitchFamily="18" charset="0"/>
                                </a:rPr>
                              </m:ctrlPr>
                            </m:sSubPr>
                            <m:e>
                              <m:r>
                                <a:rPr lang="en-US" altLang="zh-CN" sz="3600" b="1" i="1">
                                  <a:solidFill>
                                    <a:srgbClr val="C00000"/>
                                  </a:solidFill>
                                  <a:latin typeface="Cambria Math" panose="02040503050406030204" pitchFamily="18" charset="0"/>
                                </a:rPr>
                                <m:t>𝒚</m:t>
                              </m:r>
                            </m:e>
                            <m:sub>
                              <m:r>
                                <a:rPr lang="en-US" altLang="zh-CN" sz="3600" b="1" i="1">
                                  <a:solidFill>
                                    <a:srgbClr val="C00000"/>
                                  </a:solidFill>
                                  <a:latin typeface="Cambria Math" panose="02040503050406030204" pitchFamily="18" charset="0"/>
                                </a:rPr>
                                <m:t>𝟏</m:t>
                              </m:r>
                            </m:sub>
                          </m:sSub>
                        </m:sup>
                      </m:sSup>
                      <m:sSub>
                        <m:sSubPr>
                          <m:ctrlPr>
                            <a:rPr lang="en-US" altLang="zh-CN" sz="3600" b="1" i="1">
                              <a:solidFill>
                                <a:schemeClr val="accent6"/>
                              </a:solidFill>
                              <a:latin typeface="Cambria Math" panose="02040503050406030204" pitchFamily="18" charset="0"/>
                            </a:rPr>
                          </m:ctrlPr>
                        </m:sSubPr>
                        <m:e>
                          <m:r>
                            <a:rPr lang="en-US" altLang="zh-CN" sz="3600" b="1" i="1">
                              <a:solidFill>
                                <a:schemeClr val="accent6"/>
                              </a:solidFill>
                              <a:latin typeface="Cambria Math" panose="02040503050406030204" pitchFamily="18" charset="0"/>
                            </a:rPr>
                            <m:t>𝒎</m:t>
                          </m:r>
                        </m:e>
                        <m:sub>
                          <m:r>
                            <a:rPr lang="en-US" altLang="zh-CN" sz="3600" b="1" i="1">
                              <a:solidFill>
                                <a:schemeClr val="accent6"/>
                              </a:solidFill>
                              <a:latin typeface="Cambria Math" panose="02040503050406030204" pitchFamily="18" charset="0"/>
                            </a:rPr>
                            <m:t>𝟎</m:t>
                          </m:r>
                        </m:sub>
                      </m:sSub>
                    </m:oMath>
                  </m:oMathPara>
                </a14:m>
                <a:endParaRPr lang="en-US" altLang="zh-CN" sz="3600" b="1" dirty="0">
                  <a:latin typeface="Cambria Math" panose="02040503050406030204" pitchFamily="18" charset="0"/>
                </a:endParaRPr>
              </a:p>
            </p:txBody>
          </p:sp>
        </mc:Choice>
        <mc:Fallback xmlns="">
          <p:sp>
            <p:nvSpPr>
              <p:cNvPr id="33" name="矩形 32">
                <a:extLst>
                  <a:ext uri="{FF2B5EF4-FFF2-40B4-BE49-F238E27FC236}">
                    <a16:creationId xmlns:a16="http://schemas.microsoft.com/office/drawing/2014/main" id="{B6EA4F5F-BA16-4A42-BA41-F8A6A473B9EF}"/>
                  </a:ext>
                </a:extLst>
              </p:cNvPr>
              <p:cNvSpPr>
                <a:spLocks noRot="1" noChangeAspect="1" noMove="1" noResize="1" noEditPoints="1" noAdjustHandles="1" noChangeArrowheads="1" noChangeShapeType="1" noTextEdit="1"/>
              </p:cNvSpPr>
              <p:nvPr/>
            </p:nvSpPr>
            <p:spPr>
              <a:xfrm>
                <a:off x="4249784" y="4531769"/>
                <a:ext cx="2991074" cy="954813"/>
              </a:xfrm>
              <a:prstGeom prst="rect">
                <a:avLst/>
              </a:prstGeom>
              <a:blipFill>
                <a:blip r:embed="rId6"/>
                <a:stretch>
                  <a:fillRect/>
                </a:stretch>
              </a:blipFill>
              <a:ln w="38100">
                <a:solidFill>
                  <a:srgbClr val="C00000"/>
                </a:solidFill>
              </a:ln>
            </p:spPr>
            <p:txBody>
              <a:bodyPr/>
              <a:lstStyle/>
              <a:p>
                <a:r>
                  <a:rPr lang="zh-CN" altLang="en-US">
                    <a:noFill/>
                  </a:rPr>
                  <a:t> </a:t>
                </a:r>
              </a:p>
            </p:txBody>
          </p:sp>
        </mc:Fallback>
      </mc:AlternateContent>
      <p:sp>
        <p:nvSpPr>
          <p:cNvPr id="38" name="灯片编号占位符 16">
            <a:extLst>
              <a:ext uri="{FF2B5EF4-FFF2-40B4-BE49-F238E27FC236}">
                <a16:creationId xmlns:a16="http://schemas.microsoft.com/office/drawing/2014/main" id="{0CCE85A2-492B-4C2B-8BFE-E972F9D712C7}"/>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25</a:t>
            </a:fld>
            <a:endParaRPr lang="zh-CN" altLang="en-US" sz="2400" b="1" dirty="0"/>
          </a:p>
        </p:txBody>
      </p:sp>
      <p:grpSp>
        <p:nvGrpSpPr>
          <p:cNvPr id="4" name="组合 3">
            <a:extLst>
              <a:ext uri="{FF2B5EF4-FFF2-40B4-BE49-F238E27FC236}">
                <a16:creationId xmlns:a16="http://schemas.microsoft.com/office/drawing/2014/main" id="{E231C27B-4C67-4DDD-85C5-BFB3D198D249}"/>
              </a:ext>
            </a:extLst>
          </p:cNvPr>
          <p:cNvGrpSpPr/>
          <p:nvPr/>
        </p:nvGrpSpPr>
        <p:grpSpPr>
          <a:xfrm>
            <a:off x="6981821" y="2145075"/>
            <a:ext cx="2737534" cy="2003128"/>
            <a:chOff x="6981821" y="2145075"/>
            <a:chExt cx="2737534" cy="2003128"/>
          </a:xfrm>
        </p:grpSpPr>
        <p:grpSp>
          <p:nvGrpSpPr>
            <p:cNvPr id="27" name="组合 26">
              <a:extLst>
                <a:ext uri="{FF2B5EF4-FFF2-40B4-BE49-F238E27FC236}">
                  <a16:creationId xmlns:a16="http://schemas.microsoft.com/office/drawing/2014/main" id="{BC8BE2D1-C672-4CAC-AA14-C73625748F50}"/>
                </a:ext>
              </a:extLst>
            </p:cNvPr>
            <p:cNvGrpSpPr/>
            <p:nvPr/>
          </p:nvGrpSpPr>
          <p:grpSpPr>
            <a:xfrm>
              <a:off x="6981821" y="2337925"/>
              <a:ext cx="2737534" cy="1810278"/>
              <a:chOff x="9033968" y="3125034"/>
              <a:chExt cx="2520000" cy="1489947"/>
            </a:xfrm>
          </p:grpSpPr>
          <p:sp>
            <p:nvSpPr>
              <p:cNvPr id="5" name="平行四边形 4">
                <a:extLst>
                  <a:ext uri="{FF2B5EF4-FFF2-40B4-BE49-F238E27FC236}">
                    <a16:creationId xmlns:a16="http://schemas.microsoft.com/office/drawing/2014/main" id="{AE29A25D-476A-40E6-B4FB-BFC2F32EF35F}"/>
                  </a:ext>
                </a:extLst>
              </p:cNvPr>
              <p:cNvSpPr/>
              <p:nvPr/>
            </p:nvSpPr>
            <p:spPr>
              <a:xfrm rot="21003249">
                <a:off x="9667642" y="3125034"/>
                <a:ext cx="1102663" cy="1489947"/>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a:extLst>
                  <a:ext uri="{FF2B5EF4-FFF2-40B4-BE49-F238E27FC236}">
                    <a16:creationId xmlns:a16="http://schemas.microsoft.com/office/drawing/2014/main" id="{1DA7133B-6C2B-4972-80D5-A2A67E1062C8}"/>
                  </a:ext>
                </a:extLst>
              </p:cNvPr>
              <p:cNvCxnSpPr>
                <a:cxnSpLocks/>
              </p:cNvCxnSpPr>
              <p:nvPr/>
            </p:nvCxnSpPr>
            <p:spPr>
              <a:xfrm>
                <a:off x="9033968" y="3845878"/>
                <a:ext cx="239369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0EB838AA-F290-4EAE-AF54-628D4AE97015}"/>
                      </a:ext>
                    </a:extLst>
                  </p:cNvPr>
                  <p:cNvSpPr/>
                  <p:nvPr/>
                </p:nvSpPr>
                <p:spPr>
                  <a:xfrm>
                    <a:off x="11046216" y="3796546"/>
                    <a:ext cx="50775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1">
                              <a:latin typeface="Cambria Math" panose="02040503050406030204" pitchFamily="18" charset="0"/>
                            </a:rPr>
                            <m:t>𝒚</m:t>
                          </m:r>
                        </m:oMath>
                      </m:oMathPara>
                    </a14:m>
                    <a:endParaRPr lang="zh-CN" altLang="en-US" sz="2800" dirty="0"/>
                  </a:p>
                </p:txBody>
              </p:sp>
            </mc:Choice>
            <mc:Fallback xmlns="">
              <p:sp>
                <p:nvSpPr>
                  <p:cNvPr id="10" name="矩形 9">
                    <a:extLst>
                      <a:ext uri="{FF2B5EF4-FFF2-40B4-BE49-F238E27FC236}">
                        <a16:creationId xmlns:a16="http://schemas.microsoft.com/office/drawing/2014/main" id="{0EB838AA-F290-4EAE-AF54-628D4AE97015}"/>
                      </a:ext>
                    </a:extLst>
                  </p:cNvPr>
                  <p:cNvSpPr>
                    <a:spLocks noRot="1" noChangeAspect="1" noMove="1" noResize="1" noEditPoints="1" noAdjustHandles="1" noChangeArrowheads="1" noChangeShapeType="1" noTextEdit="1"/>
                  </p:cNvSpPr>
                  <p:nvPr/>
                </p:nvSpPr>
                <p:spPr>
                  <a:xfrm>
                    <a:off x="11046216" y="3796546"/>
                    <a:ext cx="507752" cy="52322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29F26FA5-D12B-4461-90D4-4B2AE5B6FC25}"/>
                      </a:ext>
                    </a:extLst>
                  </p:cNvPr>
                  <p:cNvSpPr/>
                  <p:nvPr/>
                </p:nvSpPr>
                <p:spPr>
                  <a:xfrm>
                    <a:off x="9965097" y="3845878"/>
                    <a:ext cx="50775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1" smtClean="0">
                              <a:latin typeface="Cambria Math" panose="02040503050406030204" pitchFamily="18" charset="0"/>
                            </a:rPr>
                            <m:t>𝒚</m:t>
                          </m:r>
                          <m:r>
                            <a:rPr lang="en-US" altLang="zh-CN" sz="2800" b="1" i="0" baseline="-25000" smtClean="0">
                              <a:latin typeface="Cambria Math" panose="02040503050406030204" pitchFamily="18" charset="0"/>
                            </a:rPr>
                            <m:t>𝟏</m:t>
                          </m:r>
                        </m:oMath>
                      </m:oMathPara>
                    </a14:m>
                    <a:endParaRPr lang="zh-CN" altLang="en-US" sz="2800" baseline="-25000" dirty="0"/>
                  </a:p>
                </p:txBody>
              </p:sp>
            </mc:Choice>
            <mc:Fallback xmlns="">
              <p:sp>
                <p:nvSpPr>
                  <p:cNvPr id="13" name="矩形 12">
                    <a:extLst>
                      <a:ext uri="{FF2B5EF4-FFF2-40B4-BE49-F238E27FC236}">
                        <a16:creationId xmlns:a16="http://schemas.microsoft.com/office/drawing/2014/main" id="{29F26FA5-D12B-4461-90D4-4B2AE5B6FC25}"/>
                      </a:ext>
                    </a:extLst>
                  </p:cNvPr>
                  <p:cNvSpPr>
                    <a:spLocks noRot="1" noChangeAspect="1" noMove="1" noResize="1" noEditPoints="1" noAdjustHandles="1" noChangeArrowheads="1" noChangeShapeType="1" noTextEdit="1"/>
                  </p:cNvSpPr>
                  <p:nvPr/>
                </p:nvSpPr>
                <p:spPr>
                  <a:xfrm>
                    <a:off x="9965097" y="3845878"/>
                    <a:ext cx="507752" cy="523220"/>
                  </a:xfrm>
                  <a:prstGeom prst="rect">
                    <a:avLst/>
                  </a:prstGeom>
                  <a:blipFill>
                    <a:blip r:embed="rId3"/>
                    <a:stretch>
                      <a:fillRect/>
                    </a:stretch>
                  </a:blipFill>
                </p:spPr>
                <p:txBody>
                  <a:bodyPr/>
                  <a:lstStyle/>
                  <a:p>
                    <a:r>
                      <a:rPr lang="zh-CN" altLang="en-US">
                        <a:noFill/>
                      </a:rPr>
                      <a:t> </a:t>
                    </a:r>
                  </a:p>
                </p:txBody>
              </p:sp>
            </mc:Fallback>
          </mc:AlternateContent>
          <p:sp>
            <p:nvSpPr>
              <p:cNvPr id="14" name="矩形 13">
                <a:extLst>
                  <a:ext uri="{FF2B5EF4-FFF2-40B4-BE49-F238E27FC236}">
                    <a16:creationId xmlns:a16="http://schemas.microsoft.com/office/drawing/2014/main" id="{3FC6A774-7A8D-4CD9-AE70-D8FF3288738E}"/>
                  </a:ext>
                </a:extLst>
              </p:cNvPr>
              <p:cNvSpPr/>
              <p:nvPr/>
            </p:nvSpPr>
            <p:spPr>
              <a:xfrm rot="21051123">
                <a:off x="9783117" y="3161060"/>
                <a:ext cx="871713" cy="461665"/>
              </a:xfrm>
              <a:prstGeom prst="rect">
                <a:avLst/>
              </a:prstGeom>
              <a:ln>
                <a:noFill/>
              </a:ln>
            </p:spPr>
            <p:txBody>
              <a:bodyPr wrap="none">
                <a:spAutoFit/>
              </a:bodyPr>
              <a:lstStyle/>
              <a:p>
                <a:r>
                  <a:rPr lang="en-US" altLang="zh-CN" sz="2400" b="1" dirty="0">
                    <a:solidFill>
                      <a:srgbClr val="C00000"/>
                    </a:solidFill>
                  </a:rPr>
                  <a:t>Higgs</a:t>
                </a:r>
                <a:endParaRPr lang="zh-CN" altLang="en-US" sz="2400" dirty="0">
                  <a:solidFill>
                    <a:srgbClr val="C00000"/>
                  </a:solidFill>
                </a:endParaRPr>
              </a:p>
            </p:txBody>
          </p:sp>
        </p:grpSp>
        <p:sp>
          <p:nvSpPr>
            <p:cNvPr id="18" name="任意多边形: 形状 17">
              <a:extLst>
                <a:ext uri="{FF2B5EF4-FFF2-40B4-BE49-F238E27FC236}">
                  <a16:creationId xmlns:a16="http://schemas.microsoft.com/office/drawing/2014/main" id="{4E9198D9-6593-4B0A-8F0C-2928B6E26620}"/>
                </a:ext>
              </a:extLst>
            </p:cNvPr>
            <p:cNvSpPr/>
            <p:nvPr/>
          </p:nvSpPr>
          <p:spPr>
            <a:xfrm>
              <a:off x="7181410" y="2145075"/>
              <a:ext cx="2096243" cy="954304"/>
            </a:xfrm>
            <a:custGeom>
              <a:avLst/>
              <a:gdLst>
                <a:gd name="connsiteX0" fmla="*/ 0 w 1409700"/>
                <a:gd name="connsiteY0" fmla="*/ 0 h 914400"/>
                <a:gd name="connsiteX1" fmla="*/ 144780 w 1409700"/>
                <a:gd name="connsiteY1" fmla="*/ 541020 h 914400"/>
                <a:gd name="connsiteX2" fmla="*/ 518160 w 1409700"/>
                <a:gd name="connsiteY2" fmla="*/ 845820 h 914400"/>
                <a:gd name="connsiteX3" fmla="*/ 1409700 w 1409700"/>
                <a:gd name="connsiteY3" fmla="*/ 914400 h 914400"/>
                <a:gd name="connsiteX4" fmla="*/ 1409700 w 140970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00" h="914400">
                  <a:moveTo>
                    <a:pt x="0" y="0"/>
                  </a:moveTo>
                  <a:cubicBezTo>
                    <a:pt x="29210" y="200025"/>
                    <a:pt x="58420" y="400050"/>
                    <a:pt x="144780" y="541020"/>
                  </a:cubicBezTo>
                  <a:cubicBezTo>
                    <a:pt x="231140" y="681990"/>
                    <a:pt x="307340" y="783590"/>
                    <a:pt x="518160" y="845820"/>
                  </a:cubicBezTo>
                  <a:cubicBezTo>
                    <a:pt x="728980" y="908050"/>
                    <a:pt x="1409700" y="914400"/>
                    <a:pt x="1409700" y="914400"/>
                  </a:cubicBezTo>
                  <a:lnTo>
                    <a:pt x="1409700" y="91440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2829DF78-1B7A-44A9-BCE8-D651E5BD6AEC}"/>
                </a:ext>
              </a:extLst>
            </p:cNvPr>
            <p:cNvSpPr/>
            <p:nvPr/>
          </p:nvSpPr>
          <p:spPr>
            <a:xfrm>
              <a:off x="7832098" y="2961415"/>
              <a:ext cx="551583" cy="34784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标题 1">
            <a:extLst>
              <a:ext uri="{FF2B5EF4-FFF2-40B4-BE49-F238E27FC236}">
                <a16:creationId xmlns:a16="http://schemas.microsoft.com/office/drawing/2014/main" id="{6F6D6602-A185-4FE3-86C3-7D795F3E3BFF}"/>
              </a:ext>
            </a:extLst>
          </p:cNvPr>
          <p:cNvSpPr txBox="1">
            <a:spLocks/>
          </p:cNvSpPr>
          <p:nvPr/>
        </p:nvSpPr>
        <p:spPr>
          <a:xfrm>
            <a:off x="58189" y="4180"/>
            <a:ext cx="12133811" cy="943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2.4 New warped extra dimensions</a:t>
            </a:r>
          </a:p>
        </p:txBody>
      </p:sp>
    </p:spTree>
    <p:extLst>
      <p:ext uri="{BB962C8B-B14F-4D97-AF65-F5344CB8AC3E}">
        <p14:creationId xmlns:p14="http://schemas.microsoft.com/office/powerpoint/2010/main" val="1175479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901FB18-35C5-4675-920D-B77F3B93DD33}"/>
              </a:ext>
            </a:extLst>
          </p:cNvPr>
          <p:cNvSpPr>
            <a:spLocks noGrp="1"/>
          </p:cNvSpPr>
          <p:nvPr>
            <p:ph sz="half" idx="1"/>
          </p:nvPr>
        </p:nvSpPr>
        <p:spPr>
          <a:xfrm>
            <a:off x="1154078" y="1896967"/>
            <a:ext cx="4865722" cy="4824510"/>
          </a:xfrm>
          <a:ln>
            <a:solidFill>
              <a:srgbClr val="C00000"/>
            </a:solidFill>
          </a:ln>
        </p:spPr>
        <p:txBody>
          <a:bodyPr/>
          <a:lstStyle/>
          <a:p>
            <a:r>
              <a:rPr lang="en-US" altLang="zh-CN" dirty="0">
                <a:solidFill>
                  <a:srgbClr val="C00000"/>
                </a:solidFill>
              </a:rPr>
              <a:t>RS1 model: m = 10</a:t>
            </a:r>
            <a:r>
              <a:rPr lang="en-US" altLang="zh-CN" baseline="30000" dirty="0">
                <a:solidFill>
                  <a:srgbClr val="C00000"/>
                </a:solidFill>
              </a:rPr>
              <a:t>−16</a:t>
            </a:r>
            <a:r>
              <a:rPr lang="en-US" altLang="zh-CN" dirty="0">
                <a:solidFill>
                  <a:srgbClr val="C00000"/>
                </a:solidFill>
              </a:rPr>
              <a:t>m</a:t>
            </a:r>
            <a:r>
              <a:rPr lang="en-US" altLang="zh-CN" baseline="-25000" dirty="0">
                <a:solidFill>
                  <a:srgbClr val="C00000"/>
                </a:solidFill>
              </a:rPr>
              <a:t>0</a:t>
            </a:r>
          </a:p>
          <a:p>
            <a:r>
              <a:rPr lang="en-US" altLang="zh-CN" dirty="0">
                <a:solidFill>
                  <a:srgbClr val="0000FF"/>
                </a:solidFill>
              </a:rPr>
              <a:t>Fundamental scales: 10</a:t>
            </a:r>
            <a:r>
              <a:rPr lang="en-US" altLang="zh-CN" baseline="30000" dirty="0">
                <a:solidFill>
                  <a:srgbClr val="0000FF"/>
                </a:solidFill>
              </a:rPr>
              <a:t>16 </a:t>
            </a:r>
            <a:r>
              <a:rPr lang="en-US" altLang="zh-CN" dirty="0" err="1">
                <a:solidFill>
                  <a:srgbClr val="0000FF"/>
                </a:solidFill>
              </a:rPr>
              <a:t>TeV</a:t>
            </a:r>
            <a:endParaRPr lang="en-US" altLang="zh-CN" dirty="0">
              <a:solidFill>
                <a:srgbClr val="0000FF"/>
              </a:solidFill>
            </a:endParaRPr>
          </a:p>
          <a:p>
            <a:pPr>
              <a:buFont typeface="Wingdings" panose="05000000000000000000" pitchFamily="2" charset="2"/>
              <a:buChar char="u"/>
            </a:pPr>
            <a:r>
              <a:rPr lang="en-US" altLang="zh-CN" dirty="0">
                <a:solidFill>
                  <a:srgbClr val="0000FF"/>
                </a:solidFill>
              </a:rPr>
              <a:t>GR:</a:t>
            </a:r>
            <a:r>
              <a:rPr lang="zh-CN" altLang="en-US" dirty="0">
                <a:solidFill>
                  <a:srgbClr val="0000FF"/>
                </a:solidFill>
              </a:rPr>
              <a:t> </a:t>
            </a:r>
            <a:endParaRPr lang="en-US" altLang="zh-CN" dirty="0">
              <a:solidFill>
                <a:srgbClr val="0000FF"/>
              </a:solidFill>
            </a:endParaRPr>
          </a:p>
          <a:p>
            <a:endParaRPr lang="zh-CN" altLang="en-US" dirty="0"/>
          </a:p>
        </p:txBody>
      </p:sp>
      <p:sp>
        <p:nvSpPr>
          <p:cNvPr id="4" name="内容占位符 3">
            <a:extLst>
              <a:ext uri="{FF2B5EF4-FFF2-40B4-BE49-F238E27FC236}">
                <a16:creationId xmlns:a16="http://schemas.microsoft.com/office/drawing/2014/main" id="{0ED25FEF-C4ED-4E2B-A3B0-F5E9A2B460D3}"/>
              </a:ext>
            </a:extLst>
          </p:cNvPr>
          <p:cNvSpPr>
            <a:spLocks noGrp="1"/>
          </p:cNvSpPr>
          <p:nvPr>
            <p:ph sz="half" idx="2"/>
          </p:nvPr>
        </p:nvSpPr>
        <p:spPr>
          <a:xfrm>
            <a:off x="6488078" y="1896966"/>
            <a:ext cx="5070510" cy="4824510"/>
          </a:xfrm>
          <a:ln>
            <a:solidFill>
              <a:srgbClr val="C00000"/>
            </a:solidFill>
          </a:ln>
        </p:spPr>
        <p:txBody>
          <a:bodyPr/>
          <a:lstStyle/>
          <a:p>
            <a:r>
              <a:rPr lang="en-US" altLang="zh-CN" dirty="0">
                <a:solidFill>
                  <a:srgbClr val="C00000"/>
                </a:solidFill>
              </a:rPr>
              <a:t>our model: m = m</a:t>
            </a:r>
            <a:r>
              <a:rPr lang="en-US" altLang="zh-CN" baseline="-25000" dirty="0">
                <a:solidFill>
                  <a:srgbClr val="C00000"/>
                </a:solidFill>
              </a:rPr>
              <a:t>0</a:t>
            </a:r>
          </a:p>
          <a:p>
            <a:r>
              <a:rPr lang="en-US" altLang="zh-CN" dirty="0">
                <a:solidFill>
                  <a:srgbClr val="0000FF"/>
                </a:solidFill>
              </a:rPr>
              <a:t>Fundamental scales: 1 </a:t>
            </a:r>
            <a:r>
              <a:rPr lang="en-US" altLang="zh-CN" dirty="0" err="1">
                <a:solidFill>
                  <a:srgbClr val="0000FF"/>
                </a:solidFill>
              </a:rPr>
              <a:t>TeV</a:t>
            </a:r>
            <a:endParaRPr lang="en-US" altLang="zh-CN" dirty="0">
              <a:solidFill>
                <a:srgbClr val="0000FF"/>
              </a:solidFill>
            </a:endParaRPr>
          </a:p>
          <a:p>
            <a:pPr>
              <a:buFont typeface="Wingdings" panose="05000000000000000000" pitchFamily="2" charset="2"/>
              <a:buChar char="u"/>
            </a:pPr>
            <a:r>
              <a:rPr lang="en-US" altLang="zh-CN" dirty="0">
                <a:solidFill>
                  <a:srgbClr val="0000FF"/>
                </a:solidFill>
              </a:rPr>
              <a:t>Non-minimal coupling gravity</a:t>
            </a:r>
          </a:p>
          <a:p>
            <a:endParaRPr lang="zh-CN" altLang="en-US" dirty="0"/>
          </a:p>
        </p:txBody>
      </p:sp>
      <p:sp>
        <p:nvSpPr>
          <p:cNvPr id="5" name="标题 1">
            <a:extLst>
              <a:ext uri="{FF2B5EF4-FFF2-40B4-BE49-F238E27FC236}">
                <a16:creationId xmlns:a16="http://schemas.microsoft.com/office/drawing/2014/main" id="{67F43A29-A2DB-4EB2-A513-14BE27E1E751}"/>
              </a:ext>
            </a:extLst>
          </p:cNvPr>
          <p:cNvSpPr txBox="1">
            <a:spLocks/>
          </p:cNvSpPr>
          <p:nvPr/>
        </p:nvSpPr>
        <p:spPr>
          <a:xfrm>
            <a:off x="-1" y="1070981"/>
            <a:ext cx="12191999" cy="608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b="1" dirty="0">
                <a:solidFill>
                  <a:srgbClr val="0000FF"/>
                </a:solidFill>
                <a:latin typeface="微软雅黑" panose="020B0503020204020204" pitchFamily="34" charset="-122"/>
                <a:ea typeface="微软雅黑" panose="020B0503020204020204" pitchFamily="34" charset="-122"/>
              </a:rPr>
              <a:t>Two ways for hierarchy problem</a:t>
            </a:r>
          </a:p>
        </p:txBody>
      </p:sp>
      <p:cxnSp>
        <p:nvCxnSpPr>
          <p:cNvPr id="6" name="直接连接符 5">
            <a:extLst>
              <a:ext uri="{FF2B5EF4-FFF2-40B4-BE49-F238E27FC236}">
                <a16:creationId xmlns:a16="http://schemas.microsoft.com/office/drawing/2014/main" id="{5FA08B2B-4C2F-4905-86A3-D60D6A47C1D9}"/>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3" name="矩形 62">
            <a:extLst>
              <a:ext uri="{FF2B5EF4-FFF2-40B4-BE49-F238E27FC236}">
                <a16:creationId xmlns:a16="http://schemas.microsoft.com/office/drawing/2014/main" id="{6C92E152-6354-4CAE-AE89-F1BD287E5319}"/>
              </a:ext>
            </a:extLst>
          </p:cNvPr>
          <p:cNvSpPr/>
          <p:nvPr/>
        </p:nvSpPr>
        <p:spPr>
          <a:xfrm>
            <a:off x="6488078" y="5769767"/>
            <a:ext cx="5277678" cy="1015663"/>
          </a:xfrm>
          <a:prstGeom prst="rect">
            <a:avLst/>
          </a:prstGeom>
        </p:spPr>
        <p:txBody>
          <a:bodyPr wrap="square">
            <a:spAutoFit/>
          </a:bodyPr>
          <a:lstStyle/>
          <a:p>
            <a:r>
              <a:rPr lang="zh-CN" altLang="en-US" sz="2000" b="1" dirty="0">
                <a:solidFill>
                  <a:srgbClr val="C00000"/>
                </a:solidFill>
              </a:rPr>
              <a:t>K. Yang, YXL </a:t>
            </a:r>
            <a:r>
              <a:rPr lang="en-US" altLang="zh-CN" sz="2000" b="1" dirty="0">
                <a:solidFill>
                  <a:srgbClr val="C00000"/>
                </a:solidFill>
              </a:rPr>
              <a:t>etc. </a:t>
            </a:r>
            <a:r>
              <a:rPr lang="zh-CN" altLang="en-US" sz="2000" b="1" dirty="0">
                <a:solidFill>
                  <a:srgbClr val="0000FF"/>
                </a:solidFill>
              </a:rPr>
              <a:t>PRD 86 (2012) 127502</a:t>
            </a:r>
            <a:r>
              <a:rPr lang="en-US" altLang="zh-CN" sz="2000" b="1" dirty="0">
                <a:solidFill>
                  <a:srgbClr val="0000FF"/>
                </a:solidFill>
              </a:rPr>
              <a:t>; </a:t>
            </a:r>
          </a:p>
          <a:p>
            <a:r>
              <a:rPr lang="zh-CN" altLang="en-US" sz="2000" b="1" dirty="0">
                <a:solidFill>
                  <a:srgbClr val="C00000"/>
                </a:solidFill>
              </a:rPr>
              <a:t>B. Guo</a:t>
            </a:r>
            <a:r>
              <a:rPr lang="en-US" altLang="zh-CN" sz="2000" b="1" dirty="0">
                <a:solidFill>
                  <a:srgbClr val="C00000"/>
                </a:solidFill>
              </a:rPr>
              <a:t>,</a:t>
            </a:r>
            <a:r>
              <a:rPr lang="zh-CN" altLang="en-US" sz="2000" b="1" dirty="0">
                <a:solidFill>
                  <a:srgbClr val="C00000"/>
                </a:solidFill>
              </a:rPr>
              <a:t> YXL, K. Yang, S.W. Wei, </a:t>
            </a:r>
            <a:r>
              <a:rPr lang="zh-CN" altLang="en-US" sz="2000" b="1" dirty="0">
                <a:solidFill>
                  <a:srgbClr val="0000FF"/>
                </a:solidFill>
              </a:rPr>
              <a:t>PRD 98 (2018) 085022</a:t>
            </a:r>
            <a:r>
              <a:rPr lang="en-US" altLang="zh-CN" sz="2000" b="1" dirty="0">
                <a:solidFill>
                  <a:srgbClr val="0000FF"/>
                </a:solidFill>
              </a:rPr>
              <a:t>.</a:t>
            </a:r>
            <a:endParaRPr lang="zh-CN" altLang="en-US" sz="2000" b="1" dirty="0">
              <a:solidFill>
                <a:srgbClr val="0000FF"/>
              </a:solidFill>
            </a:endParaRPr>
          </a:p>
        </p:txBody>
      </p:sp>
      <p:sp>
        <p:nvSpPr>
          <p:cNvPr id="64" name="矩形 63">
            <a:extLst>
              <a:ext uri="{FF2B5EF4-FFF2-40B4-BE49-F238E27FC236}">
                <a16:creationId xmlns:a16="http://schemas.microsoft.com/office/drawing/2014/main" id="{708280B5-C7B9-480D-ADF1-B871ADE0379A}"/>
              </a:ext>
            </a:extLst>
          </p:cNvPr>
          <p:cNvSpPr/>
          <p:nvPr/>
        </p:nvSpPr>
        <p:spPr>
          <a:xfrm>
            <a:off x="1325205" y="5977454"/>
            <a:ext cx="4767355" cy="400110"/>
          </a:xfrm>
          <a:prstGeom prst="rect">
            <a:avLst/>
          </a:prstGeom>
        </p:spPr>
        <p:txBody>
          <a:bodyPr wrap="square">
            <a:spAutoFit/>
          </a:bodyPr>
          <a:lstStyle/>
          <a:p>
            <a:r>
              <a:rPr lang="en-US" altLang="zh-CN" sz="2000" b="1" dirty="0">
                <a:solidFill>
                  <a:srgbClr val="C00000"/>
                </a:solidFill>
              </a:rPr>
              <a:t>Randall and </a:t>
            </a:r>
            <a:r>
              <a:rPr lang="en-US" altLang="zh-CN" sz="2000" b="1" dirty="0" err="1">
                <a:solidFill>
                  <a:srgbClr val="C00000"/>
                </a:solidFill>
              </a:rPr>
              <a:t>Sundrum</a:t>
            </a:r>
            <a:r>
              <a:rPr lang="en-US" altLang="zh-CN" sz="2000" b="1" dirty="0">
                <a:solidFill>
                  <a:srgbClr val="C00000"/>
                </a:solidFill>
              </a:rPr>
              <a:t>, </a:t>
            </a:r>
            <a:r>
              <a:rPr lang="zh-CN" altLang="en-US" sz="2000" b="1" dirty="0">
                <a:solidFill>
                  <a:srgbClr val="0000FF"/>
                </a:solidFill>
              </a:rPr>
              <a:t>PRL 83 (1999) 3370</a:t>
            </a:r>
          </a:p>
        </p:txBody>
      </p:sp>
      <p:grpSp>
        <p:nvGrpSpPr>
          <p:cNvPr id="65" name="组合 64">
            <a:extLst>
              <a:ext uri="{FF2B5EF4-FFF2-40B4-BE49-F238E27FC236}">
                <a16:creationId xmlns:a16="http://schemas.microsoft.com/office/drawing/2014/main" id="{D1252418-30C3-4CD8-AE4B-1E022D30C490}"/>
              </a:ext>
            </a:extLst>
          </p:cNvPr>
          <p:cNvGrpSpPr/>
          <p:nvPr/>
        </p:nvGrpSpPr>
        <p:grpSpPr>
          <a:xfrm>
            <a:off x="2038455" y="3574655"/>
            <a:ext cx="3558814" cy="2275675"/>
            <a:chOff x="3557933" y="2397835"/>
            <a:chExt cx="3558814" cy="2275675"/>
          </a:xfrm>
        </p:grpSpPr>
        <p:sp>
          <p:nvSpPr>
            <p:cNvPr id="66" name="平行四边形 65">
              <a:extLst>
                <a:ext uri="{FF2B5EF4-FFF2-40B4-BE49-F238E27FC236}">
                  <a16:creationId xmlns:a16="http://schemas.microsoft.com/office/drawing/2014/main" id="{0624C6AE-2FC9-48CD-B4AF-E336E91416A1}"/>
                </a:ext>
              </a:extLst>
            </p:cNvPr>
            <p:cNvSpPr/>
            <p:nvPr/>
          </p:nvSpPr>
          <p:spPr>
            <a:xfrm rot="21003249">
              <a:off x="3625672" y="2397835"/>
              <a:ext cx="1197849" cy="1810280"/>
            </a:xfrm>
            <a:prstGeom prst="parallelogram">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7" name="直接箭头连接符 66">
              <a:extLst>
                <a:ext uri="{FF2B5EF4-FFF2-40B4-BE49-F238E27FC236}">
                  <a16:creationId xmlns:a16="http://schemas.microsoft.com/office/drawing/2014/main" id="{EBB8C30D-51AD-407F-9A50-F9B297F23451}"/>
                </a:ext>
              </a:extLst>
            </p:cNvPr>
            <p:cNvCxnSpPr>
              <a:cxnSpLocks/>
              <a:stCxn id="66" idx="3"/>
            </p:cNvCxnSpPr>
            <p:nvPr/>
          </p:nvCxnSpPr>
          <p:spPr>
            <a:xfrm>
              <a:off x="4233449" y="4220373"/>
              <a:ext cx="2819283"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8" name="任意多边形: 形状 67">
              <a:extLst>
                <a:ext uri="{FF2B5EF4-FFF2-40B4-BE49-F238E27FC236}">
                  <a16:creationId xmlns:a16="http://schemas.microsoft.com/office/drawing/2014/main" id="{F37FEDC6-EBE3-4DE9-BF1A-AAF184CBC870}"/>
                </a:ext>
              </a:extLst>
            </p:cNvPr>
            <p:cNvSpPr/>
            <p:nvPr/>
          </p:nvSpPr>
          <p:spPr>
            <a:xfrm>
              <a:off x="4324980" y="2583009"/>
              <a:ext cx="2096243" cy="1496478"/>
            </a:xfrm>
            <a:custGeom>
              <a:avLst/>
              <a:gdLst>
                <a:gd name="connsiteX0" fmla="*/ 0 w 1409700"/>
                <a:gd name="connsiteY0" fmla="*/ 0 h 914400"/>
                <a:gd name="connsiteX1" fmla="*/ 144780 w 1409700"/>
                <a:gd name="connsiteY1" fmla="*/ 541020 h 914400"/>
                <a:gd name="connsiteX2" fmla="*/ 518160 w 1409700"/>
                <a:gd name="connsiteY2" fmla="*/ 845820 h 914400"/>
                <a:gd name="connsiteX3" fmla="*/ 1409700 w 1409700"/>
                <a:gd name="connsiteY3" fmla="*/ 914400 h 914400"/>
                <a:gd name="connsiteX4" fmla="*/ 1409700 w 140970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00" h="914400">
                  <a:moveTo>
                    <a:pt x="0" y="0"/>
                  </a:moveTo>
                  <a:cubicBezTo>
                    <a:pt x="29210" y="200025"/>
                    <a:pt x="58420" y="400050"/>
                    <a:pt x="144780" y="541020"/>
                  </a:cubicBezTo>
                  <a:cubicBezTo>
                    <a:pt x="231140" y="681990"/>
                    <a:pt x="307340" y="783590"/>
                    <a:pt x="518160" y="845820"/>
                  </a:cubicBezTo>
                  <a:cubicBezTo>
                    <a:pt x="728980" y="908050"/>
                    <a:pt x="1409700" y="914400"/>
                    <a:pt x="1409700" y="914400"/>
                  </a:cubicBezTo>
                  <a:lnTo>
                    <a:pt x="1409700" y="91440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平行四边形 68">
              <a:extLst>
                <a:ext uri="{FF2B5EF4-FFF2-40B4-BE49-F238E27FC236}">
                  <a16:creationId xmlns:a16="http://schemas.microsoft.com/office/drawing/2014/main" id="{3F5CECD2-E5A2-4F0D-8B4E-37830C0EA0A4}"/>
                </a:ext>
              </a:extLst>
            </p:cNvPr>
            <p:cNvSpPr/>
            <p:nvPr/>
          </p:nvSpPr>
          <p:spPr>
            <a:xfrm rot="21003249">
              <a:off x="5918898" y="2398586"/>
              <a:ext cx="1197849" cy="1810280"/>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0" name="矩形 69">
                  <a:extLst>
                    <a:ext uri="{FF2B5EF4-FFF2-40B4-BE49-F238E27FC236}">
                      <a16:creationId xmlns:a16="http://schemas.microsoft.com/office/drawing/2014/main" id="{11302C54-17DC-4437-B077-54619F9AE48D}"/>
                    </a:ext>
                  </a:extLst>
                </p:cNvPr>
                <p:cNvSpPr/>
                <p:nvPr/>
              </p:nvSpPr>
              <p:spPr>
                <a:xfrm>
                  <a:off x="5782594" y="4148265"/>
                  <a:ext cx="1100015" cy="5132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1" smtClean="0">
                            <a:latin typeface="Cambria Math" panose="02040503050406030204" pitchFamily="18" charset="0"/>
                          </a:rPr>
                          <m:t>𝒚</m:t>
                        </m:r>
                        <m:r>
                          <a:rPr lang="en-US" altLang="zh-CN" sz="2800" b="1" i="0" smtClean="0">
                            <a:latin typeface="Cambria Math" panose="02040503050406030204" pitchFamily="18" charset="0"/>
                          </a:rPr>
                          <m:t>=</m:t>
                        </m:r>
                        <m:r>
                          <a:rPr lang="en-US" altLang="zh-CN" sz="2800" b="1" i="0" smtClean="0">
                            <a:latin typeface="Cambria Math" panose="02040503050406030204" pitchFamily="18" charset="0"/>
                          </a:rPr>
                          <m:t>𝐛</m:t>
                        </m:r>
                      </m:oMath>
                    </m:oMathPara>
                  </a14:m>
                  <a:endParaRPr lang="zh-CN" altLang="en-US" sz="2800" baseline="-25000" dirty="0"/>
                </a:p>
              </p:txBody>
            </p:sp>
          </mc:Choice>
          <mc:Fallback xmlns="">
            <p:sp>
              <p:nvSpPr>
                <p:cNvPr id="70" name="矩形 69">
                  <a:extLst>
                    <a:ext uri="{FF2B5EF4-FFF2-40B4-BE49-F238E27FC236}">
                      <a16:creationId xmlns:a16="http://schemas.microsoft.com/office/drawing/2014/main" id="{11302C54-17DC-4437-B077-54619F9AE48D}"/>
                    </a:ext>
                  </a:extLst>
                </p:cNvPr>
                <p:cNvSpPr>
                  <a:spLocks noRot="1" noChangeAspect="1" noMove="1" noResize="1" noEditPoints="1" noAdjustHandles="1" noChangeArrowheads="1" noChangeShapeType="1" noTextEdit="1"/>
                </p:cNvSpPr>
                <p:nvPr/>
              </p:nvSpPr>
              <p:spPr>
                <a:xfrm>
                  <a:off x="5782594" y="4148265"/>
                  <a:ext cx="1100015" cy="513282"/>
                </a:xfrm>
                <a:prstGeom prst="rect">
                  <a:avLst/>
                </a:prstGeom>
                <a:blipFill>
                  <a:blip r:embed="rId2"/>
                  <a:stretch>
                    <a:fillRect/>
                  </a:stretch>
                </a:blipFill>
              </p:spPr>
              <p:txBody>
                <a:bodyPr/>
                <a:lstStyle/>
                <a:p>
                  <a:r>
                    <a:rPr lang="zh-CN" altLang="en-US">
                      <a:noFill/>
                    </a:rPr>
                    <a:t> </a:t>
                  </a:r>
                </a:p>
              </p:txBody>
            </p:sp>
          </mc:Fallback>
        </mc:AlternateContent>
        <p:sp>
          <p:nvSpPr>
            <p:cNvPr id="71" name="矩形 70">
              <a:extLst>
                <a:ext uri="{FF2B5EF4-FFF2-40B4-BE49-F238E27FC236}">
                  <a16:creationId xmlns:a16="http://schemas.microsoft.com/office/drawing/2014/main" id="{964BCF0D-AFF7-4C0A-A07E-93CD847431DA}"/>
                </a:ext>
              </a:extLst>
            </p:cNvPr>
            <p:cNvSpPr/>
            <p:nvPr/>
          </p:nvSpPr>
          <p:spPr>
            <a:xfrm rot="21051123">
              <a:off x="6067202" y="2518559"/>
              <a:ext cx="946963" cy="560921"/>
            </a:xfrm>
            <a:prstGeom prst="rect">
              <a:avLst/>
            </a:prstGeom>
            <a:ln>
              <a:noFill/>
            </a:ln>
          </p:spPr>
          <p:txBody>
            <a:bodyPr wrap="none">
              <a:spAutoFit/>
            </a:bodyPr>
            <a:lstStyle/>
            <a:p>
              <a:r>
                <a:rPr lang="en-US" altLang="zh-CN" sz="2400" b="1" dirty="0">
                  <a:solidFill>
                    <a:srgbClr val="C00000"/>
                  </a:solidFill>
                </a:rPr>
                <a:t>Higgs</a:t>
              </a:r>
              <a:endParaRPr lang="zh-CN" altLang="en-US" sz="2400" dirty="0">
                <a:solidFill>
                  <a:srgbClr val="C00000"/>
                </a:solidFill>
              </a:endParaRPr>
            </a:p>
          </p:txBody>
        </p:sp>
        <mc:AlternateContent xmlns:mc="http://schemas.openxmlformats.org/markup-compatibility/2006" xmlns:a14="http://schemas.microsoft.com/office/drawing/2010/main">
          <mc:Choice Requires="a14">
            <p:sp>
              <p:nvSpPr>
                <p:cNvPr id="72" name="矩形 71">
                  <a:extLst>
                    <a:ext uri="{FF2B5EF4-FFF2-40B4-BE49-F238E27FC236}">
                      <a16:creationId xmlns:a16="http://schemas.microsoft.com/office/drawing/2014/main" id="{8144D381-6F9A-430A-BEF3-4F1824CC67F5}"/>
                    </a:ext>
                  </a:extLst>
                </p:cNvPr>
                <p:cNvSpPr/>
                <p:nvPr/>
              </p:nvSpPr>
              <p:spPr>
                <a:xfrm>
                  <a:off x="3557933" y="4220373"/>
                  <a:ext cx="1333325" cy="4531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0" smtClean="0">
                            <a:latin typeface="Cambria Math" panose="02040503050406030204" pitchFamily="18" charset="0"/>
                          </a:rPr>
                          <m:t>𝟎</m:t>
                        </m:r>
                      </m:oMath>
                    </m:oMathPara>
                  </a14:m>
                  <a:endParaRPr lang="zh-CN" altLang="en-US" sz="2800" baseline="-25000" dirty="0"/>
                </a:p>
              </p:txBody>
            </p:sp>
          </mc:Choice>
          <mc:Fallback xmlns="">
            <p:sp>
              <p:nvSpPr>
                <p:cNvPr id="72" name="矩形 71">
                  <a:extLst>
                    <a:ext uri="{FF2B5EF4-FFF2-40B4-BE49-F238E27FC236}">
                      <a16:creationId xmlns:a16="http://schemas.microsoft.com/office/drawing/2014/main" id="{8144D381-6F9A-430A-BEF3-4F1824CC67F5}"/>
                    </a:ext>
                  </a:extLst>
                </p:cNvPr>
                <p:cNvSpPr>
                  <a:spLocks noRot="1" noChangeAspect="1" noMove="1" noResize="1" noEditPoints="1" noAdjustHandles="1" noChangeArrowheads="1" noChangeShapeType="1" noTextEdit="1"/>
                </p:cNvSpPr>
                <p:nvPr/>
              </p:nvSpPr>
              <p:spPr>
                <a:xfrm>
                  <a:off x="3557933" y="4220373"/>
                  <a:ext cx="1333325" cy="453137"/>
                </a:xfrm>
                <a:prstGeom prst="rect">
                  <a:avLst/>
                </a:prstGeom>
                <a:blipFill>
                  <a:blip r:embed="rId3"/>
                  <a:stretch>
                    <a:fillRect/>
                  </a:stretch>
                </a:blipFill>
              </p:spPr>
              <p:txBody>
                <a:bodyPr/>
                <a:lstStyle/>
                <a:p>
                  <a:r>
                    <a:rPr lang="zh-CN" altLang="en-US">
                      <a:noFill/>
                    </a:rPr>
                    <a:t> </a:t>
                  </a:r>
                </a:p>
              </p:txBody>
            </p:sp>
          </mc:Fallback>
        </mc:AlternateContent>
        <p:grpSp>
          <p:nvGrpSpPr>
            <p:cNvPr id="73" name="组合 72">
              <a:extLst>
                <a:ext uri="{FF2B5EF4-FFF2-40B4-BE49-F238E27FC236}">
                  <a16:creationId xmlns:a16="http://schemas.microsoft.com/office/drawing/2014/main" id="{7AC1C9AD-F9FD-49C8-9139-0740FDE91C15}"/>
                </a:ext>
              </a:extLst>
            </p:cNvPr>
            <p:cNvGrpSpPr/>
            <p:nvPr/>
          </p:nvGrpSpPr>
          <p:grpSpPr>
            <a:xfrm>
              <a:off x="6353993" y="3332226"/>
              <a:ext cx="244927" cy="513284"/>
              <a:chOff x="8755380" y="1592580"/>
              <a:chExt cx="388619" cy="1120140"/>
            </a:xfrm>
          </p:grpSpPr>
          <p:sp>
            <p:nvSpPr>
              <p:cNvPr id="74" name="椭圆 73">
                <a:extLst>
                  <a:ext uri="{FF2B5EF4-FFF2-40B4-BE49-F238E27FC236}">
                    <a16:creationId xmlns:a16="http://schemas.microsoft.com/office/drawing/2014/main" id="{9C78F141-4811-4B59-9603-FA3F1A406DA0}"/>
                  </a:ext>
                </a:extLst>
              </p:cNvPr>
              <p:cNvSpPr/>
              <p:nvPr/>
            </p:nvSpPr>
            <p:spPr>
              <a:xfrm>
                <a:off x="8839200" y="1592580"/>
                <a:ext cx="213360" cy="28956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直接连接符 74">
                <a:extLst>
                  <a:ext uri="{FF2B5EF4-FFF2-40B4-BE49-F238E27FC236}">
                    <a16:creationId xmlns:a16="http://schemas.microsoft.com/office/drawing/2014/main" id="{685FC1AA-1C59-4D2F-9300-8F58FBF6F213}"/>
                  </a:ext>
                </a:extLst>
              </p:cNvPr>
              <p:cNvCxnSpPr>
                <a:cxnSpLocks/>
              </p:cNvCxnSpPr>
              <p:nvPr/>
            </p:nvCxnSpPr>
            <p:spPr>
              <a:xfrm>
                <a:off x="8961120" y="1844040"/>
                <a:ext cx="0" cy="60280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2A165CB2-FA1E-4D4A-8565-0158FA336C75}"/>
                  </a:ext>
                </a:extLst>
              </p:cNvPr>
              <p:cNvCxnSpPr>
                <a:cxnSpLocks/>
              </p:cNvCxnSpPr>
              <p:nvPr/>
            </p:nvCxnSpPr>
            <p:spPr>
              <a:xfrm flipH="1">
                <a:off x="8755380" y="2065020"/>
                <a:ext cx="38861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0689F4BE-D6D7-4342-AC96-A83891E7A8A9}"/>
                  </a:ext>
                </a:extLst>
              </p:cNvPr>
              <p:cNvCxnSpPr>
                <a:cxnSpLocks/>
              </p:cNvCxnSpPr>
              <p:nvPr/>
            </p:nvCxnSpPr>
            <p:spPr>
              <a:xfrm flipV="1">
                <a:off x="8772632" y="2431609"/>
                <a:ext cx="180869" cy="28111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36C909F8-7373-449B-8229-8643F3F5B08C}"/>
                  </a:ext>
                </a:extLst>
              </p:cNvPr>
              <p:cNvCxnSpPr>
                <a:cxnSpLocks/>
              </p:cNvCxnSpPr>
              <p:nvPr/>
            </p:nvCxnSpPr>
            <p:spPr>
              <a:xfrm flipH="1" flipV="1">
                <a:off x="8953502" y="2431610"/>
                <a:ext cx="190497" cy="26669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79" name="组合 78">
            <a:extLst>
              <a:ext uri="{FF2B5EF4-FFF2-40B4-BE49-F238E27FC236}">
                <a16:creationId xmlns:a16="http://schemas.microsoft.com/office/drawing/2014/main" id="{F6D21FF1-7B33-4048-896E-2E1C5267CE1F}"/>
              </a:ext>
            </a:extLst>
          </p:cNvPr>
          <p:cNvGrpSpPr/>
          <p:nvPr/>
        </p:nvGrpSpPr>
        <p:grpSpPr>
          <a:xfrm>
            <a:off x="6900107" y="3561615"/>
            <a:ext cx="3558814" cy="2275675"/>
            <a:chOff x="3557933" y="2397835"/>
            <a:chExt cx="3558814" cy="2275675"/>
          </a:xfrm>
        </p:grpSpPr>
        <p:sp>
          <p:nvSpPr>
            <p:cNvPr id="80" name="平行四边形 79">
              <a:extLst>
                <a:ext uri="{FF2B5EF4-FFF2-40B4-BE49-F238E27FC236}">
                  <a16:creationId xmlns:a16="http://schemas.microsoft.com/office/drawing/2014/main" id="{9BFAB3EB-ADE6-4879-987F-30C88265440E}"/>
                </a:ext>
              </a:extLst>
            </p:cNvPr>
            <p:cNvSpPr/>
            <p:nvPr/>
          </p:nvSpPr>
          <p:spPr>
            <a:xfrm rot="21003249">
              <a:off x="3625672" y="2397835"/>
              <a:ext cx="1197849" cy="1810280"/>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1" name="直接箭头连接符 80">
              <a:extLst>
                <a:ext uri="{FF2B5EF4-FFF2-40B4-BE49-F238E27FC236}">
                  <a16:creationId xmlns:a16="http://schemas.microsoft.com/office/drawing/2014/main" id="{67389353-D285-4928-9A43-CC2CCF2E5657}"/>
                </a:ext>
              </a:extLst>
            </p:cNvPr>
            <p:cNvCxnSpPr>
              <a:cxnSpLocks/>
              <a:stCxn id="80" idx="3"/>
            </p:cNvCxnSpPr>
            <p:nvPr/>
          </p:nvCxnSpPr>
          <p:spPr>
            <a:xfrm>
              <a:off x="4233449" y="4220373"/>
              <a:ext cx="2819283"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82" name="任意多边形: 形状 81">
              <a:extLst>
                <a:ext uri="{FF2B5EF4-FFF2-40B4-BE49-F238E27FC236}">
                  <a16:creationId xmlns:a16="http://schemas.microsoft.com/office/drawing/2014/main" id="{C180F80C-44C2-406D-B2F9-BEC50780888B}"/>
                </a:ext>
              </a:extLst>
            </p:cNvPr>
            <p:cNvSpPr/>
            <p:nvPr/>
          </p:nvSpPr>
          <p:spPr>
            <a:xfrm flipH="1">
              <a:off x="4201560" y="2616765"/>
              <a:ext cx="1847473" cy="1496478"/>
            </a:xfrm>
            <a:custGeom>
              <a:avLst/>
              <a:gdLst>
                <a:gd name="connsiteX0" fmla="*/ 0 w 1409700"/>
                <a:gd name="connsiteY0" fmla="*/ 0 h 914400"/>
                <a:gd name="connsiteX1" fmla="*/ 144780 w 1409700"/>
                <a:gd name="connsiteY1" fmla="*/ 541020 h 914400"/>
                <a:gd name="connsiteX2" fmla="*/ 518160 w 1409700"/>
                <a:gd name="connsiteY2" fmla="*/ 845820 h 914400"/>
                <a:gd name="connsiteX3" fmla="*/ 1409700 w 1409700"/>
                <a:gd name="connsiteY3" fmla="*/ 914400 h 914400"/>
                <a:gd name="connsiteX4" fmla="*/ 1409700 w 140970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00" h="914400">
                  <a:moveTo>
                    <a:pt x="0" y="0"/>
                  </a:moveTo>
                  <a:cubicBezTo>
                    <a:pt x="29210" y="200025"/>
                    <a:pt x="58420" y="400050"/>
                    <a:pt x="144780" y="541020"/>
                  </a:cubicBezTo>
                  <a:cubicBezTo>
                    <a:pt x="231140" y="681990"/>
                    <a:pt x="307340" y="783590"/>
                    <a:pt x="518160" y="845820"/>
                  </a:cubicBezTo>
                  <a:cubicBezTo>
                    <a:pt x="728980" y="908050"/>
                    <a:pt x="1409700" y="914400"/>
                    <a:pt x="1409700" y="914400"/>
                  </a:cubicBezTo>
                  <a:lnTo>
                    <a:pt x="1409700" y="914400"/>
                  </a:lnTo>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
          <p:nvSpPr>
            <p:cNvPr id="83" name="平行四边形 82">
              <a:extLst>
                <a:ext uri="{FF2B5EF4-FFF2-40B4-BE49-F238E27FC236}">
                  <a16:creationId xmlns:a16="http://schemas.microsoft.com/office/drawing/2014/main" id="{1582545F-7A44-46C4-9048-DA37C879D13F}"/>
                </a:ext>
              </a:extLst>
            </p:cNvPr>
            <p:cNvSpPr/>
            <p:nvPr/>
          </p:nvSpPr>
          <p:spPr>
            <a:xfrm rot="21003249">
              <a:off x="5918898" y="2398586"/>
              <a:ext cx="1197849" cy="1810280"/>
            </a:xfrm>
            <a:prstGeom prst="parallelogram">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4" name="矩形 83">
                  <a:extLst>
                    <a:ext uri="{FF2B5EF4-FFF2-40B4-BE49-F238E27FC236}">
                      <a16:creationId xmlns:a16="http://schemas.microsoft.com/office/drawing/2014/main" id="{6432A0DA-54E6-48BD-A987-530F3F1CA831}"/>
                    </a:ext>
                  </a:extLst>
                </p:cNvPr>
                <p:cNvSpPr/>
                <p:nvPr/>
              </p:nvSpPr>
              <p:spPr>
                <a:xfrm>
                  <a:off x="5931366" y="4148265"/>
                  <a:ext cx="1179844" cy="5132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1" smtClean="0">
                            <a:latin typeface="Cambria Math" panose="02040503050406030204" pitchFamily="18" charset="0"/>
                          </a:rPr>
                          <m:t>𝒚</m:t>
                        </m:r>
                        <m:r>
                          <a:rPr lang="en-US" altLang="zh-CN" sz="2800" b="1" i="0" smtClean="0">
                            <a:latin typeface="Cambria Math" panose="02040503050406030204" pitchFamily="18" charset="0"/>
                          </a:rPr>
                          <m:t>=</m:t>
                        </m:r>
                        <m:r>
                          <a:rPr lang="en-US" altLang="zh-CN" sz="2800" b="1" i="0" smtClean="0">
                            <a:latin typeface="Cambria Math" panose="02040503050406030204" pitchFamily="18" charset="0"/>
                          </a:rPr>
                          <m:t>𝐛</m:t>
                        </m:r>
                      </m:oMath>
                    </m:oMathPara>
                  </a14:m>
                  <a:endParaRPr lang="zh-CN" altLang="en-US" sz="2800" baseline="-25000" dirty="0"/>
                </a:p>
              </p:txBody>
            </p:sp>
          </mc:Choice>
          <mc:Fallback xmlns="">
            <p:sp>
              <p:nvSpPr>
                <p:cNvPr id="84" name="矩形 83">
                  <a:extLst>
                    <a:ext uri="{FF2B5EF4-FFF2-40B4-BE49-F238E27FC236}">
                      <a16:creationId xmlns:a16="http://schemas.microsoft.com/office/drawing/2014/main" id="{6432A0DA-54E6-48BD-A987-530F3F1CA831}"/>
                    </a:ext>
                  </a:extLst>
                </p:cNvPr>
                <p:cNvSpPr>
                  <a:spLocks noRot="1" noChangeAspect="1" noMove="1" noResize="1" noEditPoints="1" noAdjustHandles="1" noChangeArrowheads="1" noChangeShapeType="1" noTextEdit="1"/>
                </p:cNvSpPr>
                <p:nvPr/>
              </p:nvSpPr>
              <p:spPr>
                <a:xfrm>
                  <a:off x="5931366" y="4148265"/>
                  <a:ext cx="1179844" cy="513282"/>
                </a:xfrm>
                <a:prstGeom prst="rect">
                  <a:avLst/>
                </a:prstGeom>
                <a:blipFill>
                  <a:blip r:embed="rId4"/>
                  <a:stretch>
                    <a:fillRect/>
                  </a:stretch>
                </a:blipFill>
              </p:spPr>
              <p:txBody>
                <a:bodyPr/>
                <a:lstStyle/>
                <a:p>
                  <a:r>
                    <a:rPr lang="zh-CN" altLang="en-US">
                      <a:noFill/>
                    </a:rPr>
                    <a:t> </a:t>
                  </a:r>
                </a:p>
              </p:txBody>
            </p:sp>
          </mc:Fallback>
        </mc:AlternateContent>
        <p:sp>
          <p:nvSpPr>
            <p:cNvPr id="85" name="矩形 84">
              <a:extLst>
                <a:ext uri="{FF2B5EF4-FFF2-40B4-BE49-F238E27FC236}">
                  <a16:creationId xmlns:a16="http://schemas.microsoft.com/office/drawing/2014/main" id="{9610ABAD-5A14-433D-AD8F-977C34F2EB2B}"/>
                </a:ext>
              </a:extLst>
            </p:cNvPr>
            <p:cNvSpPr/>
            <p:nvPr/>
          </p:nvSpPr>
          <p:spPr>
            <a:xfrm rot="21051123">
              <a:off x="3831081" y="2518559"/>
              <a:ext cx="946963" cy="560921"/>
            </a:xfrm>
            <a:prstGeom prst="rect">
              <a:avLst/>
            </a:prstGeom>
            <a:ln>
              <a:noFill/>
            </a:ln>
          </p:spPr>
          <p:txBody>
            <a:bodyPr wrap="none">
              <a:spAutoFit/>
            </a:bodyPr>
            <a:lstStyle/>
            <a:p>
              <a:r>
                <a:rPr lang="en-US" altLang="zh-CN" sz="2400" b="1" dirty="0">
                  <a:solidFill>
                    <a:srgbClr val="C00000"/>
                  </a:solidFill>
                </a:rPr>
                <a:t>Higgs</a:t>
              </a:r>
              <a:endParaRPr lang="zh-CN" altLang="en-US" sz="2400" dirty="0">
                <a:solidFill>
                  <a:srgbClr val="C00000"/>
                </a:solidFill>
              </a:endParaRPr>
            </a:p>
          </p:txBody>
        </p:sp>
        <mc:AlternateContent xmlns:mc="http://schemas.openxmlformats.org/markup-compatibility/2006" xmlns:a14="http://schemas.microsoft.com/office/drawing/2010/main">
          <mc:Choice Requires="a14">
            <p:sp>
              <p:nvSpPr>
                <p:cNvPr id="86" name="矩形 85">
                  <a:extLst>
                    <a:ext uri="{FF2B5EF4-FFF2-40B4-BE49-F238E27FC236}">
                      <a16:creationId xmlns:a16="http://schemas.microsoft.com/office/drawing/2014/main" id="{C5424FC1-6E7B-4AA2-ABE5-94B78E4F4280}"/>
                    </a:ext>
                  </a:extLst>
                </p:cNvPr>
                <p:cNvSpPr/>
                <p:nvPr/>
              </p:nvSpPr>
              <p:spPr>
                <a:xfrm>
                  <a:off x="3557933" y="4220373"/>
                  <a:ext cx="1333325" cy="4531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0" smtClean="0">
                            <a:latin typeface="Cambria Math" panose="02040503050406030204" pitchFamily="18" charset="0"/>
                          </a:rPr>
                          <m:t>𝟎</m:t>
                        </m:r>
                      </m:oMath>
                    </m:oMathPara>
                  </a14:m>
                  <a:endParaRPr lang="zh-CN" altLang="en-US" sz="2800" baseline="-25000" dirty="0"/>
                </a:p>
              </p:txBody>
            </p:sp>
          </mc:Choice>
          <mc:Fallback xmlns="">
            <p:sp>
              <p:nvSpPr>
                <p:cNvPr id="86" name="矩形 85">
                  <a:extLst>
                    <a:ext uri="{FF2B5EF4-FFF2-40B4-BE49-F238E27FC236}">
                      <a16:creationId xmlns:a16="http://schemas.microsoft.com/office/drawing/2014/main" id="{C5424FC1-6E7B-4AA2-ABE5-94B78E4F4280}"/>
                    </a:ext>
                  </a:extLst>
                </p:cNvPr>
                <p:cNvSpPr>
                  <a:spLocks noRot="1" noChangeAspect="1" noMove="1" noResize="1" noEditPoints="1" noAdjustHandles="1" noChangeArrowheads="1" noChangeShapeType="1" noTextEdit="1"/>
                </p:cNvSpPr>
                <p:nvPr/>
              </p:nvSpPr>
              <p:spPr>
                <a:xfrm>
                  <a:off x="3557933" y="4220373"/>
                  <a:ext cx="1333325" cy="453137"/>
                </a:xfrm>
                <a:prstGeom prst="rect">
                  <a:avLst/>
                </a:prstGeom>
                <a:blipFill>
                  <a:blip r:embed="rId5"/>
                  <a:stretch>
                    <a:fillRect/>
                  </a:stretch>
                </a:blipFill>
              </p:spPr>
              <p:txBody>
                <a:bodyPr/>
                <a:lstStyle/>
                <a:p>
                  <a:r>
                    <a:rPr lang="zh-CN" altLang="en-US">
                      <a:noFill/>
                    </a:rPr>
                    <a:t> </a:t>
                  </a:r>
                </a:p>
              </p:txBody>
            </p:sp>
          </mc:Fallback>
        </mc:AlternateContent>
        <p:grpSp>
          <p:nvGrpSpPr>
            <p:cNvPr id="87" name="组合 86">
              <a:extLst>
                <a:ext uri="{FF2B5EF4-FFF2-40B4-BE49-F238E27FC236}">
                  <a16:creationId xmlns:a16="http://schemas.microsoft.com/office/drawing/2014/main" id="{686F025A-4340-43EB-BE69-B3DDA2419A32}"/>
                </a:ext>
              </a:extLst>
            </p:cNvPr>
            <p:cNvGrpSpPr/>
            <p:nvPr/>
          </p:nvGrpSpPr>
          <p:grpSpPr>
            <a:xfrm>
              <a:off x="4101268" y="3332226"/>
              <a:ext cx="261525" cy="513284"/>
              <a:chOff x="5181030" y="1592580"/>
              <a:chExt cx="414953" cy="1120140"/>
            </a:xfrm>
          </p:grpSpPr>
          <p:sp>
            <p:nvSpPr>
              <p:cNvPr id="88" name="椭圆 87">
                <a:extLst>
                  <a:ext uri="{FF2B5EF4-FFF2-40B4-BE49-F238E27FC236}">
                    <a16:creationId xmlns:a16="http://schemas.microsoft.com/office/drawing/2014/main" id="{75FCC845-FB9C-4855-AE2F-D17AF4F1CDFF}"/>
                  </a:ext>
                </a:extLst>
              </p:cNvPr>
              <p:cNvSpPr/>
              <p:nvPr/>
            </p:nvSpPr>
            <p:spPr>
              <a:xfrm>
                <a:off x="5291231" y="1592580"/>
                <a:ext cx="213359" cy="28956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直接连接符 88">
                <a:extLst>
                  <a:ext uri="{FF2B5EF4-FFF2-40B4-BE49-F238E27FC236}">
                    <a16:creationId xmlns:a16="http://schemas.microsoft.com/office/drawing/2014/main" id="{4AD0E9A7-FF10-4845-A803-339764657748}"/>
                  </a:ext>
                </a:extLst>
              </p:cNvPr>
              <p:cNvCxnSpPr>
                <a:cxnSpLocks/>
              </p:cNvCxnSpPr>
              <p:nvPr/>
            </p:nvCxnSpPr>
            <p:spPr>
              <a:xfrm>
                <a:off x="5386783" y="1844040"/>
                <a:ext cx="0" cy="60280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2C33EA8D-67E3-454C-ACA1-E945ADD9820F}"/>
                  </a:ext>
                </a:extLst>
              </p:cNvPr>
              <p:cNvCxnSpPr>
                <a:cxnSpLocks/>
              </p:cNvCxnSpPr>
              <p:nvPr/>
            </p:nvCxnSpPr>
            <p:spPr>
              <a:xfrm flipH="1">
                <a:off x="5181030" y="2065020"/>
                <a:ext cx="38861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A6115D5A-CCCF-4374-BAA6-63F867FB6602}"/>
                  </a:ext>
                </a:extLst>
              </p:cNvPr>
              <p:cNvCxnSpPr>
                <a:cxnSpLocks/>
              </p:cNvCxnSpPr>
              <p:nvPr/>
            </p:nvCxnSpPr>
            <p:spPr>
              <a:xfrm flipV="1">
                <a:off x="5224659" y="2431609"/>
                <a:ext cx="180869" cy="28111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B58E580A-4E22-4B91-B334-3079153FC92D}"/>
                  </a:ext>
                </a:extLst>
              </p:cNvPr>
              <p:cNvCxnSpPr>
                <a:cxnSpLocks/>
              </p:cNvCxnSpPr>
              <p:nvPr/>
            </p:nvCxnSpPr>
            <p:spPr>
              <a:xfrm flipH="1" flipV="1">
                <a:off x="5405486" y="2431609"/>
                <a:ext cx="190497" cy="26669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93" name="灯片编号占位符 16">
            <a:extLst>
              <a:ext uri="{FF2B5EF4-FFF2-40B4-BE49-F238E27FC236}">
                <a16:creationId xmlns:a16="http://schemas.microsoft.com/office/drawing/2014/main" id="{E71A8CAE-C0B3-47E1-9EAA-CAF2A97B1DF2}"/>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26</a:t>
            </a:fld>
            <a:endParaRPr lang="zh-CN" altLang="en-US" sz="2400" b="1" dirty="0"/>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323E512F-4196-45C4-9187-7A4A26A4CD6A}"/>
                  </a:ext>
                </a:extLst>
              </p:cNvPr>
              <p:cNvSpPr/>
              <p:nvPr/>
            </p:nvSpPr>
            <p:spPr>
              <a:xfrm>
                <a:off x="3413431" y="3923724"/>
                <a:ext cx="51648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panose="02040503050406030204" pitchFamily="18" charset="0"/>
                        </a:rPr>
                        <m:t>𝑹</m:t>
                      </m:r>
                    </m:oMath>
                  </m:oMathPara>
                </a14:m>
                <a:endParaRPr lang="zh-CN" altLang="en-US" sz="2800" dirty="0"/>
              </a:p>
            </p:txBody>
          </p:sp>
        </mc:Choice>
        <mc:Fallback xmlns="">
          <p:sp>
            <p:nvSpPr>
              <p:cNvPr id="2" name="矩形 1">
                <a:extLst>
                  <a:ext uri="{FF2B5EF4-FFF2-40B4-BE49-F238E27FC236}">
                    <a16:creationId xmlns:a16="http://schemas.microsoft.com/office/drawing/2014/main" id="{323E512F-4196-45C4-9187-7A4A26A4CD6A}"/>
                  </a:ext>
                </a:extLst>
              </p:cNvPr>
              <p:cNvSpPr>
                <a:spLocks noRot="1" noChangeAspect="1" noMove="1" noResize="1" noEditPoints="1" noAdjustHandles="1" noChangeArrowheads="1" noChangeShapeType="1" noTextEdit="1"/>
              </p:cNvSpPr>
              <p:nvPr/>
            </p:nvSpPr>
            <p:spPr>
              <a:xfrm>
                <a:off x="3413431" y="3923724"/>
                <a:ext cx="516487" cy="52322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矩形 37">
                <a:extLst>
                  <a:ext uri="{FF2B5EF4-FFF2-40B4-BE49-F238E27FC236}">
                    <a16:creationId xmlns:a16="http://schemas.microsoft.com/office/drawing/2014/main" id="{D6F93D27-7817-4B53-AB77-4DB735175011}"/>
                  </a:ext>
                </a:extLst>
              </p:cNvPr>
              <p:cNvSpPr/>
              <p:nvPr/>
            </p:nvSpPr>
            <p:spPr>
              <a:xfrm>
                <a:off x="8337107" y="3707173"/>
                <a:ext cx="76976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panose="02040503050406030204" pitchFamily="18" charset="0"/>
                        </a:rPr>
                        <m:t>𝜓</m:t>
                      </m:r>
                      <m:r>
                        <a:rPr lang="en-US" altLang="zh-CN" sz="2800" b="1" i="1" smtClean="0">
                          <a:latin typeface="Cambria Math" panose="02040503050406030204" pitchFamily="18" charset="0"/>
                        </a:rPr>
                        <m:t>𝑹</m:t>
                      </m:r>
                    </m:oMath>
                  </m:oMathPara>
                </a14:m>
                <a:endParaRPr lang="zh-CN" altLang="en-US" sz="2800" dirty="0"/>
              </a:p>
            </p:txBody>
          </p:sp>
        </mc:Choice>
        <mc:Fallback xmlns="">
          <p:sp>
            <p:nvSpPr>
              <p:cNvPr id="38" name="矩形 37">
                <a:extLst>
                  <a:ext uri="{FF2B5EF4-FFF2-40B4-BE49-F238E27FC236}">
                    <a16:creationId xmlns:a16="http://schemas.microsoft.com/office/drawing/2014/main" id="{D6F93D27-7817-4B53-AB77-4DB735175011}"/>
                  </a:ext>
                </a:extLst>
              </p:cNvPr>
              <p:cNvSpPr>
                <a:spLocks noRot="1" noChangeAspect="1" noMove="1" noResize="1" noEditPoints="1" noAdjustHandles="1" noChangeArrowheads="1" noChangeShapeType="1" noTextEdit="1"/>
              </p:cNvSpPr>
              <p:nvPr/>
            </p:nvSpPr>
            <p:spPr>
              <a:xfrm>
                <a:off x="8337107" y="3707173"/>
                <a:ext cx="769763" cy="523220"/>
              </a:xfrm>
              <a:prstGeom prst="rect">
                <a:avLst/>
              </a:prstGeom>
              <a:blipFill>
                <a:blip r:embed="rId7"/>
                <a:stretch>
                  <a:fillRect/>
                </a:stretch>
              </a:blipFill>
            </p:spPr>
            <p:txBody>
              <a:bodyPr/>
              <a:lstStyle/>
              <a:p>
                <a:r>
                  <a:rPr lang="zh-CN" altLang="en-US">
                    <a:noFill/>
                  </a:rPr>
                  <a:t> </a:t>
                </a:r>
              </a:p>
            </p:txBody>
          </p:sp>
        </mc:Fallback>
      </mc:AlternateContent>
      <p:sp>
        <p:nvSpPr>
          <p:cNvPr id="39" name="标题 1">
            <a:extLst>
              <a:ext uri="{FF2B5EF4-FFF2-40B4-BE49-F238E27FC236}">
                <a16:creationId xmlns:a16="http://schemas.microsoft.com/office/drawing/2014/main" id="{87299952-0480-4E41-91C7-C80BF8981D8F}"/>
              </a:ext>
            </a:extLst>
          </p:cNvPr>
          <p:cNvSpPr txBox="1">
            <a:spLocks/>
          </p:cNvSpPr>
          <p:nvPr/>
        </p:nvSpPr>
        <p:spPr>
          <a:xfrm>
            <a:off x="58189" y="4180"/>
            <a:ext cx="12133811" cy="943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2.4 New warped extra dimensions</a:t>
            </a:r>
          </a:p>
        </p:txBody>
      </p:sp>
      <p:sp>
        <p:nvSpPr>
          <p:cNvPr id="8" name="文本框 7">
            <a:extLst>
              <a:ext uri="{FF2B5EF4-FFF2-40B4-BE49-F238E27FC236}">
                <a16:creationId xmlns:a16="http://schemas.microsoft.com/office/drawing/2014/main" id="{B4DBB769-E444-6053-A1CB-80C56A7ABFDF}"/>
              </a:ext>
            </a:extLst>
          </p:cNvPr>
          <p:cNvSpPr txBox="1"/>
          <p:nvPr/>
        </p:nvSpPr>
        <p:spPr>
          <a:xfrm>
            <a:off x="10493268" y="3715633"/>
            <a:ext cx="1165612" cy="1569660"/>
          </a:xfrm>
          <a:prstGeom prst="rect">
            <a:avLst/>
          </a:prstGeom>
          <a:noFill/>
        </p:spPr>
        <p:txBody>
          <a:bodyPr wrap="square">
            <a:spAutoFit/>
          </a:bodyPr>
          <a:lstStyle/>
          <a:p>
            <a:r>
              <a:rPr lang="en-US" altLang="zh-CN" sz="2400" b="1" dirty="0" err="1">
                <a:solidFill>
                  <a:srgbClr val="0000FF"/>
                </a:solidFill>
                <a:latin typeface="微软雅黑" panose="020B0503020204020204" pitchFamily="34" charset="-122"/>
                <a:ea typeface="微软雅黑" panose="020B0503020204020204" pitchFamily="34" charset="-122"/>
              </a:rPr>
              <a:t>M</a:t>
            </a:r>
            <a:r>
              <a:rPr lang="en-US" altLang="zh-CN" sz="2400" b="1" baseline="-25000" dirty="0" err="1">
                <a:solidFill>
                  <a:srgbClr val="0000FF"/>
                </a:solidFill>
                <a:latin typeface="微软雅黑" panose="020B0503020204020204" pitchFamily="34" charset="-122"/>
                <a:ea typeface="微软雅黑" panose="020B0503020204020204" pitchFamily="34" charset="-122"/>
              </a:rPr>
              <a:t>Pl</a:t>
            </a:r>
            <a:r>
              <a:rPr lang="en-US" altLang="zh-CN" sz="2400" b="1" dirty="0">
                <a:solidFill>
                  <a:srgbClr val="0000FF"/>
                </a:solidFill>
                <a:latin typeface="微软雅黑" panose="020B0503020204020204" pitchFamily="34" charset="-122"/>
                <a:ea typeface="微软雅黑" panose="020B0503020204020204" pitchFamily="34" charset="-122"/>
              </a:rPr>
              <a:t>:</a:t>
            </a:r>
          </a:p>
          <a:p>
            <a:r>
              <a:rPr lang="en-US" altLang="zh-CN" sz="2400" b="1" dirty="0">
                <a:solidFill>
                  <a:srgbClr val="0000FF"/>
                </a:solidFill>
                <a:latin typeface="微软雅黑" panose="020B0503020204020204" pitchFamily="34" charset="-122"/>
                <a:ea typeface="微软雅黑" panose="020B0503020204020204" pitchFamily="34" charset="-122"/>
              </a:rPr>
              <a:t>blue shift</a:t>
            </a:r>
            <a:endParaRPr lang="zh-CN" altLang="en-US" sz="2400" dirty="0">
              <a:solidFill>
                <a:srgbClr val="0000FF"/>
              </a:solidFill>
            </a:endParaRPr>
          </a:p>
          <a:p>
            <a:endParaRPr lang="en-US" altLang="zh-CN" sz="2400" b="1"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7158EB0-BAC9-3BED-9C89-B0FB88DBE666}"/>
              </a:ext>
            </a:extLst>
          </p:cNvPr>
          <p:cNvSpPr txBox="1"/>
          <p:nvPr/>
        </p:nvSpPr>
        <p:spPr>
          <a:xfrm>
            <a:off x="1317737" y="3923724"/>
            <a:ext cx="822103" cy="923330"/>
          </a:xfrm>
          <a:prstGeom prst="rect">
            <a:avLst/>
          </a:prstGeom>
          <a:noFill/>
        </p:spPr>
        <p:txBody>
          <a:bodyPr wrap="square">
            <a:spAutoFit/>
          </a:bodyPr>
          <a:lstStyle/>
          <a:p>
            <a:r>
              <a:rPr lang="en-US" altLang="zh-CN" sz="1800" b="1" dirty="0">
                <a:solidFill>
                  <a:srgbClr val="C00000"/>
                </a:solidFill>
                <a:latin typeface="微软雅黑" panose="020B0503020204020204" pitchFamily="34" charset="-122"/>
                <a:ea typeface="微软雅黑" panose="020B0503020204020204" pitchFamily="34" charset="-122"/>
              </a:rPr>
              <a:t>m:</a:t>
            </a:r>
          </a:p>
          <a:p>
            <a:r>
              <a:rPr lang="en-US" altLang="zh-CN" sz="1800" b="1" dirty="0">
                <a:solidFill>
                  <a:srgbClr val="C00000"/>
                </a:solidFill>
                <a:latin typeface="微软雅黑" panose="020B0503020204020204" pitchFamily="34" charset="-122"/>
                <a:ea typeface="微软雅黑" panose="020B0503020204020204" pitchFamily="34" charset="-122"/>
              </a:rPr>
              <a:t>Red shift</a:t>
            </a:r>
            <a:endParaRPr lang="zh-CN" altLang="en-US" dirty="0"/>
          </a:p>
        </p:txBody>
      </p:sp>
    </p:spTree>
    <p:extLst>
      <p:ext uri="{BB962C8B-B14F-4D97-AF65-F5344CB8AC3E}">
        <p14:creationId xmlns:p14="http://schemas.microsoft.com/office/powerpoint/2010/main" val="3380090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05F82E11-C4CA-4C09-8533-76CFEC0A4F20}"/>
                  </a:ext>
                </a:extLst>
              </p:cNvPr>
              <p:cNvSpPr>
                <a:spLocks noGrp="1"/>
              </p:cNvSpPr>
              <p:nvPr>
                <p:ph sz="half" idx="1"/>
              </p:nvPr>
            </p:nvSpPr>
            <p:spPr>
              <a:xfrm>
                <a:off x="1154078" y="1268654"/>
                <a:ext cx="4865722" cy="5452819"/>
              </a:xfrm>
              <a:ln>
                <a:solidFill>
                  <a:srgbClr val="C00000"/>
                </a:solidFill>
              </a:ln>
            </p:spPr>
            <p:txBody>
              <a:bodyPr>
                <a:normAutofit/>
              </a:bodyPr>
              <a:lstStyle/>
              <a:p>
                <a:pPr>
                  <a:lnSpc>
                    <a:spcPct val="100000"/>
                  </a:lnSpc>
                  <a:spcBef>
                    <a:spcPts val="0"/>
                  </a:spcBef>
                </a:pP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𝑴</m:t>
                        </m:r>
                      </m:e>
                      <m:sub>
                        <m:r>
                          <a:rPr lang="en-US" altLang="zh-CN" b="1">
                            <a:latin typeface="Cambria Math" panose="02040503050406030204" pitchFamily="18" charset="0"/>
                          </a:rPr>
                          <m:t>∗</m:t>
                        </m:r>
                      </m:sub>
                    </m:sSub>
                    <m:r>
                      <a:rPr lang="en-US" altLang="zh-CN" b="1" i="1" baseline="30000">
                        <a:latin typeface="Cambria Math" panose="02040503050406030204" pitchFamily="18" charset="0"/>
                      </a:rPr>
                      <m:t> </m:t>
                    </m:r>
                    <m:r>
                      <a:rPr lang="en-US" altLang="zh-CN" b="1" i="1">
                        <a:latin typeface="Cambria Math" panose="02040503050406030204" pitchFamily="18" charset="0"/>
                      </a:rPr>
                      <m:t>~</m:t>
                    </m:r>
                    <m:sSup>
                      <m:sSupPr>
                        <m:ctrlPr>
                          <a:rPr lang="en-US" altLang="zh-CN" b="1" i="1">
                            <a:latin typeface="Cambria Math" panose="02040503050406030204" pitchFamily="18" charset="0"/>
                          </a:rPr>
                        </m:ctrlPr>
                      </m:sSupPr>
                      <m:e>
                        <m:r>
                          <a:rPr lang="en-US" altLang="zh-CN" b="1" i="1">
                            <a:latin typeface="Cambria Math" panose="02040503050406030204" pitchFamily="18" charset="0"/>
                          </a:rPr>
                          <m:t>𝟏𝟎</m:t>
                        </m:r>
                      </m:e>
                      <m:sup>
                        <m:r>
                          <a:rPr lang="en-US" altLang="zh-CN" b="1" i="1">
                            <a:latin typeface="Cambria Math" panose="02040503050406030204" pitchFamily="18" charset="0"/>
                          </a:rPr>
                          <m:t>𝟏𝟔</m:t>
                        </m:r>
                      </m:sup>
                    </m:sSup>
                    <m:r>
                      <m:rPr>
                        <m:sty m:val="p"/>
                      </m:rPr>
                      <a:rPr lang="en-US" altLang="zh-CN" b="1" i="1">
                        <a:latin typeface="Cambria Math" panose="02040503050406030204" pitchFamily="18" charset="0"/>
                      </a:rPr>
                      <m:t>TeV</m:t>
                    </m:r>
                  </m:oMath>
                </a14:m>
                <a:endParaRPr lang="en-US" altLang="zh-CN" b="1" i="1" dirty="0">
                  <a:latin typeface="Cambria Math" panose="02040503050406030204" pitchFamily="18" charset="0"/>
                </a:endParaRPr>
              </a:p>
              <a:p>
                <a:pPr>
                  <a:lnSpc>
                    <a:spcPct val="100000"/>
                  </a:lnSpc>
                  <a:spcBef>
                    <a:spcPts val="0"/>
                  </a:spcBef>
                </a:pP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𝑹</m:t>
                        </m:r>
                      </m:e>
                      <m:sub>
                        <m:r>
                          <a:rPr lang="en-US" altLang="zh-CN" b="1">
                            <a:latin typeface="Cambria Math" panose="02040503050406030204" pitchFamily="18" charset="0"/>
                          </a:rPr>
                          <m:t>𝐄𝐃</m:t>
                        </m:r>
                      </m:sub>
                    </m:sSub>
                    <m:r>
                      <a:rPr lang="en-US" altLang="zh-CN" b="1" i="1" baseline="30000">
                        <a:latin typeface="Cambria Math" panose="02040503050406030204" pitchFamily="18" charset="0"/>
                      </a:rPr>
                      <m:t> </m:t>
                    </m:r>
                    <m:r>
                      <a:rPr lang="en-US" altLang="zh-CN" b="1" i="1">
                        <a:latin typeface="Cambria Math" panose="02040503050406030204" pitchFamily="18" charset="0"/>
                      </a:rPr>
                      <m:t>~</m:t>
                    </m:r>
                    <m:r>
                      <a:rPr lang="en-US" altLang="zh-CN" b="1" i="1">
                        <a:latin typeface="Cambria Math" panose="02040503050406030204" pitchFamily="18" charset="0"/>
                      </a:rPr>
                      <m:t>𝟏𝟎</m:t>
                    </m:r>
                    <m:r>
                      <a:rPr lang="en-US" altLang="zh-CN" b="1" i="1">
                        <a:latin typeface="Cambria Math" panose="02040503050406030204" pitchFamily="18" charset="0"/>
                      </a:rPr>
                      <m:t> </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𝒍</m:t>
                        </m:r>
                      </m:e>
                      <m:sub>
                        <m:r>
                          <a:rPr lang="en-US" altLang="zh-CN" b="1">
                            <a:latin typeface="Cambria Math" panose="02040503050406030204" pitchFamily="18" charset="0"/>
                          </a:rPr>
                          <m:t>𝐏𝐥𝐚𝐧𝐜𝐤</m:t>
                        </m:r>
                      </m:sub>
                    </m:sSub>
                  </m:oMath>
                </a14:m>
                <a:endParaRPr lang="en-US" altLang="zh-CN" b="1" i="1" dirty="0">
                  <a:latin typeface="Cambria Math" panose="02040503050406030204" pitchFamily="18" charset="0"/>
                </a:endParaRPr>
              </a:p>
              <a:p>
                <a:pPr>
                  <a:lnSpc>
                    <a:spcPct val="100000"/>
                  </a:lnSpc>
                  <a:spcBef>
                    <a:spcPts val="0"/>
                  </a:spcBef>
                </a:pPr>
                <a14:m>
                  <m:oMath xmlns:m="http://schemas.openxmlformats.org/officeDocument/2006/math">
                    <m:r>
                      <a:rPr lang="zh-CN" altLang="en-US" b="1" i="1">
                        <a:latin typeface="Cambria Math" panose="02040503050406030204" pitchFamily="18" charset="0"/>
                      </a:rPr>
                      <m:t>𝚫</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𝒎</m:t>
                        </m:r>
                      </m:e>
                      <m:sub>
                        <m:r>
                          <a:rPr lang="en-US" altLang="zh-CN" b="1">
                            <a:latin typeface="Cambria Math" panose="02040503050406030204" pitchFamily="18" charset="0"/>
                          </a:rPr>
                          <m:t>𝐊𝐊</m:t>
                        </m:r>
                      </m:sub>
                    </m:sSub>
                    <m:r>
                      <a:rPr lang="en-US" altLang="zh-CN" b="1" i="1">
                        <a:latin typeface="Cambria Math" panose="02040503050406030204" pitchFamily="18" charset="0"/>
                      </a:rPr>
                      <m:t>~</m:t>
                    </m:r>
                    <m:r>
                      <a:rPr lang="en-US" altLang="zh-CN" b="1" i="1">
                        <a:latin typeface="Cambria Math" panose="02040503050406030204" pitchFamily="18" charset="0"/>
                      </a:rPr>
                      <m:t>𝟏</m:t>
                    </m:r>
                    <m:r>
                      <m:rPr>
                        <m:sty m:val="p"/>
                      </m:rPr>
                      <a:rPr lang="en-US" altLang="zh-CN" b="1" i="1">
                        <a:latin typeface="Cambria Math" panose="02040503050406030204" pitchFamily="18" charset="0"/>
                      </a:rPr>
                      <m:t>T</m:t>
                    </m:r>
                    <m:r>
                      <a:rPr lang="en-US" altLang="zh-CN" b="1">
                        <a:latin typeface="Cambria Math" panose="02040503050406030204" pitchFamily="18" charset="0"/>
                      </a:rPr>
                      <m:t>𝐞𝐕</m:t>
                    </m:r>
                  </m:oMath>
                </a14:m>
                <a:endParaRPr lang="en-US" altLang="zh-CN" b="1" i="1" dirty="0">
                  <a:latin typeface="Cambria Math" panose="02040503050406030204" pitchFamily="18" charset="0"/>
                </a:endParaRPr>
              </a:p>
              <a:p>
                <a:pPr>
                  <a:lnSpc>
                    <a:spcPct val="100000"/>
                  </a:lnSpc>
                  <a:spcBef>
                    <a:spcPts val="0"/>
                  </a:spcBef>
                </a:pP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𝑹</m:t>
                        </m:r>
                      </m:e>
                      <m:sub>
                        <m:r>
                          <a:rPr lang="en-US" altLang="zh-CN" b="1">
                            <a:latin typeface="Cambria Math" panose="02040503050406030204" pitchFamily="18" charset="0"/>
                          </a:rPr>
                          <m:t>𝐍𝐞𝐰𝐭𝐨𝐧</m:t>
                        </m:r>
                      </m:sub>
                    </m:sSub>
                    <m:r>
                      <a:rPr lang="en-US" altLang="zh-CN" b="1" i="1" baseline="30000">
                        <a:latin typeface="Cambria Math" panose="02040503050406030204" pitchFamily="18" charset="0"/>
                      </a:rPr>
                      <m:t> </m:t>
                    </m:r>
                    <m:r>
                      <a:rPr lang="en-US" altLang="zh-CN" b="1" i="1">
                        <a:latin typeface="Cambria Math" panose="02040503050406030204" pitchFamily="18" charset="0"/>
                      </a:rPr>
                      <m:t>&lt;</m:t>
                    </m:r>
                    <m:sSup>
                      <m:sSupPr>
                        <m:ctrlPr>
                          <a:rPr lang="en-US" altLang="zh-CN" b="1" i="1">
                            <a:latin typeface="Cambria Math" panose="02040503050406030204" pitchFamily="18" charset="0"/>
                          </a:rPr>
                        </m:ctrlPr>
                      </m:sSupPr>
                      <m:e>
                        <m:r>
                          <a:rPr lang="en-US" altLang="zh-CN" b="1" i="1">
                            <a:latin typeface="Cambria Math" panose="02040503050406030204" pitchFamily="18" charset="0"/>
                          </a:rPr>
                          <m:t>𝟏𝟎</m:t>
                        </m:r>
                      </m:e>
                      <m:sup>
                        <m:r>
                          <a:rPr lang="en-US" altLang="zh-CN" b="1" i="1">
                            <a:latin typeface="Cambria Math" panose="02040503050406030204" pitchFamily="18" charset="0"/>
                          </a:rPr>
                          <m:t>−</m:t>
                        </m:r>
                        <m:r>
                          <a:rPr lang="en-US" altLang="zh-CN" b="1" i="1">
                            <a:latin typeface="Cambria Math" panose="02040503050406030204" pitchFamily="18" charset="0"/>
                          </a:rPr>
                          <m:t>𝟏𝟕</m:t>
                        </m:r>
                      </m:sup>
                    </m:sSup>
                    <m:r>
                      <a:rPr lang="en-US" altLang="zh-CN" b="1">
                        <a:latin typeface="Cambria Math" panose="02040503050406030204" pitchFamily="18" charset="0"/>
                      </a:rPr>
                      <m:t>𝐜𝐦</m:t>
                    </m:r>
                  </m:oMath>
                </a14:m>
                <a:endParaRPr lang="en-US" altLang="zh-CN" b="1" dirty="0">
                  <a:latin typeface="Cambria Math" panose="02040503050406030204" pitchFamily="18" charset="0"/>
                </a:endParaRPr>
              </a:p>
              <a:p>
                <a:endParaRPr lang="zh-CN" altLang="en-US" dirty="0"/>
              </a:p>
            </p:txBody>
          </p:sp>
        </mc:Choice>
        <mc:Fallback xmlns="">
          <p:sp>
            <p:nvSpPr>
              <p:cNvPr id="5" name="内容占位符 2">
                <a:extLst>
                  <a:ext uri="{FF2B5EF4-FFF2-40B4-BE49-F238E27FC236}">
                    <a16:creationId xmlns:a16="http://schemas.microsoft.com/office/drawing/2014/main" id="{05F82E11-C4CA-4C09-8533-76CFEC0A4F20}"/>
                  </a:ext>
                </a:extLst>
              </p:cNvPr>
              <p:cNvSpPr>
                <a:spLocks noGrp="1" noRot="1" noChangeAspect="1" noMove="1" noResize="1" noEditPoints="1" noAdjustHandles="1" noChangeArrowheads="1" noChangeShapeType="1" noTextEdit="1"/>
              </p:cNvSpPr>
              <p:nvPr>
                <p:ph sz="half" idx="1"/>
              </p:nvPr>
            </p:nvSpPr>
            <p:spPr>
              <a:xfrm>
                <a:off x="1154078" y="1268654"/>
                <a:ext cx="4865722" cy="5452819"/>
              </a:xfrm>
              <a:blipFill>
                <a:blip r:embed="rId2"/>
                <a:stretch>
                  <a:fillRect/>
                </a:stretch>
              </a:blipFill>
              <a:ln>
                <a:solidFill>
                  <a:srgbClr val="C00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内容占位符 3">
                <a:extLst>
                  <a:ext uri="{FF2B5EF4-FFF2-40B4-BE49-F238E27FC236}">
                    <a16:creationId xmlns:a16="http://schemas.microsoft.com/office/drawing/2014/main" id="{3182C153-5F96-4C06-8927-4EA94F7851AE}"/>
                  </a:ext>
                </a:extLst>
              </p:cNvPr>
              <p:cNvSpPr>
                <a:spLocks noGrp="1"/>
              </p:cNvSpPr>
              <p:nvPr>
                <p:ph sz="half" idx="2"/>
              </p:nvPr>
            </p:nvSpPr>
            <p:spPr>
              <a:xfrm>
                <a:off x="6488078" y="1268655"/>
                <a:ext cx="5162872" cy="5452819"/>
              </a:xfrm>
              <a:ln>
                <a:solidFill>
                  <a:srgbClr val="C00000"/>
                </a:solidFill>
              </a:ln>
            </p:spPr>
            <p:txBody>
              <a:bodyPr>
                <a:normAutofit/>
              </a:bodyPr>
              <a:lstStyle/>
              <a:p>
                <a:pPr>
                  <a:lnSpc>
                    <a:spcPct val="100000"/>
                  </a:lnSpc>
                  <a:spcBef>
                    <a:spcPts val="0"/>
                  </a:spcBef>
                </a:pPr>
                <a14:m>
                  <m:oMath xmlns:m="http://schemas.openxmlformats.org/officeDocument/2006/math">
                    <m:sSub>
                      <m:sSubPr>
                        <m:ctrlPr>
                          <a:rPr lang="en-US" altLang="zh-CN" b="1" i="1" smtClean="0">
                            <a:latin typeface="Cambria Math" panose="02040503050406030204" pitchFamily="18" charset="0"/>
                          </a:rPr>
                        </m:ctrlPr>
                      </m:sSubPr>
                      <m:e>
                        <m:r>
                          <a:rPr lang="en-US" altLang="zh-CN" b="1" i="1">
                            <a:latin typeface="Cambria Math" panose="02040503050406030204" pitchFamily="18" charset="0"/>
                          </a:rPr>
                          <m:t>𝑴</m:t>
                        </m:r>
                      </m:e>
                      <m:sub>
                        <m:r>
                          <a:rPr lang="en-US" altLang="zh-CN" b="1">
                            <a:latin typeface="Cambria Math" panose="02040503050406030204" pitchFamily="18" charset="0"/>
                          </a:rPr>
                          <m:t>∗</m:t>
                        </m:r>
                      </m:sub>
                    </m:sSub>
                    <m:r>
                      <a:rPr lang="en-US" altLang="zh-CN" b="1" i="1" baseline="30000">
                        <a:latin typeface="Cambria Math" panose="02040503050406030204" pitchFamily="18" charset="0"/>
                      </a:rPr>
                      <m:t> </m:t>
                    </m:r>
                    <m:r>
                      <a:rPr lang="en-US" altLang="zh-CN" b="1" i="1">
                        <a:latin typeface="Cambria Math" panose="02040503050406030204" pitchFamily="18" charset="0"/>
                      </a:rPr>
                      <m:t>~</m:t>
                    </m:r>
                    <m:r>
                      <a:rPr lang="en-US" altLang="zh-CN" b="1" i="1">
                        <a:latin typeface="Cambria Math" panose="02040503050406030204" pitchFamily="18" charset="0"/>
                      </a:rPr>
                      <m:t>𝟏</m:t>
                    </m:r>
                    <m:r>
                      <m:rPr>
                        <m:sty m:val="p"/>
                      </m:rPr>
                      <a:rPr lang="en-US" altLang="zh-CN" b="1" i="1">
                        <a:latin typeface="Cambria Math" panose="02040503050406030204" pitchFamily="18" charset="0"/>
                      </a:rPr>
                      <m:t>TeV</m:t>
                    </m:r>
                  </m:oMath>
                </a14:m>
                <a:endParaRPr lang="en-US" altLang="zh-CN" b="1" i="1" dirty="0">
                  <a:latin typeface="Cambria Math" panose="02040503050406030204" pitchFamily="18" charset="0"/>
                </a:endParaRPr>
              </a:p>
              <a:p>
                <a:pPr>
                  <a:lnSpc>
                    <a:spcPct val="100000"/>
                  </a:lnSpc>
                  <a:spcBef>
                    <a:spcPts val="0"/>
                  </a:spcBef>
                </a:pP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𝑹</m:t>
                        </m:r>
                      </m:e>
                      <m:sub>
                        <m:r>
                          <a:rPr lang="en-US" altLang="zh-CN" b="1">
                            <a:latin typeface="Cambria Math" panose="02040503050406030204" pitchFamily="18" charset="0"/>
                          </a:rPr>
                          <m:t>𝐄𝐃</m:t>
                        </m:r>
                      </m:sub>
                    </m:sSub>
                    <m:r>
                      <a:rPr lang="en-US" altLang="zh-CN" b="1" i="1" baseline="30000">
                        <a:latin typeface="Cambria Math" panose="02040503050406030204" pitchFamily="18" charset="0"/>
                      </a:rPr>
                      <m:t> </m:t>
                    </m:r>
                    <m:r>
                      <a:rPr lang="en-US" altLang="zh-CN" b="1" i="1">
                        <a:latin typeface="Cambria Math" panose="02040503050406030204" pitchFamily="18" charset="0"/>
                      </a:rPr>
                      <m:t>~</m:t>
                    </m:r>
                    <m:r>
                      <a:rPr lang="en-US" altLang="zh-CN" b="1" i="1">
                        <a:latin typeface="Cambria Math" panose="02040503050406030204" pitchFamily="18" charset="0"/>
                      </a:rPr>
                      <m:t>𝟏𝟎</m:t>
                    </m:r>
                    <m:r>
                      <a:rPr lang="en-US" altLang="zh-CN" b="1" i="1">
                        <a:latin typeface="Cambria Math" panose="02040503050406030204" pitchFamily="18" charset="0"/>
                      </a:rPr>
                      <m:t> </m:t>
                    </m:r>
                    <m:sSup>
                      <m:sSupPr>
                        <m:ctrlPr>
                          <a:rPr lang="en-US" altLang="zh-CN" b="1" i="1">
                            <a:latin typeface="Cambria Math" panose="02040503050406030204" pitchFamily="18" charset="0"/>
                          </a:rPr>
                        </m:ctrlPr>
                      </m:sSupPr>
                      <m:e>
                        <m:r>
                          <a:rPr lang="en-US" altLang="zh-CN" b="1">
                            <a:latin typeface="Cambria Math" panose="02040503050406030204" pitchFamily="18" charset="0"/>
                          </a:rPr>
                          <m:t>𝐓𝐞𝐕</m:t>
                        </m:r>
                      </m:e>
                      <m:sup>
                        <m:r>
                          <a:rPr lang="en-US" altLang="zh-CN" b="1" i="1">
                            <a:latin typeface="Cambria Math" panose="02040503050406030204" pitchFamily="18" charset="0"/>
                          </a:rPr>
                          <m:t>−</m:t>
                        </m:r>
                        <m:r>
                          <a:rPr lang="en-US" altLang="zh-CN" b="1" i="1">
                            <a:latin typeface="Cambria Math" panose="02040503050406030204" pitchFamily="18" charset="0"/>
                          </a:rPr>
                          <m:t>𝟏</m:t>
                        </m:r>
                      </m:sup>
                    </m:sSup>
                    <m:r>
                      <a:rPr lang="en-US" altLang="zh-CN" b="1" i="1">
                        <a:latin typeface="Cambria Math" panose="02040503050406030204" pitchFamily="18" charset="0"/>
                      </a:rPr>
                      <m:t> ~</m:t>
                    </m:r>
                    <m:sSup>
                      <m:sSupPr>
                        <m:ctrlPr>
                          <a:rPr lang="en-US" altLang="zh-CN" b="1" i="1">
                            <a:latin typeface="Cambria Math" panose="02040503050406030204" pitchFamily="18" charset="0"/>
                          </a:rPr>
                        </m:ctrlPr>
                      </m:sSupPr>
                      <m:e>
                        <m:r>
                          <a:rPr lang="en-US" altLang="zh-CN" b="1">
                            <a:latin typeface="Cambria Math" panose="02040503050406030204" pitchFamily="18" charset="0"/>
                          </a:rPr>
                          <m:t>𝟏𝟎</m:t>
                        </m:r>
                      </m:e>
                      <m:sup>
                        <m:r>
                          <a:rPr lang="en-US" altLang="zh-CN" b="1" i="1">
                            <a:latin typeface="Cambria Math" panose="02040503050406030204" pitchFamily="18" charset="0"/>
                          </a:rPr>
                          <m:t>−</m:t>
                        </m:r>
                        <m:r>
                          <a:rPr lang="en-US" altLang="zh-CN" b="1" i="1">
                            <a:latin typeface="Cambria Math" panose="02040503050406030204" pitchFamily="18" charset="0"/>
                          </a:rPr>
                          <m:t>𝟏𝟔</m:t>
                        </m:r>
                      </m:sup>
                    </m:sSup>
                    <m:r>
                      <a:rPr lang="en-US" altLang="zh-CN" b="1">
                        <a:latin typeface="Cambria Math" panose="02040503050406030204" pitchFamily="18" charset="0"/>
                      </a:rPr>
                      <m:t>𝐜𝐦</m:t>
                    </m:r>
                  </m:oMath>
                </a14:m>
                <a:endParaRPr lang="en-US" altLang="zh-CN" b="1" dirty="0">
                  <a:latin typeface="Cambria Math" panose="02040503050406030204" pitchFamily="18" charset="0"/>
                </a:endParaRPr>
              </a:p>
              <a:p>
                <a:pPr>
                  <a:lnSpc>
                    <a:spcPct val="100000"/>
                  </a:lnSpc>
                  <a:spcBef>
                    <a:spcPts val="0"/>
                  </a:spcBef>
                </a:pPr>
                <a14:m>
                  <m:oMath xmlns:m="http://schemas.openxmlformats.org/officeDocument/2006/math">
                    <m:r>
                      <a:rPr lang="zh-CN" altLang="en-US" b="1" i="1" smtClean="0">
                        <a:solidFill>
                          <a:srgbClr val="C00000"/>
                        </a:solidFill>
                        <a:latin typeface="Cambria Math" panose="02040503050406030204" pitchFamily="18" charset="0"/>
                      </a:rPr>
                      <m:t>𝚫</m:t>
                    </m:r>
                    <m:sSub>
                      <m:sSubPr>
                        <m:ctrlPr>
                          <a:rPr lang="en-US" altLang="zh-CN" b="1"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𝒎</m:t>
                        </m:r>
                      </m:e>
                      <m:sub>
                        <m:r>
                          <a:rPr lang="en-US" altLang="zh-CN" b="1">
                            <a:solidFill>
                              <a:srgbClr val="C00000"/>
                            </a:solidFill>
                            <a:latin typeface="Cambria Math" panose="02040503050406030204" pitchFamily="18" charset="0"/>
                          </a:rPr>
                          <m:t>𝐊𝐊</m:t>
                        </m:r>
                      </m:sub>
                    </m:sSub>
                    <m:r>
                      <a:rPr lang="en-US" altLang="zh-CN" b="1" i="1">
                        <a:solidFill>
                          <a:srgbClr val="C00000"/>
                        </a:solidFill>
                        <a:latin typeface="Cambria Math" panose="02040503050406030204" pitchFamily="18" charset="0"/>
                      </a:rPr>
                      <m:t>~</m:t>
                    </m:r>
                    <m:sSup>
                      <m:sSupPr>
                        <m:ctrlPr>
                          <a:rPr lang="en-US" altLang="zh-CN" b="1" i="1">
                            <a:solidFill>
                              <a:srgbClr val="C00000"/>
                            </a:solidFill>
                            <a:latin typeface="Cambria Math" panose="02040503050406030204" pitchFamily="18" charset="0"/>
                          </a:rPr>
                        </m:ctrlPr>
                      </m:sSupPr>
                      <m:e>
                        <m:r>
                          <a:rPr lang="en-US" altLang="zh-CN" b="1" i="1">
                            <a:solidFill>
                              <a:srgbClr val="C00000"/>
                            </a:solidFill>
                            <a:latin typeface="Cambria Math" panose="02040503050406030204" pitchFamily="18" charset="0"/>
                          </a:rPr>
                          <m:t>𝟏𝟎</m:t>
                        </m:r>
                      </m:e>
                      <m:sup>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𝟒</m:t>
                        </m:r>
                      </m:sup>
                    </m:sSup>
                    <m:r>
                      <a:rPr lang="en-US" altLang="zh-CN" b="1">
                        <a:solidFill>
                          <a:srgbClr val="C00000"/>
                        </a:solidFill>
                        <a:latin typeface="Cambria Math" panose="02040503050406030204" pitchFamily="18" charset="0"/>
                      </a:rPr>
                      <m:t>𝐞𝐕</m:t>
                    </m:r>
                  </m:oMath>
                </a14:m>
                <a:endParaRPr lang="en-US" altLang="zh-CN" b="1" i="1" dirty="0">
                  <a:solidFill>
                    <a:srgbClr val="C00000"/>
                  </a:solidFill>
                  <a:latin typeface="Cambria Math" panose="02040503050406030204" pitchFamily="18" charset="0"/>
                </a:endParaRPr>
              </a:p>
              <a:p>
                <a:pPr>
                  <a:lnSpc>
                    <a:spcPct val="100000"/>
                  </a:lnSpc>
                  <a:spcBef>
                    <a:spcPts val="0"/>
                  </a:spcBef>
                </a:pPr>
                <a14:m>
                  <m:oMath xmlns:m="http://schemas.openxmlformats.org/officeDocument/2006/math">
                    <m:sSub>
                      <m:sSubPr>
                        <m:ctrlPr>
                          <a:rPr lang="en-US" altLang="zh-CN" b="1"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𝑹</m:t>
                        </m:r>
                      </m:e>
                      <m:sub>
                        <m:r>
                          <a:rPr lang="en-US" altLang="zh-CN" b="1">
                            <a:solidFill>
                              <a:srgbClr val="C00000"/>
                            </a:solidFill>
                            <a:latin typeface="Cambria Math" panose="02040503050406030204" pitchFamily="18" charset="0"/>
                          </a:rPr>
                          <m:t>𝐍𝐞𝐰𝐭𝐨𝐧</m:t>
                        </m:r>
                      </m:sub>
                    </m:sSub>
                    <m:r>
                      <a:rPr lang="en-US" altLang="zh-CN" b="1" i="1" baseline="30000">
                        <a:solidFill>
                          <a:srgbClr val="C00000"/>
                        </a:solidFill>
                        <a:latin typeface="Cambria Math" panose="02040503050406030204" pitchFamily="18" charset="0"/>
                      </a:rPr>
                      <m:t> </m:t>
                    </m:r>
                    <m:r>
                      <a:rPr lang="en-US" altLang="zh-CN" b="1" i="1">
                        <a:solidFill>
                          <a:srgbClr val="C00000"/>
                        </a:solidFill>
                        <a:latin typeface="Cambria Math" panose="02040503050406030204" pitchFamily="18" charset="0"/>
                      </a:rPr>
                      <m:t>&lt;</m:t>
                    </m:r>
                    <m:r>
                      <a:rPr lang="en-US" altLang="zh-CN" b="1" i="1" smtClean="0">
                        <a:solidFill>
                          <a:srgbClr val="C00000"/>
                        </a:solidFill>
                        <a:latin typeface="Cambria Math" panose="02040503050406030204" pitchFamily="18" charset="0"/>
                      </a:rPr>
                      <m:t>𝟎</m:t>
                    </m:r>
                    <m:r>
                      <a:rPr lang="en-US" altLang="zh-CN" b="1" i="1" smtClean="0">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𝟏</m:t>
                    </m:r>
                    <m:r>
                      <a:rPr lang="en-US" altLang="zh-CN" b="1" i="1">
                        <a:solidFill>
                          <a:srgbClr val="C00000"/>
                        </a:solidFill>
                        <a:latin typeface="Cambria Math" panose="02040503050406030204" pitchFamily="18" charset="0"/>
                      </a:rPr>
                      <m:t>𝒎𝒎</m:t>
                    </m:r>
                  </m:oMath>
                </a14:m>
                <a:endParaRPr lang="en-US" altLang="zh-CN" b="1" i="1" dirty="0">
                  <a:solidFill>
                    <a:srgbClr val="C00000"/>
                  </a:solidFill>
                  <a:latin typeface="Cambria Math" panose="02040503050406030204" pitchFamily="18" charset="0"/>
                </a:endParaRPr>
              </a:p>
              <a:p>
                <a:pPr>
                  <a:lnSpc>
                    <a:spcPct val="100000"/>
                  </a:lnSpc>
                </a:pPr>
                <a:endParaRPr lang="zh-CN" altLang="en-US" dirty="0"/>
              </a:p>
            </p:txBody>
          </p:sp>
        </mc:Choice>
        <mc:Fallback xmlns="">
          <p:sp>
            <p:nvSpPr>
              <p:cNvPr id="6" name="内容占位符 3">
                <a:extLst>
                  <a:ext uri="{FF2B5EF4-FFF2-40B4-BE49-F238E27FC236}">
                    <a16:creationId xmlns:a16="http://schemas.microsoft.com/office/drawing/2014/main" id="{3182C153-5F96-4C06-8927-4EA94F7851AE}"/>
                  </a:ext>
                </a:extLst>
              </p:cNvPr>
              <p:cNvSpPr>
                <a:spLocks noGrp="1" noRot="1" noChangeAspect="1" noMove="1" noResize="1" noEditPoints="1" noAdjustHandles="1" noChangeArrowheads="1" noChangeShapeType="1" noTextEdit="1"/>
              </p:cNvSpPr>
              <p:nvPr>
                <p:ph sz="half" idx="2"/>
              </p:nvPr>
            </p:nvSpPr>
            <p:spPr>
              <a:xfrm>
                <a:off x="6488078" y="1268655"/>
                <a:ext cx="5162872" cy="5452819"/>
              </a:xfrm>
              <a:blipFill>
                <a:blip r:embed="rId3"/>
                <a:stretch>
                  <a:fillRect/>
                </a:stretch>
              </a:blipFill>
              <a:ln>
                <a:solidFill>
                  <a:srgbClr val="C00000"/>
                </a:solidFill>
              </a:ln>
            </p:spPr>
            <p:txBody>
              <a:bodyPr/>
              <a:lstStyle/>
              <a:p>
                <a:r>
                  <a:rPr lang="zh-CN" altLang="en-US">
                    <a:noFill/>
                  </a:rPr>
                  <a:t> </a:t>
                </a:r>
              </a:p>
            </p:txBody>
          </p:sp>
        </mc:Fallback>
      </mc:AlternateContent>
      <p:cxnSp>
        <p:nvCxnSpPr>
          <p:cNvPr id="8" name="直接连接符 7">
            <a:extLst>
              <a:ext uri="{FF2B5EF4-FFF2-40B4-BE49-F238E27FC236}">
                <a16:creationId xmlns:a16="http://schemas.microsoft.com/office/drawing/2014/main" id="{511FCFE2-008B-4C78-B452-447F0C14E127}"/>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8" name="矩形 37">
            <a:extLst>
              <a:ext uri="{FF2B5EF4-FFF2-40B4-BE49-F238E27FC236}">
                <a16:creationId xmlns:a16="http://schemas.microsoft.com/office/drawing/2014/main" id="{9377C939-B6ED-4880-A694-3D157EDA1766}"/>
              </a:ext>
            </a:extLst>
          </p:cNvPr>
          <p:cNvSpPr/>
          <p:nvPr/>
        </p:nvSpPr>
        <p:spPr>
          <a:xfrm>
            <a:off x="1325205" y="5977454"/>
            <a:ext cx="4767355" cy="400110"/>
          </a:xfrm>
          <a:prstGeom prst="rect">
            <a:avLst/>
          </a:prstGeom>
        </p:spPr>
        <p:txBody>
          <a:bodyPr wrap="square">
            <a:spAutoFit/>
          </a:bodyPr>
          <a:lstStyle/>
          <a:p>
            <a:r>
              <a:rPr lang="en-US" altLang="zh-CN" sz="2000" b="1" dirty="0">
                <a:solidFill>
                  <a:srgbClr val="C00000"/>
                </a:solidFill>
              </a:rPr>
              <a:t>Randall and </a:t>
            </a:r>
            <a:r>
              <a:rPr lang="en-US" altLang="zh-CN" sz="2000" b="1" dirty="0" err="1">
                <a:solidFill>
                  <a:srgbClr val="C00000"/>
                </a:solidFill>
              </a:rPr>
              <a:t>Sundrum</a:t>
            </a:r>
            <a:r>
              <a:rPr lang="en-US" altLang="zh-CN" sz="2000" b="1" dirty="0">
                <a:solidFill>
                  <a:srgbClr val="C00000"/>
                </a:solidFill>
              </a:rPr>
              <a:t>, </a:t>
            </a:r>
            <a:r>
              <a:rPr lang="zh-CN" altLang="en-US" sz="2000" b="1" dirty="0">
                <a:solidFill>
                  <a:srgbClr val="0000FF"/>
                </a:solidFill>
              </a:rPr>
              <a:t>PRL 83 (1999) 3370</a:t>
            </a:r>
          </a:p>
        </p:txBody>
      </p:sp>
      <p:sp>
        <p:nvSpPr>
          <p:cNvPr id="39" name="灯片编号占位符 16">
            <a:extLst>
              <a:ext uri="{FF2B5EF4-FFF2-40B4-BE49-F238E27FC236}">
                <a16:creationId xmlns:a16="http://schemas.microsoft.com/office/drawing/2014/main" id="{3B907187-987C-4C34-AF24-4F2679F7AF06}"/>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27</a:t>
            </a:fld>
            <a:endParaRPr lang="zh-CN" altLang="en-US" sz="2400" b="1" dirty="0"/>
          </a:p>
        </p:txBody>
      </p:sp>
      <p:grpSp>
        <p:nvGrpSpPr>
          <p:cNvPr id="40" name="组合 39">
            <a:extLst>
              <a:ext uri="{FF2B5EF4-FFF2-40B4-BE49-F238E27FC236}">
                <a16:creationId xmlns:a16="http://schemas.microsoft.com/office/drawing/2014/main" id="{172970B0-22D3-44D3-8EC1-1E511C864131}"/>
              </a:ext>
            </a:extLst>
          </p:cNvPr>
          <p:cNvGrpSpPr/>
          <p:nvPr/>
        </p:nvGrpSpPr>
        <p:grpSpPr>
          <a:xfrm>
            <a:off x="1404799" y="3562676"/>
            <a:ext cx="3558814" cy="2275675"/>
            <a:chOff x="3557933" y="2397835"/>
            <a:chExt cx="3558814" cy="2275675"/>
          </a:xfrm>
        </p:grpSpPr>
        <p:sp>
          <p:nvSpPr>
            <p:cNvPr id="41" name="平行四边形 40">
              <a:extLst>
                <a:ext uri="{FF2B5EF4-FFF2-40B4-BE49-F238E27FC236}">
                  <a16:creationId xmlns:a16="http://schemas.microsoft.com/office/drawing/2014/main" id="{2E25FBBB-4150-42A8-AECB-B806F26FD42C}"/>
                </a:ext>
              </a:extLst>
            </p:cNvPr>
            <p:cNvSpPr/>
            <p:nvPr/>
          </p:nvSpPr>
          <p:spPr>
            <a:xfrm rot="21003249">
              <a:off x="3625672" y="2397835"/>
              <a:ext cx="1197849" cy="1810280"/>
            </a:xfrm>
            <a:prstGeom prst="parallelogram">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2" name="直接箭头连接符 41">
              <a:extLst>
                <a:ext uri="{FF2B5EF4-FFF2-40B4-BE49-F238E27FC236}">
                  <a16:creationId xmlns:a16="http://schemas.microsoft.com/office/drawing/2014/main" id="{31411171-ED41-4516-B3A0-98038DF003E3}"/>
                </a:ext>
              </a:extLst>
            </p:cNvPr>
            <p:cNvCxnSpPr>
              <a:cxnSpLocks/>
              <a:stCxn id="41" idx="3"/>
            </p:cNvCxnSpPr>
            <p:nvPr/>
          </p:nvCxnSpPr>
          <p:spPr>
            <a:xfrm>
              <a:off x="4233449" y="4220373"/>
              <a:ext cx="2819283"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3" name="任意多边形: 形状 42">
              <a:extLst>
                <a:ext uri="{FF2B5EF4-FFF2-40B4-BE49-F238E27FC236}">
                  <a16:creationId xmlns:a16="http://schemas.microsoft.com/office/drawing/2014/main" id="{FD2395FC-2132-4673-9691-3C6A7DB1ABDB}"/>
                </a:ext>
              </a:extLst>
            </p:cNvPr>
            <p:cNvSpPr/>
            <p:nvPr/>
          </p:nvSpPr>
          <p:spPr>
            <a:xfrm>
              <a:off x="4324980" y="2583009"/>
              <a:ext cx="2096243" cy="1496478"/>
            </a:xfrm>
            <a:custGeom>
              <a:avLst/>
              <a:gdLst>
                <a:gd name="connsiteX0" fmla="*/ 0 w 1409700"/>
                <a:gd name="connsiteY0" fmla="*/ 0 h 914400"/>
                <a:gd name="connsiteX1" fmla="*/ 144780 w 1409700"/>
                <a:gd name="connsiteY1" fmla="*/ 541020 h 914400"/>
                <a:gd name="connsiteX2" fmla="*/ 518160 w 1409700"/>
                <a:gd name="connsiteY2" fmla="*/ 845820 h 914400"/>
                <a:gd name="connsiteX3" fmla="*/ 1409700 w 1409700"/>
                <a:gd name="connsiteY3" fmla="*/ 914400 h 914400"/>
                <a:gd name="connsiteX4" fmla="*/ 1409700 w 140970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00" h="914400">
                  <a:moveTo>
                    <a:pt x="0" y="0"/>
                  </a:moveTo>
                  <a:cubicBezTo>
                    <a:pt x="29210" y="200025"/>
                    <a:pt x="58420" y="400050"/>
                    <a:pt x="144780" y="541020"/>
                  </a:cubicBezTo>
                  <a:cubicBezTo>
                    <a:pt x="231140" y="681990"/>
                    <a:pt x="307340" y="783590"/>
                    <a:pt x="518160" y="845820"/>
                  </a:cubicBezTo>
                  <a:cubicBezTo>
                    <a:pt x="728980" y="908050"/>
                    <a:pt x="1409700" y="914400"/>
                    <a:pt x="1409700" y="914400"/>
                  </a:cubicBezTo>
                  <a:lnTo>
                    <a:pt x="1409700" y="91440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平行四边形 43">
              <a:extLst>
                <a:ext uri="{FF2B5EF4-FFF2-40B4-BE49-F238E27FC236}">
                  <a16:creationId xmlns:a16="http://schemas.microsoft.com/office/drawing/2014/main" id="{7F055E6D-5602-450C-963E-7BB7564DF84D}"/>
                </a:ext>
              </a:extLst>
            </p:cNvPr>
            <p:cNvSpPr/>
            <p:nvPr/>
          </p:nvSpPr>
          <p:spPr>
            <a:xfrm rot="21003249">
              <a:off x="5918898" y="2398586"/>
              <a:ext cx="1197849" cy="1810280"/>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5" name="矩形 44">
                  <a:extLst>
                    <a:ext uri="{FF2B5EF4-FFF2-40B4-BE49-F238E27FC236}">
                      <a16:creationId xmlns:a16="http://schemas.microsoft.com/office/drawing/2014/main" id="{A9C12EB9-97EF-4C2A-81C8-59C503BF4E61}"/>
                    </a:ext>
                  </a:extLst>
                </p:cNvPr>
                <p:cNvSpPr/>
                <p:nvPr/>
              </p:nvSpPr>
              <p:spPr>
                <a:xfrm>
                  <a:off x="5782594" y="4148265"/>
                  <a:ext cx="1100015" cy="5132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1" smtClean="0">
                            <a:latin typeface="Cambria Math" panose="02040503050406030204" pitchFamily="18" charset="0"/>
                          </a:rPr>
                          <m:t>𝒚</m:t>
                        </m:r>
                        <m:r>
                          <a:rPr lang="en-US" altLang="zh-CN" sz="2800" b="1" i="0" smtClean="0">
                            <a:latin typeface="Cambria Math" panose="02040503050406030204" pitchFamily="18" charset="0"/>
                          </a:rPr>
                          <m:t>=</m:t>
                        </m:r>
                        <m:r>
                          <a:rPr lang="en-US" altLang="zh-CN" sz="2800" b="1" i="0" smtClean="0">
                            <a:latin typeface="Cambria Math" panose="02040503050406030204" pitchFamily="18" charset="0"/>
                          </a:rPr>
                          <m:t>𝐛</m:t>
                        </m:r>
                      </m:oMath>
                    </m:oMathPara>
                  </a14:m>
                  <a:endParaRPr lang="zh-CN" altLang="en-US" sz="2800" baseline="-25000" dirty="0"/>
                </a:p>
              </p:txBody>
            </p:sp>
          </mc:Choice>
          <mc:Fallback xmlns="">
            <p:sp>
              <p:nvSpPr>
                <p:cNvPr id="45" name="矩形 44">
                  <a:extLst>
                    <a:ext uri="{FF2B5EF4-FFF2-40B4-BE49-F238E27FC236}">
                      <a16:creationId xmlns:a16="http://schemas.microsoft.com/office/drawing/2014/main" id="{A9C12EB9-97EF-4C2A-81C8-59C503BF4E61}"/>
                    </a:ext>
                  </a:extLst>
                </p:cNvPr>
                <p:cNvSpPr>
                  <a:spLocks noRot="1" noChangeAspect="1" noMove="1" noResize="1" noEditPoints="1" noAdjustHandles="1" noChangeArrowheads="1" noChangeShapeType="1" noTextEdit="1"/>
                </p:cNvSpPr>
                <p:nvPr/>
              </p:nvSpPr>
              <p:spPr>
                <a:xfrm>
                  <a:off x="5782594" y="4148265"/>
                  <a:ext cx="1100015" cy="513282"/>
                </a:xfrm>
                <a:prstGeom prst="rect">
                  <a:avLst/>
                </a:prstGeom>
                <a:blipFill>
                  <a:blip r:embed="rId4"/>
                  <a:stretch>
                    <a:fillRect/>
                  </a:stretch>
                </a:blipFill>
              </p:spPr>
              <p:txBody>
                <a:bodyPr/>
                <a:lstStyle/>
                <a:p>
                  <a:r>
                    <a:rPr lang="zh-CN" altLang="en-US">
                      <a:noFill/>
                    </a:rPr>
                    <a:t> </a:t>
                  </a:r>
                </a:p>
              </p:txBody>
            </p:sp>
          </mc:Fallback>
        </mc:AlternateContent>
        <p:sp>
          <p:nvSpPr>
            <p:cNvPr id="46" name="矩形 45">
              <a:extLst>
                <a:ext uri="{FF2B5EF4-FFF2-40B4-BE49-F238E27FC236}">
                  <a16:creationId xmlns:a16="http://schemas.microsoft.com/office/drawing/2014/main" id="{990756E3-CE58-4629-AEB9-48933DDDA5E0}"/>
                </a:ext>
              </a:extLst>
            </p:cNvPr>
            <p:cNvSpPr/>
            <p:nvPr/>
          </p:nvSpPr>
          <p:spPr>
            <a:xfrm rot="21051123">
              <a:off x="6067202" y="2518559"/>
              <a:ext cx="946963" cy="560921"/>
            </a:xfrm>
            <a:prstGeom prst="rect">
              <a:avLst/>
            </a:prstGeom>
            <a:ln>
              <a:noFill/>
            </a:ln>
          </p:spPr>
          <p:txBody>
            <a:bodyPr wrap="none">
              <a:spAutoFit/>
            </a:bodyPr>
            <a:lstStyle/>
            <a:p>
              <a:r>
                <a:rPr lang="en-US" altLang="zh-CN" sz="2400" b="1" dirty="0">
                  <a:solidFill>
                    <a:srgbClr val="C00000"/>
                  </a:solidFill>
                </a:rPr>
                <a:t>Higgs</a:t>
              </a:r>
              <a:endParaRPr lang="zh-CN" altLang="en-US" sz="2400" dirty="0">
                <a:solidFill>
                  <a:srgbClr val="C00000"/>
                </a:solidFill>
              </a:endParaRPr>
            </a:p>
          </p:txBody>
        </p:sp>
        <mc:AlternateContent xmlns:mc="http://schemas.openxmlformats.org/markup-compatibility/2006" xmlns:a14="http://schemas.microsoft.com/office/drawing/2010/main">
          <mc:Choice Requires="a14">
            <p:sp>
              <p:nvSpPr>
                <p:cNvPr id="47" name="矩形 46">
                  <a:extLst>
                    <a:ext uri="{FF2B5EF4-FFF2-40B4-BE49-F238E27FC236}">
                      <a16:creationId xmlns:a16="http://schemas.microsoft.com/office/drawing/2014/main" id="{646D6D43-63F3-4754-8C98-080FFB666881}"/>
                    </a:ext>
                  </a:extLst>
                </p:cNvPr>
                <p:cNvSpPr/>
                <p:nvPr/>
              </p:nvSpPr>
              <p:spPr>
                <a:xfrm>
                  <a:off x="3557933" y="4220373"/>
                  <a:ext cx="1333325" cy="4531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0" smtClean="0">
                            <a:latin typeface="Cambria Math" panose="02040503050406030204" pitchFamily="18" charset="0"/>
                          </a:rPr>
                          <m:t>𝟎</m:t>
                        </m:r>
                      </m:oMath>
                    </m:oMathPara>
                  </a14:m>
                  <a:endParaRPr lang="zh-CN" altLang="en-US" sz="2800" baseline="-25000" dirty="0"/>
                </a:p>
              </p:txBody>
            </p:sp>
          </mc:Choice>
          <mc:Fallback xmlns="">
            <p:sp>
              <p:nvSpPr>
                <p:cNvPr id="72" name="矩形 71">
                  <a:extLst>
                    <a:ext uri="{FF2B5EF4-FFF2-40B4-BE49-F238E27FC236}">
                      <a16:creationId xmlns:a16="http://schemas.microsoft.com/office/drawing/2014/main" id="{8144D381-6F9A-430A-BEF3-4F1824CC67F5}"/>
                    </a:ext>
                  </a:extLst>
                </p:cNvPr>
                <p:cNvSpPr>
                  <a:spLocks noRot="1" noChangeAspect="1" noMove="1" noResize="1" noEditPoints="1" noAdjustHandles="1" noChangeArrowheads="1" noChangeShapeType="1" noTextEdit="1"/>
                </p:cNvSpPr>
                <p:nvPr/>
              </p:nvSpPr>
              <p:spPr>
                <a:xfrm>
                  <a:off x="3557933" y="4220373"/>
                  <a:ext cx="1333325" cy="453137"/>
                </a:xfrm>
                <a:prstGeom prst="rect">
                  <a:avLst/>
                </a:prstGeom>
                <a:blipFill>
                  <a:blip r:embed="rId5"/>
                  <a:stretch>
                    <a:fillRect/>
                  </a:stretch>
                </a:blipFill>
              </p:spPr>
              <p:txBody>
                <a:bodyPr/>
                <a:lstStyle/>
                <a:p>
                  <a:r>
                    <a:rPr lang="zh-CN" altLang="en-US">
                      <a:noFill/>
                    </a:rPr>
                    <a:t> </a:t>
                  </a:r>
                </a:p>
              </p:txBody>
            </p:sp>
          </mc:Fallback>
        </mc:AlternateContent>
        <p:grpSp>
          <p:nvGrpSpPr>
            <p:cNvPr id="48" name="组合 47">
              <a:extLst>
                <a:ext uri="{FF2B5EF4-FFF2-40B4-BE49-F238E27FC236}">
                  <a16:creationId xmlns:a16="http://schemas.microsoft.com/office/drawing/2014/main" id="{8CEA2A4D-7921-429C-8C92-47D346A0109B}"/>
                </a:ext>
              </a:extLst>
            </p:cNvPr>
            <p:cNvGrpSpPr/>
            <p:nvPr/>
          </p:nvGrpSpPr>
          <p:grpSpPr>
            <a:xfrm>
              <a:off x="6353993" y="3332226"/>
              <a:ext cx="244927" cy="513284"/>
              <a:chOff x="8755380" y="1592580"/>
              <a:chExt cx="388619" cy="1120140"/>
            </a:xfrm>
          </p:grpSpPr>
          <p:sp>
            <p:nvSpPr>
              <p:cNvPr id="49" name="椭圆 48">
                <a:extLst>
                  <a:ext uri="{FF2B5EF4-FFF2-40B4-BE49-F238E27FC236}">
                    <a16:creationId xmlns:a16="http://schemas.microsoft.com/office/drawing/2014/main" id="{0F80205D-B6FE-4B1D-AC53-4C3B5B1379E0}"/>
                  </a:ext>
                </a:extLst>
              </p:cNvPr>
              <p:cNvSpPr/>
              <p:nvPr/>
            </p:nvSpPr>
            <p:spPr>
              <a:xfrm>
                <a:off x="8839200" y="1592580"/>
                <a:ext cx="213360" cy="28956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a:extLst>
                  <a:ext uri="{FF2B5EF4-FFF2-40B4-BE49-F238E27FC236}">
                    <a16:creationId xmlns:a16="http://schemas.microsoft.com/office/drawing/2014/main" id="{2BDA6155-3D11-4306-BE17-CC44C68567E4}"/>
                  </a:ext>
                </a:extLst>
              </p:cNvPr>
              <p:cNvCxnSpPr>
                <a:cxnSpLocks/>
              </p:cNvCxnSpPr>
              <p:nvPr/>
            </p:nvCxnSpPr>
            <p:spPr>
              <a:xfrm>
                <a:off x="8961120" y="1844040"/>
                <a:ext cx="0" cy="60280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0E8712C-DDAE-41C4-9026-79B758EE2AA1}"/>
                  </a:ext>
                </a:extLst>
              </p:cNvPr>
              <p:cNvCxnSpPr>
                <a:cxnSpLocks/>
              </p:cNvCxnSpPr>
              <p:nvPr/>
            </p:nvCxnSpPr>
            <p:spPr>
              <a:xfrm flipH="1">
                <a:off x="8755380" y="2065020"/>
                <a:ext cx="38861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BD0A5A51-6719-424C-AB4E-3D637287E33D}"/>
                  </a:ext>
                </a:extLst>
              </p:cNvPr>
              <p:cNvCxnSpPr>
                <a:cxnSpLocks/>
              </p:cNvCxnSpPr>
              <p:nvPr/>
            </p:nvCxnSpPr>
            <p:spPr>
              <a:xfrm flipV="1">
                <a:off x="8772632" y="2431609"/>
                <a:ext cx="180869" cy="28111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F93E39DD-FA7D-41A4-A7F7-B630B8D51E1F}"/>
                  </a:ext>
                </a:extLst>
              </p:cNvPr>
              <p:cNvCxnSpPr>
                <a:cxnSpLocks/>
              </p:cNvCxnSpPr>
              <p:nvPr/>
            </p:nvCxnSpPr>
            <p:spPr>
              <a:xfrm flipH="1" flipV="1">
                <a:off x="8953502" y="2431610"/>
                <a:ext cx="190497" cy="26669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54" name="组合 53">
            <a:extLst>
              <a:ext uri="{FF2B5EF4-FFF2-40B4-BE49-F238E27FC236}">
                <a16:creationId xmlns:a16="http://schemas.microsoft.com/office/drawing/2014/main" id="{978EEA52-DC7C-4961-B4BA-A75D6E24E99C}"/>
              </a:ext>
            </a:extLst>
          </p:cNvPr>
          <p:cNvGrpSpPr/>
          <p:nvPr/>
        </p:nvGrpSpPr>
        <p:grpSpPr>
          <a:xfrm>
            <a:off x="6900107" y="3561615"/>
            <a:ext cx="3558814" cy="2275675"/>
            <a:chOff x="3557933" y="2397835"/>
            <a:chExt cx="3558814" cy="2275675"/>
          </a:xfrm>
        </p:grpSpPr>
        <p:sp>
          <p:nvSpPr>
            <p:cNvPr id="55" name="平行四边形 54">
              <a:extLst>
                <a:ext uri="{FF2B5EF4-FFF2-40B4-BE49-F238E27FC236}">
                  <a16:creationId xmlns:a16="http://schemas.microsoft.com/office/drawing/2014/main" id="{51F9D432-E741-4080-839D-00E0A85C912E}"/>
                </a:ext>
              </a:extLst>
            </p:cNvPr>
            <p:cNvSpPr/>
            <p:nvPr/>
          </p:nvSpPr>
          <p:spPr>
            <a:xfrm rot="21003249">
              <a:off x="3625672" y="2397835"/>
              <a:ext cx="1197849" cy="1810280"/>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6" name="直接箭头连接符 55">
              <a:extLst>
                <a:ext uri="{FF2B5EF4-FFF2-40B4-BE49-F238E27FC236}">
                  <a16:creationId xmlns:a16="http://schemas.microsoft.com/office/drawing/2014/main" id="{7ECFFAFF-0526-49C5-BEF6-6438EC57A9AD}"/>
                </a:ext>
              </a:extLst>
            </p:cNvPr>
            <p:cNvCxnSpPr>
              <a:cxnSpLocks/>
              <a:stCxn id="55" idx="3"/>
            </p:cNvCxnSpPr>
            <p:nvPr/>
          </p:nvCxnSpPr>
          <p:spPr>
            <a:xfrm>
              <a:off x="4233449" y="4220373"/>
              <a:ext cx="2819283"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7" name="任意多边形: 形状 56">
              <a:extLst>
                <a:ext uri="{FF2B5EF4-FFF2-40B4-BE49-F238E27FC236}">
                  <a16:creationId xmlns:a16="http://schemas.microsoft.com/office/drawing/2014/main" id="{D913924B-8518-464C-8086-92B24EF1195F}"/>
                </a:ext>
              </a:extLst>
            </p:cNvPr>
            <p:cNvSpPr/>
            <p:nvPr/>
          </p:nvSpPr>
          <p:spPr>
            <a:xfrm flipH="1">
              <a:off x="4201560" y="2616765"/>
              <a:ext cx="1847473" cy="1496478"/>
            </a:xfrm>
            <a:custGeom>
              <a:avLst/>
              <a:gdLst>
                <a:gd name="connsiteX0" fmla="*/ 0 w 1409700"/>
                <a:gd name="connsiteY0" fmla="*/ 0 h 914400"/>
                <a:gd name="connsiteX1" fmla="*/ 144780 w 1409700"/>
                <a:gd name="connsiteY1" fmla="*/ 541020 h 914400"/>
                <a:gd name="connsiteX2" fmla="*/ 518160 w 1409700"/>
                <a:gd name="connsiteY2" fmla="*/ 845820 h 914400"/>
                <a:gd name="connsiteX3" fmla="*/ 1409700 w 1409700"/>
                <a:gd name="connsiteY3" fmla="*/ 914400 h 914400"/>
                <a:gd name="connsiteX4" fmla="*/ 1409700 w 140970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00" h="914400">
                  <a:moveTo>
                    <a:pt x="0" y="0"/>
                  </a:moveTo>
                  <a:cubicBezTo>
                    <a:pt x="29210" y="200025"/>
                    <a:pt x="58420" y="400050"/>
                    <a:pt x="144780" y="541020"/>
                  </a:cubicBezTo>
                  <a:cubicBezTo>
                    <a:pt x="231140" y="681990"/>
                    <a:pt x="307340" y="783590"/>
                    <a:pt x="518160" y="845820"/>
                  </a:cubicBezTo>
                  <a:cubicBezTo>
                    <a:pt x="728980" y="908050"/>
                    <a:pt x="1409700" y="914400"/>
                    <a:pt x="1409700" y="914400"/>
                  </a:cubicBezTo>
                  <a:lnTo>
                    <a:pt x="1409700" y="91440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平行四边形 57">
              <a:extLst>
                <a:ext uri="{FF2B5EF4-FFF2-40B4-BE49-F238E27FC236}">
                  <a16:creationId xmlns:a16="http://schemas.microsoft.com/office/drawing/2014/main" id="{2C3CC679-3ACC-4C3C-99E8-AE914086F7F8}"/>
                </a:ext>
              </a:extLst>
            </p:cNvPr>
            <p:cNvSpPr/>
            <p:nvPr/>
          </p:nvSpPr>
          <p:spPr>
            <a:xfrm rot="21003249">
              <a:off x="5918898" y="2398586"/>
              <a:ext cx="1197849" cy="1810280"/>
            </a:xfrm>
            <a:prstGeom prst="parallelogram">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9" name="矩形 58">
                  <a:extLst>
                    <a:ext uri="{FF2B5EF4-FFF2-40B4-BE49-F238E27FC236}">
                      <a16:creationId xmlns:a16="http://schemas.microsoft.com/office/drawing/2014/main" id="{76FA8807-E0E2-418E-8297-950B655B8E94}"/>
                    </a:ext>
                  </a:extLst>
                </p:cNvPr>
                <p:cNvSpPr/>
                <p:nvPr/>
              </p:nvSpPr>
              <p:spPr>
                <a:xfrm>
                  <a:off x="5931366" y="4148265"/>
                  <a:ext cx="1179844" cy="5132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1" smtClean="0">
                            <a:latin typeface="Cambria Math" panose="02040503050406030204" pitchFamily="18" charset="0"/>
                          </a:rPr>
                          <m:t>𝒚</m:t>
                        </m:r>
                        <m:r>
                          <a:rPr lang="en-US" altLang="zh-CN" sz="2800" b="1" i="0" smtClean="0">
                            <a:latin typeface="Cambria Math" panose="02040503050406030204" pitchFamily="18" charset="0"/>
                          </a:rPr>
                          <m:t>=</m:t>
                        </m:r>
                        <m:r>
                          <a:rPr lang="en-US" altLang="zh-CN" sz="2800" b="1" i="0" smtClean="0">
                            <a:latin typeface="Cambria Math" panose="02040503050406030204" pitchFamily="18" charset="0"/>
                          </a:rPr>
                          <m:t>𝐛</m:t>
                        </m:r>
                      </m:oMath>
                    </m:oMathPara>
                  </a14:m>
                  <a:endParaRPr lang="zh-CN" altLang="en-US" sz="2800" baseline="-25000" dirty="0"/>
                </a:p>
              </p:txBody>
            </p:sp>
          </mc:Choice>
          <mc:Fallback xmlns="">
            <p:sp>
              <p:nvSpPr>
                <p:cNvPr id="59" name="矩形 58">
                  <a:extLst>
                    <a:ext uri="{FF2B5EF4-FFF2-40B4-BE49-F238E27FC236}">
                      <a16:creationId xmlns:a16="http://schemas.microsoft.com/office/drawing/2014/main" id="{76FA8807-E0E2-418E-8297-950B655B8E94}"/>
                    </a:ext>
                  </a:extLst>
                </p:cNvPr>
                <p:cNvSpPr>
                  <a:spLocks noRot="1" noChangeAspect="1" noMove="1" noResize="1" noEditPoints="1" noAdjustHandles="1" noChangeArrowheads="1" noChangeShapeType="1" noTextEdit="1"/>
                </p:cNvSpPr>
                <p:nvPr/>
              </p:nvSpPr>
              <p:spPr>
                <a:xfrm>
                  <a:off x="5931366" y="4148265"/>
                  <a:ext cx="1179844" cy="513282"/>
                </a:xfrm>
                <a:prstGeom prst="rect">
                  <a:avLst/>
                </a:prstGeom>
                <a:blipFill>
                  <a:blip r:embed="rId6"/>
                  <a:stretch>
                    <a:fillRect/>
                  </a:stretch>
                </a:blipFill>
              </p:spPr>
              <p:txBody>
                <a:bodyPr/>
                <a:lstStyle/>
                <a:p>
                  <a:r>
                    <a:rPr lang="zh-CN" altLang="en-US">
                      <a:noFill/>
                    </a:rPr>
                    <a:t> </a:t>
                  </a:r>
                </a:p>
              </p:txBody>
            </p:sp>
          </mc:Fallback>
        </mc:AlternateContent>
        <p:sp>
          <p:nvSpPr>
            <p:cNvPr id="60" name="矩形 59">
              <a:extLst>
                <a:ext uri="{FF2B5EF4-FFF2-40B4-BE49-F238E27FC236}">
                  <a16:creationId xmlns:a16="http://schemas.microsoft.com/office/drawing/2014/main" id="{FBFCADB1-ABAE-4D11-B3ED-B5B552AC0B5D}"/>
                </a:ext>
              </a:extLst>
            </p:cNvPr>
            <p:cNvSpPr/>
            <p:nvPr/>
          </p:nvSpPr>
          <p:spPr>
            <a:xfrm rot="21051123">
              <a:off x="3831081" y="2518559"/>
              <a:ext cx="946963" cy="560921"/>
            </a:xfrm>
            <a:prstGeom prst="rect">
              <a:avLst/>
            </a:prstGeom>
            <a:ln>
              <a:noFill/>
            </a:ln>
          </p:spPr>
          <p:txBody>
            <a:bodyPr wrap="none">
              <a:spAutoFit/>
            </a:bodyPr>
            <a:lstStyle/>
            <a:p>
              <a:r>
                <a:rPr lang="en-US" altLang="zh-CN" sz="2400" b="1" dirty="0">
                  <a:solidFill>
                    <a:srgbClr val="C00000"/>
                  </a:solidFill>
                </a:rPr>
                <a:t>Higgs</a:t>
              </a:r>
              <a:endParaRPr lang="zh-CN" altLang="en-US" sz="2400" dirty="0">
                <a:solidFill>
                  <a:srgbClr val="C00000"/>
                </a:solidFill>
              </a:endParaRPr>
            </a:p>
          </p:txBody>
        </p:sp>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C63A1822-68E6-4AC1-9588-92F1EA693603}"/>
                    </a:ext>
                  </a:extLst>
                </p:cNvPr>
                <p:cNvSpPr/>
                <p:nvPr/>
              </p:nvSpPr>
              <p:spPr>
                <a:xfrm>
                  <a:off x="3557933" y="4220373"/>
                  <a:ext cx="1333325" cy="4531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0" smtClean="0">
                            <a:latin typeface="Cambria Math" panose="02040503050406030204" pitchFamily="18" charset="0"/>
                          </a:rPr>
                          <m:t>𝟎</m:t>
                        </m:r>
                      </m:oMath>
                    </m:oMathPara>
                  </a14:m>
                  <a:endParaRPr lang="zh-CN" altLang="en-US" sz="2800" baseline="-25000" dirty="0"/>
                </a:p>
              </p:txBody>
            </p:sp>
          </mc:Choice>
          <mc:Fallback xmlns="">
            <p:sp>
              <p:nvSpPr>
                <p:cNvPr id="86" name="矩形 85">
                  <a:extLst>
                    <a:ext uri="{FF2B5EF4-FFF2-40B4-BE49-F238E27FC236}">
                      <a16:creationId xmlns:a16="http://schemas.microsoft.com/office/drawing/2014/main" id="{C5424FC1-6E7B-4AA2-ABE5-94B78E4F4280}"/>
                    </a:ext>
                  </a:extLst>
                </p:cNvPr>
                <p:cNvSpPr>
                  <a:spLocks noRot="1" noChangeAspect="1" noMove="1" noResize="1" noEditPoints="1" noAdjustHandles="1" noChangeArrowheads="1" noChangeShapeType="1" noTextEdit="1"/>
                </p:cNvSpPr>
                <p:nvPr/>
              </p:nvSpPr>
              <p:spPr>
                <a:xfrm>
                  <a:off x="3557933" y="4220373"/>
                  <a:ext cx="1333325" cy="453137"/>
                </a:xfrm>
                <a:prstGeom prst="rect">
                  <a:avLst/>
                </a:prstGeom>
                <a:blipFill>
                  <a:blip r:embed="rId7"/>
                  <a:stretch>
                    <a:fillRect/>
                  </a:stretch>
                </a:blipFill>
              </p:spPr>
              <p:txBody>
                <a:bodyPr/>
                <a:lstStyle/>
                <a:p>
                  <a:r>
                    <a:rPr lang="zh-CN" altLang="en-US">
                      <a:noFill/>
                    </a:rPr>
                    <a:t> </a:t>
                  </a:r>
                </a:p>
              </p:txBody>
            </p:sp>
          </mc:Fallback>
        </mc:AlternateContent>
        <p:grpSp>
          <p:nvGrpSpPr>
            <p:cNvPr id="62" name="组合 61">
              <a:extLst>
                <a:ext uri="{FF2B5EF4-FFF2-40B4-BE49-F238E27FC236}">
                  <a16:creationId xmlns:a16="http://schemas.microsoft.com/office/drawing/2014/main" id="{7D01A8CF-3449-4651-BAFA-EC8841945455}"/>
                </a:ext>
              </a:extLst>
            </p:cNvPr>
            <p:cNvGrpSpPr/>
            <p:nvPr/>
          </p:nvGrpSpPr>
          <p:grpSpPr>
            <a:xfrm>
              <a:off x="4101268" y="3332226"/>
              <a:ext cx="261525" cy="513284"/>
              <a:chOff x="5181030" y="1592580"/>
              <a:chExt cx="414953" cy="1120140"/>
            </a:xfrm>
          </p:grpSpPr>
          <p:sp>
            <p:nvSpPr>
              <p:cNvPr id="63" name="椭圆 62">
                <a:extLst>
                  <a:ext uri="{FF2B5EF4-FFF2-40B4-BE49-F238E27FC236}">
                    <a16:creationId xmlns:a16="http://schemas.microsoft.com/office/drawing/2014/main" id="{9034F816-4B63-4499-8630-8F51715D6B5F}"/>
                  </a:ext>
                </a:extLst>
              </p:cNvPr>
              <p:cNvSpPr/>
              <p:nvPr/>
            </p:nvSpPr>
            <p:spPr>
              <a:xfrm>
                <a:off x="5291231" y="1592580"/>
                <a:ext cx="213359" cy="28956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4" name="直接连接符 63">
                <a:extLst>
                  <a:ext uri="{FF2B5EF4-FFF2-40B4-BE49-F238E27FC236}">
                    <a16:creationId xmlns:a16="http://schemas.microsoft.com/office/drawing/2014/main" id="{A267F7A1-BAF6-456D-BDBD-5ADC85739A0D}"/>
                  </a:ext>
                </a:extLst>
              </p:cNvPr>
              <p:cNvCxnSpPr>
                <a:cxnSpLocks/>
              </p:cNvCxnSpPr>
              <p:nvPr/>
            </p:nvCxnSpPr>
            <p:spPr>
              <a:xfrm>
                <a:off x="5386783" y="1844040"/>
                <a:ext cx="0" cy="60280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EB935CFB-A5FF-4D00-9852-E556B6369B82}"/>
                  </a:ext>
                </a:extLst>
              </p:cNvPr>
              <p:cNvCxnSpPr>
                <a:cxnSpLocks/>
              </p:cNvCxnSpPr>
              <p:nvPr/>
            </p:nvCxnSpPr>
            <p:spPr>
              <a:xfrm flipH="1">
                <a:off x="5181030" y="2065020"/>
                <a:ext cx="38861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3BE55F12-9C14-4D0B-AB30-40E33B9ACCBC}"/>
                  </a:ext>
                </a:extLst>
              </p:cNvPr>
              <p:cNvCxnSpPr>
                <a:cxnSpLocks/>
              </p:cNvCxnSpPr>
              <p:nvPr/>
            </p:nvCxnSpPr>
            <p:spPr>
              <a:xfrm flipV="1">
                <a:off x="5224659" y="2431609"/>
                <a:ext cx="180869" cy="28111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1F6E2041-9DE4-4296-B1F6-872137A5500B}"/>
                  </a:ext>
                </a:extLst>
              </p:cNvPr>
              <p:cNvCxnSpPr>
                <a:cxnSpLocks/>
              </p:cNvCxnSpPr>
              <p:nvPr/>
            </p:nvCxnSpPr>
            <p:spPr>
              <a:xfrm flipH="1" flipV="1">
                <a:off x="5405486" y="2431609"/>
                <a:ext cx="190497" cy="26669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68" name="矩形 67">
                <a:extLst>
                  <a:ext uri="{FF2B5EF4-FFF2-40B4-BE49-F238E27FC236}">
                    <a16:creationId xmlns:a16="http://schemas.microsoft.com/office/drawing/2014/main" id="{6922E252-BA7D-4CB9-844E-E523E0E5193C}"/>
                  </a:ext>
                </a:extLst>
              </p:cNvPr>
              <p:cNvSpPr/>
              <p:nvPr/>
            </p:nvSpPr>
            <p:spPr>
              <a:xfrm>
                <a:off x="2869371" y="3370749"/>
                <a:ext cx="51648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panose="02040503050406030204" pitchFamily="18" charset="0"/>
                        </a:rPr>
                        <m:t>𝑹</m:t>
                      </m:r>
                    </m:oMath>
                  </m:oMathPara>
                </a14:m>
                <a:endParaRPr lang="zh-CN" altLang="en-US" sz="2800" dirty="0"/>
              </a:p>
            </p:txBody>
          </p:sp>
        </mc:Choice>
        <mc:Fallback xmlns="">
          <p:sp>
            <p:nvSpPr>
              <p:cNvPr id="68" name="矩形 67">
                <a:extLst>
                  <a:ext uri="{FF2B5EF4-FFF2-40B4-BE49-F238E27FC236}">
                    <a16:creationId xmlns:a16="http://schemas.microsoft.com/office/drawing/2014/main" id="{6922E252-BA7D-4CB9-844E-E523E0E5193C}"/>
                  </a:ext>
                </a:extLst>
              </p:cNvPr>
              <p:cNvSpPr>
                <a:spLocks noRot="1" noChangeAspect="1" noMove="1" noResize="1" noEditPoints="1" noAdjustHandles="1" noChangeArrowheads="1" noChangeShapeType="1" noTextEdit="1"/>
              </p:cNvSpPr>
              <p:nvPr/>
            </p:nvSpPr>
            <p:spPr>
              <a:xfrm>
                <a:off x="2869371" y="3370749"/>
                <a:ext cx="516487" cy="523220"/>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矩形 68">
                <a:extLst>
                  <a:ext uri="{FF2B5EF4-FFF2-40B4-BE49-F238E27FC236}">
                    <a16:creationId xmlns:a16="http://schemas.microsoft.com/office/drawing/2014/main" id="{2702C881-3AD1-459C-BD01-98D70C809DC5}"/>
                  </a:ext>
                </a:extLst>
              </p:cNvPr>
              <p:cNvSpPr/>
              <p:nvPr/>
            </p:nvSpPr>
            <p:spPr>
              <a:xfrm>
                <a:off x="8356157" y="3288073"/>
                <a:ext cx="76976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panose="02040503050406030204" pitchFamily="18" charset="0"/>
                        </a:rPr>
                        <m:t>𝜓</m:t>
                      </m:r>
                      <m:r>
                        <a:rPr lang="en-US" altLang="zh-CN" sz="2800" b="1" i="1" smtClean="0">
                          <a:latin typeface="Cambria Math" panose="02040503050406030204" pitchFamily="18" charset="0"/>
                        </a:rPr>
                        <m:t>𝑹</m:t>
                      </m:r>
                    </m:oMath>
                  </m:oMathPara>
                </a14:m>
                <a:endParaRPr lang="zh-CN" altLang="en-US" sz="2800" dirty="0"/>
              </a:p>
            </p:txBody>
          </p:sp>
        </mc:Choice>
        <mc:Fallback xmlns="">
          <p:sp>
            <p:nvSpPr>
              <p:cNvPr id="69" name="矩形 68">
                <a:extLst>
                  <a:ext uri="{FF2B5EF4-FFF2-40B4-BE49-F238E27FC236}">
                    <a16:creationId xmlns:a16="http://schemas.microsoft.com/office/drawing/2014/main" id="{2702C881-3AD1-459C-BD01-98D70C809DC5}"/>
                  </a:ext>
                </a:extLst>
              </p:cNvPr>
              <p:cNvSpPr>
                <a:spLocks noRot="1" noChangeAspect="1" noMove="1" noResize="1" noEditPoints="1" noAdjustHandles="1" noChangeArrowheads="1" noChangeShapeType="1" noTextEdit="1"/>
              </p:cNvSpPr>
              <p:nvPr/>
            </p:nvSpPr>
            <p:spPr>
              <a:xfrm>
                <a:off x="8356157" y="3288073"/>
                <a:ext cx="769763" cy="523220"/>
              </a:xfrm>
              <a:prstGeom prst="rect">
                <a:avLst/>
              </a:prstGeom>
              <a:blipFill>
                <a:blip r:embed="rId9"/>
                <a:stretch>
                  <a:fillRect/>
                </a:stretch>
              </a:blipFill>
            </p:spPr>
            <p:txBody>
              <a:bodyPr/>
              <a:lstStyle/>
              <a:p>
                <a:r>
                  <a:rPr lang="zh-CN" altLang="en-US">
                    <a:noFill/>
                  </a:rPr>
                  <a:t> </a:t>
                </a:r>
              </a:p>
            </p:txBody>
          </p:sp>
        </mc:Fallback>
      </mc:AlternateContent>
      <p:sp>
        <p:nvSpPr>
          <p:cNvPr id="70" name="标题 1">
            <a:extLst>
              <a:ext uri="{FF2B5EF4-FFF2-40B4-BE49-F238E27FC236}">
                <a16:creationId xmlns:a16="http://schemas.microsoft.com/office/drawing/2014/main" id="{0105B996-0FFD-41DD-95FF-1793EDEA646F}"/>
              </a:ext>
            </a:extLst>
          </p:cNvPr>
          <p:cNvSpPr txBox="1">
            <a:spLocks/>
          </p:cNvSpPr>
          <p:nvPr/>
        </p:nvSpPr>
        <p:spPr>
          <a:xfrm>
            <a:off x="58189" y="4180"/>
            <a:ext cx="12133811" cy="943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2.4 New warped extra dimensions</a:t>
            </a:r>
          </a:p>
        </p:txBody>
      </p:sp>
      <p:sp>
        <p:nvSpPr>
          <p:cNvPr id="71" name="矩形 70">
            <a:extLst>
              <a:ext uri="{FF2B5EF4-FFF2-40B4-BE49-F238E27FC236}">
                <a16:creationId xmlns:a16="http://schemas.microsoft.com/office/drawing/2014/main" id="{7BBA2798-2746-40FD-AAB5-70189C25EFF4}"/>
              </a:ext>
            </a:extLst>
          </p:cNvPr>
          <p:cNvSpPr/>
          <p:nvPr/>
        </p:nvSpPr>
        <p:spPr>
          <a:xfrm>
            <a:off x="6488077" y="5769767"/>
            <a:ext cx="5162873" cy="1015663"/>
          </a:xfrm>
          <a:prstGeom prst="rect">
            <a:avLst/>
          </a:prstGeom>
        </p:spPr>
        <p:txBody>
          <a:bodyPr wrap="square">
            <a:spAutoFit/>
          </a:bodyPr>
          <a:lstStyle/>
          <a:p>
            <a:r>
              <a:rPr lang="zh-CN" altLang="en-US" sz="2000" b="1" dirty="0">
                <a:solidFill>
                  <a:srgbClr val="C00000"/>
                </a:solidFill>
              </a:rPr>
              <a:t>K. Yang, YXL </a:t>
            </a:r>
            <a:r>
              <a:rPr lang="en-US" altLang="zh-CN" sz="2000" b="1" dirty="0">
                <a:solidFill>
                  <a:srgbClr val="C00000"/>
                </a:solidFill>
              </a:rPr>
              <a:t>etc. </a:t>
            </a:r>
            <a:r>
              <a:rPr lang="zh-CN" altLang="en-US" sz="2000" b="1" dirty="0">
                <a:solidFill>
                  <a:srgbClr val="0000FF"/>
                </a:solidFill>
              </a:rPr>
              <a:t>PRD 86 (2012) 127502</a:t>
            </a:r>
            <a:r>
              <a:rPr lang="en-US" altLang="zh-CN" sz="2000" b="1" dirty="0">
                <a:solidFill>
                  <a:srgbClr val="0000FF"/>
                </a:solidFill>
              </a:rPr>
              <a:t>;</a:t>
            </a:r>
          </a:p>
          <a:p>
            <a:r>
              <a:rPr lang="zh-CN" altLang="en-US" sz="2000" b="1" dirty="0">
                <a:solidFill>
                  <a:srgbClr val="C00000"/>
                </a:solidFill>
              </a:rPr>
              <a:t>B. Guo, YXL, K. Yang, S.W. Wei, </a:t>
            </a:r>
            <a:r>
              <a:rPr lang="zh-CN" altLang="en-US" sz="2000" b="1" dirty="0">
                <a:solidFill>
                  <a:srgbClr val="0000FF"/>
                </a:solidFill>
              </a:rPr>
              <a:t>PRD 98 (2018) 085022</a:t>
            </a:r>
            <a:r>
              <a:rPr lang="en-US" altLang="zh-CN" sz="2000" b="1" dirty="0">
                <a:solidFill>
                  <a:srgbClr val="0000FF"/>
                </a:solidFill>
              </a:rPr>
              <a:t>.</a:t>
            </a:r>
            <a:endParaRPr lang="zh-CN" altLang="en-US" sz="2000" b="1" dirty="0">
              <a:solidFill>
                <a:srgbClr val="0000FF"/>
              </a:solidFill>
            </a:endParaRPr>
          </a:p>
        </p:txBody>
      </p:sp>
      <p:sp>
        <p:nvSpPr>
          <p:cNvPr id="3" name="文本框 2">
            <a:extLst>
              <a:ext uri="{FF2B5EF4-FFF2-40B4-BE49-F238E27FC236}">
                <a16:creationId xmlns:a16="http://schemas.microsoft.com/office/drawing/2014/main" id="{3EA0A6E3-6647-440A-016E-7384AA0E8F03}"/>
              </a:ext>
            </a:extLst>
          </p:cNvPr>
          <p:cNvSpPr txBox="1"/>
          <p:nvPr/>
        </p:nvSpPr>
        <p:spPr>
          <a:xfrm>
            <a:off x="4720592" y="2641133"/>
            <a:ext cx="1464993" cy="1938992"/>
          </a:xfrm>
          <a:prstGeom prst="rect">
            <a:avLst/>
          </a:prstGeom>
          <a:noFill/>
        </p:spPr>
        <p:txBody>
          <a:bodyPr wrap="square">
            <a:spAutoFit/>
          </a:bodyPr>
          <a:lstStyle/>
          <a:p>
            <a:pPr algn="ctr"/>
            <a:r>
              <a:rPr lang="en-US" altLang="zh-CN" sz="2000" b="1" dirty="0">
                <a:latin typeface="微软雅黑" panose="020B0503020204020204" pitchFamily="34" charset="-122"/>
                <a:ea typeface="微软雅黑" panose="020B0503020204020204" pitchFamily="34" charset="-122"/>
              </a:rPr>
              <a:t>Deviation from inverse square law of gravity</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36672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C748E5C0-E808-4587-9E4F-FC7F75C31C91}"/>
              </a:ext>
            </a:extLst>
          </p:cNvPr>
          <p:cNvGrpSpPr/>
          <p:nvPr/>
        </p:nvGrpSpPr>
        <p:grpSpPr>
          <a:xfrm>
            <a:off x="2446258" y="1537856"/>
            <a:ext cx="8015325" cy="2381177"/>
            <a:chOff x="1714480" y="3571876"/>
            <a:chExt cx="7097509" cy="1928826"/>
          </a:xfrm>
        </p:grpSpPr>
        <p:sp>
          <p:nvSpPr>
            <p:cNvPr id="6" name="椭圆 5">
              <a:extLst>
                <a:ext uri="{FF2B5EF4-FFF2-40B4-BE49-F238E27FC236}">
                  <a16:creationId xmlns:a16="http://schemas.microsoft.com/office/drawing/2014/main" id="{BB1F05BD-966A-4F16-A6F2-BC60184FFEB6}"/>
                </a:ext>
              </a:extLst>
            </p:cNvPr>
            <p:cNvSpPr/>
            <p:nvPr/>
          </p:nvSpPr>
          <p:spPr bwMode="auto">
            <a:xfrm>
              <a:off x="4214810" y="3571876"/>
              <a:ext cx="3929090" cy="1928826"/>
            </a:xfrm>
            <a:prstGeom prst="ellipse">
              <a:avLst/>
            </a:prstGeom>
            <a:solidFill>
              <a:srgbClr val="E3FF93">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7" name="组合 6">
              <a:extLst>
                <a:ext uri="{FF2B5EF4-FFF2-40B4-BE49-F238E27FC236}">
                  <a16:creationId xmlns:a16="http://schemas.microsoft.com/office/drawing/2014/main" id="{0D42D21D-10A1-4391-ADCB-74814361CCC6}"/>
                </a:ext>
              </a:extLst>
            </p:cNvPr>
            <p:cNvGrpSpPr/>
            <p:nvPr/>
          </p:nvGrpSpPr>
          <p:grpSpPr>
            <a:xfrm>
              <a:off x="1714480" y="3571876"/>
              <a:ext cx="7097509" cy="1928826"/>
              <a:chOff x="1714480" y="3571876"/>
              <a:chExt cx="7097509" cy="1928826"/>
            </a:xfrm>
          </p:grpSpPr>
          <p:sp>
            <p:nvSpPr>
              <p:cNvPr id="8" name="椭圆 7">
                <a:extLst>
                  <a:ext uri="{FF2B5EF4-FFF2-40B4-BE49-F238E27FC236}">
                    <a16:creationId xmlns:a16="http://schemas.microsoft.com/office/drawing/2014/main" id="{87424E8F-63A8-4B94-873D-2AC084D8255A}"/>
                  </a:ext>
                </a:extLst>
              </p:cNvPr>
              <p:cNvSpPr/>
              <p:nvPr/>
            </p:nvSpPr>
            <p:spPr bwMode="auto">
              <a:xfrm>
                <a:off x="1714480" y="3571876"/>
                <a:ext cx="3929090" cy="1928826"/>
              </a:xfrm>
              <a:prstGeom prst="ellipse">
                <a:avLst/>
              </a:prstGeom>
              <a:solidFill>
                <a:schemeClr val="accent1">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9" name="圆角矩形 5">
                <a:extLst>
                  <a:ext uri="{FF2B5EF4-FFF2-40B4-BE49-F238E27FC236}">
                    <a16:creationId xmlns:a16="http://schemas.microsoft.com/office/drawing/2014/main" id="{37F68D23-6CC2-4499-A700-7B3CA9D66386}"/>
                  </a:ext>
                </a:extLst>
              </p:cNvPr>
              <p:cNvSpPr>
                <a:spLocks noChangeArrowheads="1"/>
              </p:cNvSpPr>
              <p:nvPr/>
            </p:nvSpPr>
            <p:spPr bwMode="auto">
              <a:xfrm>
                <a:off x="2109658" y="3786190"/>
                <a:ext cx="2105154" cy="571500"/>
              </a:xfrm>
              <a:prstGeom prst="roundRect">
                <a:avLst>
                  <a:gd name="adj" fmla="val 16667"/>
                </a:avLst>
              </a:prstGeom>
              <a:noFill/>
              <a:ln w="9525" algn="ctr">
                <a:noFill/>
                <a:round/>
              </a:ln>
            </p:spPr>
            <p:txBody>
              <a:bodyPr anchor="ctr"/>
              <a:lstStyle/>
              <a:p>
                <a:pPr algn="ctr">
                  <a:defRPr/>
                </a:pPr>
                <a:r>
                  <a:rPr lang="en-US" altLang="zh-CN" sz="2400" b="1" dirty="0">
                    <a:solidFill>
                      <a:srgbClr val="C00000"/>
                    </a:solidFill>
                    <a:ea typeface="黑体" pitchFamily="49" charset="-122"/>
                  </a:rPr>
                  <a:t>Minimal coupling brane</a:t>
                </a:r>
              </a:p>
            </p:txBody>
          </p:sp>
          <p:sp>
            <p:nvSpPr>
              <p:cNvPr id="10" name="矩形 26">
                <a:extLst>
                  <a:ext uri="{FF2B5EF4-FFF2-40B4-BE49-F238E27FC236}">
                    <a16:creationId xmlns:a16="http://schemas.microsoft.com/office/drawing/2014/main" id="{CDFE6156-0569-4B7C-B558-B1C0E0BCE808}"/>
                  </a:ext>
                </a:extLst>
              </p:cNvPr>
              <p:cNvSpPr>
                <a:spLocks noChangeArrowheads="1"/>
              </p:cNvSpPr>
              <p:nvPr/>
            </p:nvSpPr>
            <p:spPr bwMode="auto">
              <a:xfrm>
                <a:off x="2714612" y="4857760"/>
                <a:ext cx="1357322" cy="373963"/>
              </a:xfrm>
              <a:prstGeom prst="rect">
                <a:avLst/>
              </a:prstGeom>
              <a:noFill/>
              <a:ln w="9525">
                <a:noFill/>
                <a:miter lim="800000"/>
              </a:ln>
            </p:spPr>
            <p:txBody>
              <a:bodyPr wrap="square">
                <a:spAutoFit/>
              </a:bodyPr>
              <a:lstStyle/>
              <a:p>
                <a:pPr algn="ctr"/>
                <a:r>
                  <a:rPr lang="en-US" altLang="zh-CN" sz="2400" b="1" dirty="0">
                    <a:solidFill>
                      <a:srgbClr val="C00000"/>
                    </a:solidFill>
                    <a:ea typeface="黑体" pitchFamily="49" charset="-122"/>
                  </a:rPr>
                  <a:t>10</a:t>
                </a:r>
                <a:r>
                  <a:rPr lang="en-US" altLang="zh-CN" sz="2400" b="1" baseline="30000" dirty="0">
                    <a:solidFill>
                      <a:srgbClr val="C00000"/>
                    </a:solidFill>
                    <a:ea typeface="黑体" pitchFamily="49" charset="-122"/>
                  </a:rPr>
                  <a:t>-16</a:t>
                </a:r>
                <a:r>
                  <a:rPr lang="en-US" altLang="zh-CN" sz="2400" b="1" dirty="0">
                    <a:solidFill>
                      <a:srgbClr val="C00000"/>
                    </a:solidFill>
                    <a:ea typeface="黑体" pitchFamily="49" charset="-122"/>
                  </a:rPr>
                  <a:t>mm</a:t>
                </a:r>
              </a:p>
            </p:txBody>
          </p:sp>
          <p:sp>
            <p:nvSpPr>
              <p:cNvPr id="11" name="矩形 27">
                <a:extLst>
                  <a:ext uri="{FF2B5EF4-FFF2-40B4-BE49-F238E27FC236}">
                    <a16:creationId xmlns:a16="http://schemas.microsoft.com/office/drawing/2014/main" id="{33F6A3F4-8EC3-4B3B-A2E1-189EBB287E1A}"/>
                  </a:ext>
                </a:extLst>
              </p:cNvPr>
              <p:cNvSpPr>
                <a:spLocks noChangeArrowheads="1"/>
              </p:cNvSpPr>
              <p:nvPr/>
            </p:nvSpPr>
            <p:spPr bwMode="auto">
              <a:xfrm>
                <a:off x="5142172" y="4915213"/>
                <a:ext cx="2860183" cy="324101"/>
              </a:xfrm>
              <a:prstGeom prst="rect">
                <a:avLst/>
              </a:prstGeom>
              <a:noFill/>
              <a:ln w="9525">
                <a:noFill/>
                <a:miter lim="800000"/>
              </a:ln>
            </p:spPr>
            <p:txBody>
              <a:bodyPr wrap="square">
                <a:spAutoFit/>
              </a:bodyPr>
              <a:lstStyle/>
              <a:p>
                <a:pPr algn="ctr"/>
                <a:r>
                  <a:rPr lang="en-US" altLang="zh-CN" sz="2000" b="1" dirty="0">
                    <a:solidFill>
                      <a:srgbClr val="0000EA"/>
                    </a:solidFill>
                    <a:ea typeface="黑体" pitchFamily="49" charset="-122"/>
                  </a:rPr>
                  <a:t>Micron to submillimeter</a:t>
                </a:r>
              </a:p>
            </p:txBody>
          </p:sp>
          <p:sp>
            <p:nvSpPr>
              <p:cNvPr id="12" name="矩形 21">
                <a:extLst>
                  <a:ext uri="{FF2B5EF4-FFF2-40B4-BE49-F238E27FC236}">
                    <a16:creationId xmlns:a16="http://schemas.microsoft.com/office/drawing/2014/main" id="{75D97F2D-5332-4BD9-94C5-E97216D860FA}"/>
                  </a:ext>
                </a:extLst>
              </p:cNvPr>
              <p:cNvSpPr>
                <a:spLocks noChangeArrowheads="1"/>
              </p:cNvSpPr>
              <p:nvPr/>
            </p:nvSpPr>
            <p:spPr bwMode="auto">
              <a:xfrm>
                <a:off x="5786447" y="4353876"/>
                <a:ext cx="3025542" cy="598340"/>
              </a:xfrm>
              <a:prstGeom prst="rect">
                <a:avLst/>
              </a:prstGeom>
              <a:noFill/>
              <a:ln w="9525">
                <a:noFill/>
                <a:miter lim="800000"/>
              </a:ln>
            </p:spPr>
            <p:txBody>
              <a:bodyPr wrap="square">
                <a:spAutoFit/>
              </a:bodyPr>
              <a:lstStyle/>
              <a:p>
                <a:r>
                  <a:rPr lang="en-US" altLang="zh-CN" sz="1400" b="1" dirty="0">
                    <a:latin typeface="Times New Roman" pitchFamily="18" charset="0"/>
                    <a:ea typeface="微软雅黑" pitchFamily="34" charset="-122"/>
                    <a:cs typeface="Times New Roman" pitchFamily="18" charset="0"/>
                  </a:rPr>
                  <a:t>Yang, Guo, Liu </a:t>
                </a:r>
                <a:r>
                  <a:rPr lang="en-US" altLang="zh-CN" sz="1400" b="1" i="1" dirty="0">
                    <a:latin typeface="Times New Roman" pitchFamily="18" charset="0"/>
                    <a:ea typeface="微软雅黑" pitchFamily="34" charset="-122"/>
                    <a:cs typeface="Times New Roman" pitchFamily="18" charset="0"/>
                  </a:rPr>
                  <a:t>et al</a:t>
                </a:r>
                <a:r>
                  <a:rPr lang="en-US" altLang="zh-CN" sz="1400" b="1" dirty="0">
                    <a:latin typeface="Times New Roman" pitchFamily="18" charset="0"/>
                    <a:ea typeface="微软雅黑" pitchFamily="34" charset="-122"/>
                    <a:cs typeface="Times New Roman" pitchFamily="18" charset="0"/>
                  </a:rPr>
                  <a:t>, </a:t>
                </a:r>
              </a:p>
              <a:p>
                <a:r>
                  <a:rPr lang="en-US" altLang="zh-CN" sz="1400" b="1" dirty="0">
                    <a:latin typeface="Times New Roman" pitchFamily="18" charset="0"/>
                    <a:ea typeface="微软雅黑" pitchFamily="34" charset="-122"/>
                    <a:cs typeface="Times New Roman" pitchFamily="18" charset="0"/>
                  </a:rPr>
                  <a:t>PRD 86(2012)127502; </a:t>
                </a:r>
              </a:p>
              <a:p>
                <a:r>
                  <a:rPr lang="en-US" altLang="zh-CN" sz="1400" b="1" dirty="0">
                    <a:latin typeface="Times New Roman" pitchFamily="18" charset="0"/>
                    <a:ea typeface="微软雅黑" pitchFamily="34" charset="-122"/>
                    <a:cs typeface="Times New Roman" pitchFamily="18" charset="0"/>
                  </a:rPr>
                  <a:t>PRD 98 (2018) 085022</a:t>
                </a:r>
                <a:endParaRPr lang="zh-CN" altLang="en-US" sz="1400" b="1" dirty="0">
                  <a:latin typeface="Times New Roman" pitchFamily="18" charset="0"/>
                  <a:cs typeface="Times New Roman" pitchFamily="18" charset="0"/>
                </a:endParaRPr>
              </a:p>
            </p:txBody>
          </p:sp>
          <p:sp>
            <p:nvSpPr>
              <p:cNvPr id="13" name="圆角矩形 5">
                <a:extLst>
                  <a:ext uri="{FF2B5EF4-FFF2-40B4-BE49-F238E27FC236}">
                    <a16:creationId xmlns:a16="http://schemas.microsoft.com/office/drawing/2014/main" id="{E05AA270-3041-4E54-8440-C13B46BE1181}"/>
                  </a:ext>
                </a:extLst>
              </p:cNvPr>
              <p:cNvSpPr>
                <a:spLocks noChangeArrowheads="1"/>
              </p:cNvSpPr>
              <p:nvPr/>
            </p:nvSpPr>
            <p:spPr bwMode="auto">
              <a:xfrm>
                <a:off x="5452532" y="3708261"/>
                <a:ext cx="2105154" cy="571500"/>
              </a:xfrm>
              <a:prstGeom prst="roundRect">
                <a:avLst>
                  <a:gd name="adj" fmla="val 16667"/>
                </a:avLst>
              </a:prstGeom>
              <a:noFill/>
              <a:ln w="25400" algn="ctr">
                <a:noFill/>
                <a:round/>
              </a:ln>
            </p:spPr>
            <p:txBody>
              <a:bodyPr anchor="ctr"/>
              <a:lstStyle/>
              <a:p>
                <a:pPr algn="ctr">
                  <a:defRPr/>
                </a:pPr>
                <a:r>
                  <a:rPr lang="en-US" altLang="zh-CN" sz="2400" b="1" dirty="0">
                    <a:solidFill>
                      <a:srgbClr val="0000FF"/>
                    </a:solidFill>
                    <a:ea typeface="黑体" pitchFamily="49" charset="-122"/>
                  </a:rPr>
                  <a:t>Non-minimal coupling brane</a:t>
                </a:r>
              </a:p>
            </p:txBody>
          </p:sp>
        </p:grpSp>
      </p:grpSp>
      <p:sp>
        <p:nvSpPr>
          <p:cNvPr id="14" name="矩形 13">
            <a:extLst>
              <a:ext uri="{FF2B5EF4-FFF2-40B4-BE49-F238E27FC236}">
                <a16:creationId xmlns:a16="http://schemas.microsoft.com/office/drawing/2014/main" id="{CCB5B56E-2CA4-4AB3-9566-E61EC99D0F07}"/>
              </a:ext>
            </a:extLst>
          </p:cNvPr>
          <p:cNvSpPr/>
          <p:nvPr/>
        </p:nvSpPr>
        <p:spPr>
          <a:xfrm>
            <a:off x="3868878" y="4282052"/>
            <a:ext cx="4884309" cy="769441"/>
          </a:xfrm>
          <a:prstGeom prst="rect">
            <a:avLst/>
          </a:prstGeom>
          <a:solidFill>
            <a:srgbClr val="FFFF00"/>
          </a:solidFill>
          <a:ln>
            <a:no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r>
              <a:rPr lang="en-US" altLang="zh-CN" sz="2200" b="1" dirty="0">
                <a:latin typeface="黑体" pitchFamily="49" charset="-122"/>
                <a:ea typeface="黑体" pitchFamily="49" charset="-122"/>
              </a:rPr>
              <a:t>Deviation from inverse square law of gravity</a:t>
            </a:r>
            <a:endParaRPr lang="zh-CN" altLang="en-US" sz="2200" dirty="0"/>
          </a:p>
        </p:txBody>
      </p:sp>
      <p:sp>
        <p:nvSpPr>
          <p:cNvPr id="15" name="矩形 14">
            <a:extLst>
              <a:ext uri="{FF2B5EF4-FFF2-40B4-BE49-F238E27FC236}">
                <a16:creationId xmlns:a16="http://schemas.microsoft.com/office/drawing/2014/main" id="{5B833A33-1F87-4B6F-B6D7-7F03660D07BE}"/>
              </a:ext>
            </a:extLst>
          </p:cNvPr>
          <p:cNvSpPr/>
          <p:nvPr/>
        </p:nvSpPr>
        <p:spPr>
          <a:xfrm>
            <a:off x="6813406" y="3832417"/>
            <a:ext cx="4998293" cy="400110"/>
          </a:xfrm>
          <a:prstGeom prst="rect">
            <a:avLst/>
          </a:prstGeom>
        </p:spPr>
        <p:txBody>
          <a:bodyPr wrap="square">
            <a:spAutoFit/>
          </a:bodyPr>
          <a:lstStyle/>
          <a:p>
            <a:r>
              <a:rPr lang="en-US" altLang="zh-CN" sz="2000" b="1" dirty="0">
                <a:solidFill>
                  <a:srgbClr val="0000FF"/>
                </a:solidFill>
                <a:ea typeface="黑体" pitchFamily="49" charset="-122"/>
              </a:rPr>
              <a:t>It may be checked with gravity experiments</a:t>
            </a:r>
            <a:endParaRPr lang="zh-CN" altLang="en-US" sz="2000" b="1" dirty="0">
              <a:solidFill>
                <a:srgbClr val="0000FF"/>
              </a:solidFill>
              <a:ea typeface="黑体" pitchFamily="49" charset="-122"/>
            </a:endParaRPr>
          </a:p>
        </p:txBody>
      </p:sp>
      <p:cxnSp>
        <p:nvCxnSpPr>
          <p:cNvPr id="16" name="直接箭头连接符 15">
            <a:extLst>
              <a:ext uri="{FF2B5EF4-FFF2-40B4-BE49-F238E27FC236}">
                <a16:creationId xmlns:a16="http://schemas.microsoft.com/office/drawing/2014/main" id="{4A865011-0129-42DC-95CB-CC8E893F8B9E}"/>
              </a:ext>
            </a:extLst>
          </p:cNvPr>
          <p:cNvCxnSpPr>
            <a:cxnSpLocks/>
          </p:cNvCxnSpPr>
          <p:nvPr/>
        </p:nvCxnSpPr>
        <p:spPr bwMode="auto">
          <a:xfrm flipH="1" flipV="1">
            <a:off x="4232208" y="3633281"/>
            <a:ext cx="357190" cy="785818"/>
          </a:xfrm>
          <a:prstGeom prst="straightConnector1">
            <a:avLst/>
          </a:prstGeom>
          <a:solidFill>
            <a:schemeClr val="accent1"/>
          </a:solidFill>
          <a:ln w="9525" cap="flat" cmpd="sng" algn="ctr">
            <a:solidFill>
              <a:srgbClr val="000099"/>
            </a:solidFill>
            <a:prstDash val="solid"/>
            <a:round/>
            <a:headEnd type="none" w="med" len="med"/>
            <a:tailEnd type="arrow"/>
          </a:ln>
          <a:effectLst/>
        </p:spPr>
      </p:cxnSp>
      <p:cxnSp>
        <p:nvCxnSpPr>
          <p:cNvPr id="17" name="直接箭头连接符 16">
            <a:extLst>
              <a:ext uri="{FF2B5EF4-FFF2-40B4-BE49-F238E27FC236}">
                <a16:creationId xmlns:a16="http://schemas.microsoft.com/office/drawing/2014/main" id="{16ED29F4-287D-49CB-BEE2-EE649C98EB24}"/>
              </a:ext>
            </a:extLst>
          </p:cNvPr>
          <p:cNvCxnSpPr>
            <a:cxnSpLocks/>
          </p:cNvCxnSpPr>
          <p:nvPr/>
        </p:nvCxnSpPr>
        <p:spPr bwMode="auto">
          <a:xfrm flipV="1">
            <a:off x="6661100" y="3633281"/>
            <a:ext cx="357190" cy="785818"/>
          </a:xfrm>
          <a:prstGeom prst="straightConnector1">
            <a:avLst/>
          </a:prstGeom>
          <a:solidFill>
            <a:schemeClr val="accent1"/>
          </a:solidFill>
          <a:ln w="9525" cap="flat" cmpd="sng" algn="ctr">
            <a:solidFill>
              <a:srgbClr val="C00000"/>
            </a:solidFill>
            <a:prstDash val="solid"/>
            <a:round/>
            <a:headEnd type="none" w="med" len="med"/>
            <a:tailEnd type="arrow"/>
          </a:ln>
          <a:effectLst/>
        </p:spPr>
      </p:cxnSp>
      <p:sp>
        <p:nvSpPr>
          <p:cNvPr id="18" name="矩形 17">
            <a:extLst>
              <a:ext uri="{FF2B5EF4-FFF2-40B4-BE49-F238E27FC236}">
                <a16:creationId xmlns:a16="http://schemas.microsoft.com/office/drawing/2014/main" id="{93778287-11B2-4974-8419-0B982C02F335}"/>
              </a:ext>
            </a:extLst>
          </p:cNvPr>
          <p:cNvSpPr/>
          <p:nvPr/>
        </p:nvSpPr>
        <p:spPr>
          <a:xfrm>
            <a:off x="879202" y="3797736"/>
            <a:ext cx="3772565" cy="707886"/>
          </a:xfrm>
          <a:prstGeom prst="rect">
            <a:avLst/>
          </a:prstGeom>
        </p:spPr>
        <p:txBody>
          <a:bodyPr wrap="square">
            <a:spAutoFit/>
          </a:bodyPr>
          <a:lstStyle/>
          <a:p>
            <a:r>
              <a:rPr lang="en-US" altLang="zh-CN" sz="2000" b="1" dirty="0">
                <a:solidFill>
                  <a:srgbClr val="C00000"/>
                </a:solidFill>
                <a:ea typeface="黑体" pitchFamily="49" charset="-122"/>
              </a:rPr>
              <a:t>It is difficult to check this model with gravity experiments</a:t>
            </a:r>
            <a:endParaRPr lang="zh-CN" altLang="en-US" sz="2000" b="1" dirty="0">
              <a:solidFill>
                <a:srgbClr val="C00000"/>
              </a:solidFill>
              <a:ea typeface="黑体" pitchFamily="49" charset="-122"/>
            </a:endParaRPr>
          </a:p>
        </p:txBody>
      </p:sp>
      <p:pic>
        <p:nvPicPr>
          <p:cNvPr id="19" name="图片 12" descr="OldAction.png">
            <a:extLst>
              <a:ext uri="{FF2B5EF4-FFF2-40B4-BE49-F238E27FC236}">
                <a16:creationId xmlns:a16="http://schemas.microsoft.com/office/drawing/2014/main" id="{7106096F-745F-4CEF-9DC3-F648EEE30384}"/>
              </a:ext>
            </a:extLst>
          </p:cNvPr>
          <p:cNvPicPr>
            <a:picLocks noChangeAspect="1"/>
          </p:cNvPicPr>
          <p:nvPr/>
        </p:nvPicPr>
        <p:blipFill>
          <a:blip r:embed="rId3" cstate="print"/>
          <a:srcRect/>
          <a:stretch>
            <a:fillRect/>
          </a:stretch>
        </p:blipFill>
        <p:spPr bwMode="auto">
          <a:xfrm>
            <a:off x="2550253" y="5051879"/>
            <a:ext cx="7805330" cy="926310"/>
          </a:xfrm>
          <a:prstGeom prst="rect">
            <a:avLst/>
          </a:prstGeom>
          <a:noFill/>
          <a:ln w="9525">
            <a:noFill/>
            <a:miter lim="800000"/>
            <a:headEnd/>
            <a:tailEnd/>
          </a:ln>
        </p:spPr>
      </p:pic>
      <p:pic>
        <p:nvPicPr>
          <p:cNvPr id="20" name="图片 11" descr="NewAction.png">
            <a:extLst>
              <a:ext uri="{FF2B5EF4-FFF2-40B4-BE49-F238E27FC236}">
                <a16:creationId xmlns:a16="http://schemas.microsoft.com/office/drawing/2014/main" id="{C9B6D5C0-2F2A-4C8A-A32B-C371CDD830C3}"/>
              </a:ext>
            </a:extLst>
          </p:cNvPr>
          <p:cNvPicPr>
            <a:picLocks noChangeAspect="1"/>
          </p:cNvPicPr>
          <p:nvPr/>
        </p:nvPicPr>
        <p:blipFill>
          <a:blip r:embed="rId4" cstate="print"/>
          <a:srcRect/>
          <a:stretch>
            <a:fillRect/>
          </a:stretch>
        </p:blipFill>
        <p:spPr bwMode="auto">
          <a:xfrm>
            <a:off x="2519192" y="5836358"/>
            <a:ext cx="8297009" cy="911658"/>
          </a:xfrm>
          <a:prstGeom prst="rect">
            <a:avLst/>
          </a:prstGeom>
          <a:noFill/>
          <a:ln w="9525">
            <a:noFill/>
            <a:miter lim="800000"/>
            <a:headEnd/>
            <a:tailEnd/>
          </a:ln>
        </p:spPr>
      </p:pic>
      <p:sp>
        <p:nvSpPr>
          <p:cNvPr id="21" name="椭圆 10">
            <a:extLst>
              <a:ext uri="{FF2B5EF4-FFF2-40B4-BE49-F238E27FC236}">
                <a16:creationId xmlns:a16="http://schemas.microsoft.com/office/drawing/2014/main" id="{6F3B3316-2292-4B3C-9515-A9F80EDD7DA5}"/>
              </a:ext>
            </a:extLst>
          </p:cNvPr>
          <p:cNvSpPr>
            <a:spLocks noChangeArrowheads="1"/>
          </p:cNvSpPr>
          <p:nvPr/>
        </p:nvSpPr>
        <p:spPr bwMode="auto">
          <a:xfrm>
            <a:off x="6187130" y="5168847"/>
            <a:ext cx="690223" cy="669433"/>
          </a:xfrm>
          <a:prstGeom prst="ellipse">
            <a:avLst/>
          </a:prstGeom>
          <a:noFill/>
          <a:ln w="25400" algn="ctr">
            <a:solidFill>
              <a:srgbClr val="C00000"/>
            </a:solidFill>
            <a:round/>
          </a:ln>
        </p:spPr>
        <p:txBody>
          <a:bodyPr/>
          <a:lstStyle/>
          <a:p>
            <a:pPr>
              <a:buFont typeface="Arial" charset="0"/>
              <a:buNone/>
            </a:pPr>
            <a:endParaRPr lang="zh-CN" altLang="en-US"/>
          </a:p>
        </p:txBody>
      </p:sp>
      <p:sp>
        <p:nvSpPr>
          <p:cNvPr id="22" name="椭圆 9">
            <a:extLst>
              <a:ext uri="{FF2B5EF4-FFF2-40B4-BE49-F238E27FC236}">
                <a16:creationId xmlns:a16="http://schemas.microsoft.com/office/drawing/2014/main" id="{98D211AB-DA27-4D2A-AE24-9560F679C64D}"/>
              </a:ext>
            </a:extLst>
          </p:cNvPr>
          <p:cNvSpPr>
            <a:spLocks noChangeArrowheads="1"/>
          </p:cNvSpPr>
          <p:nvPr/>
        </p:nvSpPr>
        <p:spPr bwMode="auto">
          <a:xfrm>
            <a:off x="6165621" y="6003087"/>
            <a:ext cx="792132" cy="694316"/>
          </a:xfrm>
          <a:prstGeom prst="ellipse">
            <a:avLst/>
          </a:prstGeom>
          <a:noFill/>
          <a:ln w="25400" algn="ctr">
            <a:solidFill>
              <a:srgbClr val="0000FF"/>
            </a:solidFill>
            <a:round/>
          </a:ln>
        </p:spPr>
        <p:txBody>
          <a:bodyPr/>
          <a:lstStyle/>
          <a:p>
            <a:pPr>
              <a:buFont typeface="Arial" charset="0"/>
              <a:buNone/>
            </a:pPr>
            <a:endParaRPr lang="zh-CN" altLang="en-US"/>
          </a:p>
        </p:txBody>
      </p:sp>
      <p:cxnSp>
        <p:nvCxnSpPr>
          <p:cNvPr id="24" name="直接连接符 23">
            <a:extLst>
              <a:ext uri="{FF2B5EF4-FFF2-40B4-BE49-F238E27FC236}">
                <a16:creationId xmlns:a16="http://schemas.microsoft.com/office/drawing/2014/main" id="{AAA5F61E-335B-481C-886C-CCF4C42FA5C5}"/>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7" name="灯片编号占位符 16">
            <a:extLst>
              <a:ext uri="{FF2B5EF4-FFF2-40B4-BE49-F238E27FC236}">
                <a16:creationId xmlns:a16="http://schemas.microsoft.com/office/drawing/2014/main" id="{2C3E9555-EC8E-4DC7-8869-73F0647765C2}"/>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28</a:t>
            </a:fld>
            <a:endParaRPr lang="zh-CN" altLang="en-US" sz="2400" b="1" dirty="0"/>
          </a:p>
        </p:txBody>
      </p:sp>
      <p:sp>
        <p:nvSpPr>
          <p:cNvPr id="25" name="矩形 24">
            <a:extLst>
              <a:ext uri="{FF2B5EF4-FFF2-40B4-BE49-F238E27FC236}">
                <a16:creationId xmlns:a16="http://schemas.microsoft.com/office/drawing/2014/main" id="{69166956-63C0-4CB0-963A-6A6649E9ECE4}"/>
              </a:ext>
            </a:extLst>
          </p:cNvPr>
          <p:cNvSpPr/>
          <p:nvPr/>
        </p:nvSpPr>
        <p:spPr>
          <a:xfrm>
            <a:off x="2892537" y="2603258"/>
            <a:ext cx="2679342" cy="338554"/>
          </a:xfrm>
          <a:prstGeom prst="rect">
            <a:avLst/>
          </a:prstGeom>
        </p:spPr>
        <p:txBody>
          <a:bodyPr wrap="square">
            <a:spAutoFit/>
          </a:bodyPr>
          <a:lstStyle/>
          <a:p>
            <a:r>
              <a:rPr lang="en-US" altLang="zh-CN" sz="1600" b="1" dirty="0"/>
              <a:t>Randall and </a:t>
            </a:r>
            <a:r>
              <a:rPr lang="en-US" altLang="zh-CN" sz="1600" b="1" dirty="0" err="1"/>
              <a:t>Sundrum</a:t>
            </a:r>
            <a:r>
              <a:rPr lang="en-US" altLang="zh-CN" sz="1600" b="1" dirty="0"/>
              <a:t>, PRL</a:t>
            </a:r>
            <a:endParaRPr lang="zh-CN" altLang="en-US" sz="1600" b="1" dirty="0"/>
          </a:p>
        </p:txBody>
      </p:sp>
      <p:sp>
        <p:nvSpPr>
          <p:cNvPr id="26" name="标题 1">
            <a:extLst>
              <a:ext uri="{FF2B5EF4-FFF2-40B4-BE49-F238E27FC236}">
                <a16:creationId xmlns:a16="http://schemas.microsoft.com/office/drawing/2014/main" id="{7BEDDD20-08B8-4466-BA7F-E6338272F347}"/>
              </a:ext>
            </a:extLst>
          </p:cNvPr>
          <p:cNvSpPr txBox="1">
            <a:spLocks/>
          </p:cNvSpPr>
          <p:nvPr/>
        </p:nvSpPr>
        <p:spPr>
          <a:xfrm>
            <a:off x="58189" y="4180"/>
            <a:ext cx="12133811" cy="943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2.4 New warped extra dimensions</a:t>
            </a:r>
          </a:p>
        </p:txBody>
      </p:sp>
    </p:spTree>
    <p:extLst>
      <p:ext uri="{BB962C8B-B14F-4D97-AF65-F5344CB8AC3E}">
        <p14:creationId xmlns:p14="http://schemas.microsoft.com/office/powerpoint/2010/main" val="4289953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AC3453F2-DBFC-446F-866F-4235A654B175}"/>
              </a:ext>
            </a:extLst>
          </p:cNvPr>
          <p:cNvSpPr txBox="1">
            <a:spLocks noChangeArrowheads="1"/>
          </p:cNvSpPr>
          <p:nvPr/>
        </p:nvSpPr>
        <p:spPr bwMode="auto">
          <a:xfrm>
            <a:off x="1103204" y="1971723"/>
            <a:ext cx="10515599" cy="2969056"/>
          </a:xfrm>
          <a:prstGeom prst="rect">
            <a:avLst/>
          </a:prstGeom>
          <a:noFill/>
          <a:ln w="19050">
            <a:noFill/>
            <a:prstDash val="dash"/>
            <a:miter lim="800000"/>
          </a:ln>
        </p:spPr>
        <p:txBody>
          <a:bodyPr/>
          <a:lstStyle/>
          <a:p>
            <a:pPr marL="342900" lvl="0" indent="-342900" algn="just" fontAlgn="base">
              <a:spcBef>
                <a:spcPct val="20000"/>
              </a:spcBef>
              <a:spcAft>
                <a:spcPct val="0"/>
              </a:spcAft>
              <a:buFont typeface="Wingdings" pitchFamily="2" charset="2"/>
              <a:buChar char="Ø"/>
              <a:defRPr/>
            </a:pPr>
            <a:r>
              <a:rPr kumimoji="0" lang="en-US" altLang="zh-CN" sz="2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DGP brane universe </a:t>
            </a:r>
          </a:p>
          <a:p>
            <a:pPr marL="342900" lvl="0" indent="-342900" algn="just" fontAlgn="base">
              <a:spcBef>
                <a:spcPct val="20000"/>
              </a:spcBef>
              <a:spcAft>
                <a:spcPct val="0"/>
              </a:spcAft>
              <a:buFont typeface="Wingdings" pitchFamily="2" charset="2"/>
              <a:buChar char="Ø"/>
              <a:defRPr/>
            </a:pPr>
            <a:r>
              <a:rPr lang="en-US" altLang="zh-CN" sz="2800" dirty="0">
                <a:latin typeface="微软雅黑" pitchFamily="34" charset="-122"/>
                <a:ea typeface="微软雅黑" pitchFamily="34" charset="-122"/>
              </a:rPr>
              <a:t>Extra dimensions with screening mechanism</a:t>
            </a:r>
            <a:r>
              <a:rPr lang="en-US" altLang="zh-CN" sz="2400" dirty="0">
                <a:latin typeface="微软雅黑" pitchFamily="34" charset="-122"/>
                <a:ea typeface="微软雅黑" pitchFamily="34" charset="-122"/>
              </a:rPr>
              <a:t> </a:t>
            </a:r>
          </a:p>
          <a:p>
            <a:pPr marL="342900" lvl="0" indent="-342900" algn="just" fontAlgn="base">
              <a:spcBef>
                <a:spcPct val="20000"/>
              </a:spcBef>
              <a:spcAft>
                <a:spcPct val="0"/>
              </a:spcAft>
              <a:buFont typeface="Wingdings" pitchFamily="2" charset="2"/>
              <a:buChar char="Ø"/>
              <a:defRPr/>
            </a:pPr>
            <a:r>
              <a:rPr lang="en-US" altLang="zh-CN" sz="2800" dirty="0">
                <a:latin typeface="微软雅黑" pitchFamily="34" charset="-122"/>
                <a:ea typeface="微软雅黑" pitchFamily="34" charset="-122"/>
              </a:rPr>
              <a:t>Infinite and warped extra dimensions </a:t>
            </a:r>
          </a:p>
          <a:p>
            <a:pPr marL="342900" lvl="0" indent="-342900" algn="just" fontAlgn="base">
              <a:spcBef>
                <a:spcPct val="20000"/>
              </a:spcBef>
              <a:spcAft>
                <a:spcPct val="0"/>
              </a:spcAft>
              <a:buFont typeface="Wingdings" pitchFamily="2" charset="2"/>
              <a:buChar char="Ø"/>
              <a:defRPr/>
            </a:pPr>
            <a:r>
              <a:rPr lang="en-US" altLang="zh-CN" sz="2800" dirty="0">
                <a:latin typeface="微软雅黑" pitchFamily="34" charset="-122"/>
                <a:ea typeface="微软雅黑" pitchFamily="34" charset="-122"/>
              </a:rPr>
              <a:t>Universal extra dimensions</a:t>
            </a:r>
          </a:p>
          <a:p>
            <a:pPr marL="342900" lvl="0" indent="-342900" algn="just" fontAlgn="base">
              <a:spcBef>
                <a:spcPct val="20000"/>
              </a:spcBef>
              <a:spcAft>
                <a:spcPct val="0"/>
              </a:spcAft>
              <a:buFont typeface="Wingdings" pitchFamily="2" charset="2"/>
              <a:buChar char="Ø"/>
              <a:defRPr/>
            </a:pPr>
            <a:r>
              <a:rPr lang="en-US" altLang="zh-CN" sz="2800" dirty="0">
                <a:latin typeface="微软雅黑" pitchFamily="34" charset="-122"/>
                <a:ea typeface="微软雅黑" pitchFamily="34" charset="-122"/>
              </a:rPr>
              <a:t>……</a:t>
            </a:r>
            <a:endParaRPr lang="zh-CN" altLang="en-US" sz="2800" dirty="0">
              <a:latin typeface="微软雅黑" pitchFamily="34" charset="-122"/>
              <a:ea typeface="微软雅黑" pitchFamily="34" charset="-122"/>
            </a:endParaRPr>
          </a:p>
          <a:p>
            <a:pPr marL="342900" lvl="0" indent="-342900" algn="just" fontAlgn="base">
              <a:spcBef>
                <a:spcPct val="20000"/>
              </a:spcBef>
              <a:spcAft>
                <a:spcPct val="0"/>
              </a:spcAft>
              <a:buFont typeface="Wingdings" pitchFamily="2" charset="2"/>
              <a:buChar char="Ø"/>
              <a:defRPr/>
            </a:pPr>
            <a:endParaRPr lang="zh-CN" altLang="en-US" sz="2400" b="1" dirty="0">
              <a:latin typeface="微软雅黑" pitchFamily="34" charset="-122"/>
              <a:ea typeface="微软雅黑" pitchFamily="34" charset="-122"/>
            </a:endParaRPr>
          </a:p>
        </p:txBody>
      </p:sp>
      <p:sp>
        <p:nvSpPr>
          <p:cNvPr id="10" name="灯片编号占位符 16">
            <a:extLst>
              <a:ext uri="{FF2B5EF4-FFF2-40B4-BE49-F238E27FC236}">
                <a16:creationId xmlns:a16="http://schemas.microsoft.com/office/drawing/2014/main" id="{32AF85DB-8C54-4D14-8256-D73FB800E1AD}"/>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29</a:t>
            </a:fld>
            <a:endParaRPr lang="zh-CN" altLang="en-US" sz="2400" b="1" dirty="0"/>
          </a:p>
        </p:txBody>
      </p:sp>
      <p:sp>
        <p:nvSpPr>
          <p:cNvPr id="11" name="标题 1">
            <a:extLst>
              <a:ext uri="{FF2B5EF4-FFF2-40B4-BE49-F238E27FC236}">
                <a16:creationId xmlns:a16="http://schemas.microsoft.com/office/drawing/2014/main" id="{EB677DA4-B086-4C28-B26C-2B77891DFC67}"/>
              </a:ext>
            </a:extLst>
          </p:cNvPr>
          <p:cNvSpPr>
            <a:spLocks noGrp="1"/>
          </p:cNvSpPr>
          <p:nvPr>
            <p:ph type="title"/>
          </p:nvPr>
        </p:nvSpPr>
        <p:spPr>
          <a:xfrm>
            <a:off x="838200" y="4180"/>
            <a:ext cx="10515600" cy="132556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Other models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6" name="矩形 5">
            <a:extLst>
              <a:ext uri="{FF2B5EF4-FFF2-40B4-BE49-F238E27FC236}">
                <a16:creationId xmlns:a16="http://schemas.microsoft.com/office/drawing/2014/main" id="{C9984BAB-E81F-4C8D-8907-D3DCD68DD765}"/>
              </a:ext>
            </a:extLst>
          </p:cNvPr>
          <p:cNvSpPr/>
          <p:nvPr/>
        </p:nvSpPr>
        <p:spPr>
          <a:xfrm>
            <a:off x="1103204" y="1329743"/>
            <a:ext cx="10250595" cy="414692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8E3A2964-ED39-4E9C-81A1-2EA6DAE4D630}"/>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6091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1DFE495-01DD-45D8-B54E-5CF9DEBED5B0}"/>
              </a:ext>
            </a:extLst>
          </p:cNvPr>
          <p:cNvSpPr>
            <a:spLocks noGrp="1"/>
          </p:cNvSpPr>
          <p:nvPr>
            <p:ph type="title"/>
          </p:nvPr>
        </p:nvSpPr>
        <p:spPr>
          <a:xfrm>
            <a:off x="0" y="1571434"/>
            <a:ext cx="12192000" cy="2557879"/>
          </a:xfrm>
        </p:spPr>
        <p:txBody>
          <a:bodyPr>
            <a:normAutofit/>
          </a:bodyPr>
          <a:lstStyle/>
          <a:p>
            <a:pPr algn="ctr"/>
            <a:r>
              <a:rPr lang="en-US" altLang="zh-CN" b="1" dirty="0">
                <a:solidFill>
                  <a:srgbClr val="C00000"/>
                </a:solidFill>
                <a:latin typeface="Arial" panose="020B0604020202020204" pitchFamily="34" charset="0"/>
                <a:cs typeface="Arial" panose="020B0604020202020204" pitchFamily="34" charset="0"/>
              </a:rPr>
              <a:t>1. Motivation</a:t>
            </a:r>
            <a:br>
              <a:rPr lang="en-US" altLang="zh-CN" b="1" dirty="0">
                <a:latin typeface="Arial" panose="020B0604020202020204" pitchFamily="34" charset="0"/>
                <a:cs typeface="Arial" panose="020B0604020202020204" pitchFamily="34" charset="0"/>
              </a:rPr>
            </a:br>
            <a:br>
              <a:rPr lang="en-US" altLang="zh-CN" b="1" dirty="0">
                <a:latin typeface="Arial" panose="020B0604020202020204" pitchFamily="34" charset="0"/>
                <a:cs typeface="Arial" panose="020B0604020202020204" pitchFamily="34" charset="0"/>
              </a:rPr>
            </a:br>
            <a:r>
              <a:rPr lang="en-US" altLang="zh-CN" b="0" i="0" u="none" strike="noStrike" baseline="0" dirty="0">
                <a:solidFill>
                  <a:srgbClr val="C00000"/>
                </a:solidFill>
                <a:latin typeface="Arial" panose="020B0604020202020204" pitchFamily="34" charset="0"/>
                <a:ea typeface="微软雅黑" panose="020B0503020204020204" pitchFamily="34" charset="-122"/>
                <a:cs typeface="Arial" panose="020B0604020202020204" pitchFamily="34" charset="0"/>
              </a:rPr>
              <a:t>Why extra dimensions?</a:t>
            </a:r>
            <a:endParaRPr lang="en-US" altLang="zh-CN" b="1" dirty="0">
              <a:latin typeface="Arial" panose="020B0604020202020204" pitchFamily="34" charset="0"/>
              <a:cs typeface="Arial" panose="020B0604020202020204" pitchFamily="34" charset="0"/>
            </a:endParaRPr>
          </a:p>
        </p:txBody>
      </p:sp>
      <p:sp>
        <p:nvSpPr>
          <p:cNvPr id="6" name="灯片编号占位符 16">
            <a:extLst>
              <a:ext uri="{FF2B5EF4-FFF2-40B4-BE49-F238E27FC236}">
                <a16:creationId xmlns:a16="http://schemas.microsoft.com/office/drawing/2014/main" id="{0319A7C0-860A-4DB8-8E68-B64A4A78C0AC}"/>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3</a:t>
            </a:fld>
            <a:endParaRPr lang="zh-CN" altLang="en-US" sz="2400" b="1" dirty="0"/>
          </a:p>
        </p:txBody>
      </p:sp>
    </p:spTree>
    <p:extLst>
      <p:ext uri="{BB962C8B-B14F-4D97-AF65-F5344CB8AC3E}">
        <p14:creationId xmlns:p14="http://schemas.microsoft.com/office/powerpoint/2010/main" val="4133859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78F60C6C-9EB3-4A8D-A0AE-84A45043C10F}"/>
              </a:ext>
            </a:extLst>
          </p:cNvPr>
          <p:cNvSpPr>
            <a:spLocks noGrp="1"/>
          </p:cNvSpPr>
          <p:nvPr>
            <p:ph idx="1"/>
          </p:nvPr>
        </p:nvSpPr>
        <p:spPr>
          <a:xfrm>
            <a:off x="-297873" y="1635445"/>
            <a:ext cx="12191999" cy="1636442"/>
          </a:xfrm>
        </p:spPr>
        <p:txBody>
          <a:bodyPr>
            <a:normAutofit/>
          </a:bodyPr>
          <a:lstStyle/>
          <a:p>
            <a:pPr marL="0" indent="0" algn="ctr">
              <a:buNone/>
            </a:pPr>
            <a:r>
              <a:rPr lang="en-US" altLang="zh-CN" sz="4400" b="1" dirty="0">
                <a:solidFill>
                  <a:srgbClr val="C00000"/>
                </a:solidFill>
                <a:latin typeface="微软雅黑" panose="020B0503020204020204" pitchFamily="34" charset="-122"/>
                <a:ea typeface="微软雅黑" panose="020B0503020204020204" pitchFamily="34" charset="-122"/>
              </a:rPr>
              <a:t>3. Thick brane and gravity</a:t>
            </a:r>
          </a:p>
        </p:txBody>
      </p:sp>
      <p:pic>
        <p:nvPicPr>
          <p:cNvPr id="17" name="图片 16">
            <a:extLst>
              <a:ext uri="{FF2B5EF4-FFF2-40B4-BE49-F238E27FC236}">
                <a16:creationId xmlns:a16="http://schemas.microsoft.com/office/drawing/2014/main" id="{8F2CF676-7034-46C0-9AF0-CDFF148F8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5093"/>
            <a:ext cx="12192000" cy="2933734"/>
          </a:xfrm>
          <a:prstGeom prst="rect">
            <a:avLst/>
          </a:prstGeom>
        </p:spPr>
      </p:pic>
      <p:sp>
        <p:nvSpPr>
          <p:cNvPr id="18" name="灯片编号占位符 16">
            <a:extLst>
              <a:ext uri="{FF2B5EF4-FFF2-40B4-BE49-F238E27FC236}">
                <a16:creationId xmlns:a16="http://schemas.microsoft.com/office/drawing/2014/main" id="{265D6060-9992-49BB-B575-B3DEEE814AA8}"/>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30</a:t>
            </a:fld>
            <a:endParaRPr lang="zh-CN" altLang="en-US" sz="2400" b="1" dirty="0"/>
          </a:p>
        </p:txBody>
      </p:sp>
    </p:spTree>
    <p:extLst>
      <p:ext uri="{BB962C8B-B14F-4D97-AF65-F5344CB8AC3E}">
        <p14:creationId xmlns:p14="http://schemas.microsoft.com/office/powerpoint/2010/main" val="1062090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03E6ABE2-F95E-4CB5-87CD-51D3FCC1CDD2}"/>
              </a:ext>
            </a:extLst>
          </p:cNvPr>
          <p:cNvSpPr>
            <a:spLocks noGrp="1"/>
          </p:cNvSpPr>
          <p:nvPr>
            <p:ph sz="half" idx="1"/>
          </p:nvPr>
        </p:nvSpPr>
        <p:spPr>
          <a:xfrm>
            <a:off x="838200" y="1825625"/>
            <a:ext cx="10728960" cy="4351338"/>
          </a:xfrm>
        </p:spPr>
        <p:txBody>
          <a:bodyPr/>
          <a:lstStyle/>
          <a:p>
            <a:r>
              <a:rPr lang="en-US" altLang="zh-CN" b="1" dirty="0">
                <a:latin typeface="微软雅黑" pitchFamily="34" charset="-122"/>
                <a:ea typeface="微软雅黑" pitchFamily="34" charset="-122"/>
              </a:rPr>
              <a:t>The system is described by the action</a:t>
            </a:r>
          </a:p>
          <a:p>
            <a:endParaRPr lang="en-US" altLang="zh-CN" b="1" dirty="0">
              <a:latin typeface="微软雅黑" pitchFamily="34" charset="-122"/>
              <a:ea typeface="微软雅黑" pitchFamily="34" charset="-122"/>
            </a:endParaRPr>
          </a:p>
          <a:p>
            <a:endParaRPr lang="en-US" altLang="zh-CN" b="1" dirty="0">
              <a:latin typeface="微软雅黑" pitchFamily="34" charset="-122"/>
              <a:ea typeface="微软雅黑" pitchFamily="34" charset="-122"/>
            </a:endParaRPr>
          </a:p>
          <a:p>
            <a:r>
              <a:rPr lang="en-US" altLang="zh-CN" b="1" dirty="0">
                <a:latin typeface="微软雅黑" pitchFamily="34" charset="-122"/>
                <a:ea typeface="微软雅黑" pitchFamily="34" charset="-122"/>
              </a:rPr>
              <a:t>The 5D metric</a:t>
            </a:r>
          </a:p>
          <a:p>
            <a:endParaRPr lang="en-US" altLang="zh-CN" dirty="0"/>
          </a:p>
        </p:txBody>
      </p:sp>
      <p:sp>
        <p:nvSpPr>
          <p:cNvPr id="6" name="标题 1">
            <a:extLst>
              <a:ext uri="{FF2B5EF4-FFF2-40B4-BE49-F238E27FC236}">
                <a16:creationId xmlns:a16="http://schemas.microsoft.com/office/drawing/2014/main" id="{C03C6A83-F823-417F-8D17-E05ACD44E78F}"/>
              </a:ext>
            </a:extLst>
          </p:cNvPr>
          <p:cNvSpPr>
            <a:spLocks noGrp="1"/>
          </p:cNvSpPr>
          <p:nvPr>
            <p:ph type="title"/>
          </p:nvPr>
        </p:nvSpPr>
        <p:spPr>
          <a:xfrm>
            <a:off x="838200" y="4180"/>
            <a:ext cx="10515600" cy="943175"/>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3.1 Brane in GR</a:t>
            </a:r>
          </a:p>
        </p:txBody>
      </p:sp>
      <p:cxnSp>
        <p:nvCxnSpPr>
          <p:cNvPr id="7" name="直接连接符 6">
            <a:extLst>
              <a:ext uri="{FF2B5EF4-FFF2-40B4-BE49-F238E27FC236}">
                <a16:creationId xmlns:a16="http://schemas.microsoft.com/office/drawing/2014/main" id="{73BBCDB8-C50A-417E-A10C-2D9410715A9D}"/>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8" name="图片 7">
            <a:extLst>
              <a:ext uri="{FF2B5EF4-FFF2-40B4-BE49-F238E27FC236}">
                <a16:creationId xmlns:a16="http://schemas.microsoft.com/office/drawing/2014/main" id="{FB101E2C-71E9-4914-8692-95CC034E35C6}"/>
              </a:ext>
            </a:extLst>
          </p:cNvPr>
          <p:cNvPicPr>
            <a:picLocks noChangeAspect="1"/>
          </p:cNvPicPr>
          <p:nvPr/>
        </p:nvPicPr>
        <p:blipFill>
          <a:blip r:embed="rId2"/>
          <a:stretch>
            <a:fillRect/>
          </a:stretch>
        </p:blipFill>
        <p:spPr>
          <a:xfrm>
            <a:off x="1811787" y="2379813"/>
            <a:ext cx="6310012" cy="925394"/>
          </a:xfrm>
          <a:prstGeom prst="rect">
            <a:avLst/>
          </a:prstGeom>
        </p:spPr>
      </p:pic>
      <p:pic>
        <p:nvPicPr>
          <p:cNvPr id="10" name="图片 9">
            <a:extLst>
              <a:ext uri="{FF2B5EF4-FFF2-40B4-BE49-F238E27FC236}">
                <a16:creationId xmlns:a16="http://schemas.microsoft.com/office/drawing/2014/main" id="{BF913390-217A-47B9-A6E6-1F54EDB2C7DE}"/>
              </a:ext>
            </a:extLst>
          </p:cNvPr>
          <p:cNvPicPr>
            <a:picLocks noChangeAspect="1"/>
          </p:cNvPicPr>
          <p:nvPr/>
        </p:nvPicPr>
        <p:blipFill>
          <a:blip r:embed="rId3"/>
          <a:stretch>
            <a:fillRect/>
          </a:stretch>
        </p:blipFill>
        <p:spPr>
          <a:xfrm>
            <a:off x="8648512" y="2678611"/>
            <a:ext cx="1521881" cy="460866"/>
          </a:xfrm>
          <a:prstGeom prst="rect">
            <a:avLst/>
          </a:prstGeom>
        </p:spPr>
      </p:pic>
      <p:pic>
        <p:nvPicPr>
          <p:cNvPr id="12" name="图片 11">
            <a:extLst>
              <a:ext uri="{FF2B5EF4-FFF2-40B4-BE49-F238E27FC236}">
                <a16:creationId xmlns:a16="http://schemas.microsoft.com/office/drawing/2014/main" id="{EC19544F-57E9-4FD7-80B7-4AECC7F77CE7}"/>
              </a:ext>
            </a:extLst>
          </p:cNvPr>
          <p:cNvPicPr>
            <a:picLocks noChangeAspect="1"/>
          </p:cNvPicPr>
          <p:nvPr/>
        </p:nvPicPr>
        <p:blipFill>
          <a:blip r:embed="rId4"/>
          <a:stretch>
            <a:fillRect/>
          </a:stretch>
        </p:blipFill>
        <p:spPr>
          <a:xfrm>
            <a:off x="2396990" y="3910874"/>
            <a:ext cx="6089114" cy="684953"/>
          </a:xfrm>
          <a:prstGeom prst="rect">
            <a:avLst/>
          </a:prstGeom>
        </p:spPr>
      </p:pic>
      <p:pic>
        <p:nvPicPr>
          <p:cNvPr id="13" name="图片 12">
            <a:extLst>
              <a:ext uri="{FF2B5EF4-FFF2-40B4-BE49-F238E27FC236}">
                <a16:creationId xmlns:a16="http://schemas.microsoft.com/office/drawing/2014/main" id="{087FC8B0-48B4-4A34-A57E-7C54213ECF01}"/>
              </a:ext>
            </a:extLst>
          </p:cNvPr>
          <p:cNvPicPr>
            <a:picLocks noChangeAspect="1"/>
          </p:cNvPicPr>
          <p:nvPr/>
        </p:nvPicPr>
        <p:blipFill>
          <a:blip r:embed="rId5"/>
          <a:stretch>
            <a:fillRect/>
          </a:stretch>
        </p:blipFill>
        <p:spPr>
          <a:xfrm>
            <a:off x="2377844" y="4734441"/>
            <a:ext cx="7430752" cy="2039552"/>
          </a:xfrm>
          <a:prstGeom prst="rect">
            <a:avLst/>
          </a:prstGeom>
        </p:spPr>
      </p:pic>
      <p:sp>
        <p:nvSpPr>
          <p:cNvPr id="14" name="矩形 13">
            <a:extLst>
              <a:ext uri="{FF2B5EF4-FFF2-40B4-BE49-F238E27FC236}">
                <a16:creationId xmlns:a16="http://schemas.microsoft.com/office/drawing/2014/main" id="{7D4063A5-A643-4778-817F-84407B14F6EA}"/>
              </a:ext>
            </a:extLst>
          </p:cNvPr>
          <p:cNvSpPr/>
          <p:nvPr/>
        </p:nvSpPr>
        <p:spPr>
          <a:xfrm>
            <a:off x="5842004" y="3910874"/>
            <a:ext cx="624114" cy="63487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灯片编号占位符 16">
            <a:extLst>
              <a:ext uri="{FF2B5EF4-FFF2-40B4-BE49-F238E27FC236}">
                <a16:creationId xmlns:a16="http://schemas.microsoft.com/office/drawing/2014/main" id="{91B39F60-8F6D-4973-9BC8-B73632BFD1D3}"/>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31</a:t>
            </a:fld>
            <a:endParaRPr lang="zh-CN" altLang="en-US" sz="2400" b="1" dirty="0"/>
          </a:p>
        </p:txBody>
      </p:sp>
    </p:spTree>
    <p:extLst>
      <p:ext uri="{BB962C8B-B14F-4D97-AF65-F5344CB8AC3E}">
        <p14:creationId xmlns:p14="http://schemas.microsoft.com/office/powerpoint/2010/main" val="1660361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6547C75-C388-45D7-92F5-53AF9DAA3EF6}"/>
              </a:ext>
            </a:extLst>
          </p:cNvPr>
          <p:cNvSpPr>
            <a:spLocks noGrp="1"/>
          </p:cNvSpPr>
          <p:nvPr>
            <p:ph sz="half" idx="1"/>
          </p:nvPr>
        </p:nvSpPr>
        <p:spPr>
          <a:xfrm>
            <a:off x="838200" y="1825625"/>
            <a:ext cx="10728960" cy="4351338"/>
          </a:xfrm>
        </p:spPr>
        <p:txBody>
          <a:bodyPr>
            <a:normAutofit lnSpcReduction="10000"/>
          </a:bodyPr>
          <a:lstStyle/>
          <a:p>
            <a:r>
              <a:rPr lang="en-US" altLang="zh-CN" b="1" dirty="0">
                <a:latin typeface="微软雅黑" pitchFamily="34" charset="-122"/>
                <a:ea typeface="微软雅黑" pitchFamily="34" charset="-122"/>
              </a:rPr>
              <a:t>2000  Flat brane </a:t>
            </a:r>
            <a:r>
              <a:rPr lang="en-US" altLang="zh-CN" dirty="0"/>
              <a:t>[</a:t>
            </a:r>
            <a:r>
              <a:rPr lang="en-US" altLang="zh-CN" dirty="0" err="1"/>
              <a:t>Dewolfe</a:t>
            </a:r>
            <a:r>
              <a:rPr lang="en-US" altLang="zh-CN" dirty="0"/>
              <a:t> etc. hep-</a:t>
            </a:r>
            <a:r>
              <a:rPr lang="en-US" altLang="zh-CN" dirty="0" err="1"/>
              <a:t>th</a:t>
            </a:r>
            <a:r>
              <a:rPr lang="en-US" altLang="zh-CN" dirty="0"/>
              <a:t>/9909134]</a:t>
            </a:r>
          </a:p>
          <a:p>
            <a:endParaRPr lang="en-US" altLang="zh-CN" dirty="0"/>
          </a:p>
          <a:p>
            <a:endParaRPr lang="en-US" altLang="zh-CN" dirty="0"/>
          </a:p>
          <a:p>
            <a:pPr marL="0" indent="0">
              <a:buNone/>
            </a:pPr>
            <a:endParaRPr lang="en-US" altLang="zh-CN" b="1" dirty="0">
              <a:latin typeface="微软雅黑" pitchFamily="34" charset="-122"/>
              <a:ea typeface="微软雅黑" pitchFamily="34" charset="-122"/>
            </a:endParaRPr>
          </a:p>
          <a:p>
            <a:r>
              <a:rPr lang="en-US" altLang="zh-CN" b="1" dirty="0">
                <a:latin typeface="微软雅黑" pitchFamily="34" charset="-122"/>
                <a:ea typeface="微软雅黑" pitchFamily="34" charset="-122"/>
              </a:rPr>
              <a:t>2000 </a:t>
            </a:r>
            <a:r>
              <a:rPr lang="en-US" altLang="zh-CN" b="1" dirty="0" err="1">
                <a:latin typeface="微软雅黑" pitchFamily="34" charset="-122"/>
                <a:ea typeface="微软雅黑" pitchFamily="34" charset="-122"/>
              </a:rPr>
              <a:t>dS</a:t>
            </a:r>
            <a:r>
              <a:rPr lang="en-US" altLang="zh-CN" b="1" dirty="0">
                <a:latin typeface="微软雅黑" pitchFamily="34" charset="-122"/>
                <a:ea typeface="微软雅黑" pitchFamily="34" charset="-122"/>
              </a:rPr>
              <a:t> brane </a:t>
            </a:r>
            <a:r>
              <a:rPr lang="en-US" altLang="zh-CN" dirty="0"/>
              <a:t>[</a:t>
            </a:r>
            <a:r>
              <a:rPr lang="en-US" altLang="zh-CN" dirty="0" err="1"/>
              <a:t>Gremm</a:t>
            </a:r>
            <a:r>
              <a:rPr lang="en-US" altLang="zh-CN" dirty="0"/>
              <a:t> hep-</a:t>
            </a:r>
            <a:r>
              <a:rPr lang="en-US" altLang="zh-CN" dirty="0" err="1"/>
              <a:t>th</a:t>
            </a:r>
            <a:r>
              <a:rPr lang="en-US" altLang="zh-CN" dirty="0"/>
              <a:t>/9912060]</a:t>
            </a:r>
          </a:p>
          <a:p>
            <a:endParaRPr lang="en-US" altLang="zh-CN" dirty="0"/>
          </a:p>
          <a:p>
            <a:endParaRPr lang="en-US" altLang="zh-CN" dirty="0"/>
          </a:p>
          <a:p>
            <a:endParaRPr lang="en-US" altLang="zh-CN" dirty="0"/>
          </a:p>
          <a:p>
            <a:r>
              <a:rPr lang="en-US" altLang="zh-CN" b="1" dirty="0">
                <a:latin typeface="微软雅黑" pitchFamily="34" charset="-122"/>
                <a:ea typeface="微软雅黑" pitchFamily="34" charset="-122"/>
              </a:rPr>
              <a:t>2006  </a:t>
            </a:r>
            <a:r>
              <a:rPr lang="en-US" altLang="zh-CN" b="1" dirty="0" err="1">
                <a:latin typeface="微软雅黑" pitchFamily="34" charset="-122"/>
                <a:ea typeface="微软雅黑" pitchFamily="34" charset="-122"/>
              </a:rPr>
              <a:t>AdS</a:t>
            </a:r>
            <a:r>
              <a:rPr lang="en-US" altLang="zh-CN" b="1" dirty="0">
                <a:latin typeface="微软雅黑" pitchFamily="34" charset="-122"/>
                <a:ea typeface="微软雅黑" pitchFamily="34" charset="-122"/>
              </a:rPr>
              <a:t> brane </a:t>
            </a:r>
            <a:r>
              <a:rPr lang="en-US" altLang="zh-CN" dirty="0"/>
              <a:t>[Afonso etc. hep-</a:t>
            </a:r>
            <a:r>
              <a:rPr lang="en-US" altLang="zh-CN" dirty="0" err="1"/>
              <a:t>th</a:t>
            </a:r>
            <a:r>
              <a:rPr lang="en-US" altLang="zh-CN" dirty="0"/>
              <a:t>/0601069]</a:t>
            </a:r>
          </a:p>
          <a:p>
            <a:endParaRPr lang="en-US" altLang="zh-CN" dirty="0"/>
          </a:p>
        </p:txBody>
      </p:sp>
      <p:sp>
        <p:nvSpPr>
          <p:cNvPr id="6" name="标题 1">
            <a:extLst>
              <a:ext uri="{FF2B5EF4-FFF2-40B4-BE49-F238E27FC236}">
                <a16:creationId xmlns:a16="http://schemas.microsoft.com/office/drawing/2014/main" id="{1BDAB7EB-AE2D-414F-AC86-95B5BC2716B5}"/>
              </a:ext>
            </a:extLst>
          </p:cNvPr>
          <p:cNvSpPr>
            <a:spLocks noGrp="1"/>
          </p:cNvSpPr>
          <p:nvPr>
            <p:ph type="title"/>
          </p:nvPr>
        </p:nvSpPr>
        <p:spPr>
          <a:xfrm>
            <a:off x="838200" y="4180"/>
            <a:ext cx="10515600" cy="943175"/>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3.1 Brane in GR</a:t>
            </a:r>
          </a:p>
        </p:txBody>
      </p:sp>
      <p:cxnSp>
        <p:nvCxnSpPr>
          <p:cNvPr id="7" name="直接连接符 6">
            <a:extLst>
              <a:ext uri="{FF2B5EF4-FFF2-40B4-BE49-F238E27FC236}">
                <a16:creationId xmlns:a16="http://schemas.microsoft.com/office/drawing/2014/main" id="{B0AE9FD7-C218-4B89-AF77-DBEA7DE02B91}"/>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15" name="图片 14">
            <a:extLst>
              <a:ext uri="{FF2B5EF4-FFF2-40B4-BE49-F238E27FC236}">
                <a16:creationId xmlns:a16="http://schemas.microsoft.com/office/drawing/2014/main" id="{2C304723-C5C1-4DBE-801F-93AEA8AD586D}"/>
              </a:ext>
            </a:extLst>
          </p:cNvPr>
          <p:cNvPicPr>
            <a:picLocks noChangeAspect="1"/>
          </p:cNvPicPr>
          <p:nvPr/>
        </p:nvPicPr>
        <p:blipFill>
          <a:blip r:embed="rId3"/>
          <a:stretch>
            <a:fillRect/>
          </a:stretch>
        </p:blipFill>
        <p:spPr>
          <a:xfrm>
            <a:off x="1905685" y="4055271"/>
            <a:ext cx="4084594" cy="1418100"/>
          </a:xfrm>
          <a:prstGeom prst="rect">
            <a:avLst/>
          </a:prstGeom>
        </p:spPr>
      </p:pic>
      <p:pic>
        <p:nvPicPr>
          <p:cNvPr id="16" name="图片 15">
            <a:extLst>
              <a:ext uri="{FF2B5EF4-FFF2-40B4-BE49-F238E27FC236}">
                <a16:creationId xmlns:a16="http://schemas.microsoft.com/office/drawing/2014/main" id="{51B96D3B-048A-4ED0-A1CC-89C84118DB23}"/>
              </a:ext>
            </a:extLst>
          </p:cNvPr>
          <p:cNvPicPr>
            <a:picLocks noChangeAspect="1"/>
          </p:cNvPicPr>
          <p:nvPr/>
        </p:nvPicPr>
        <p:blipFill>
          <a:blip r:embed="rId4"/>
          <a:stretch>
            <a:fillRect/>
          </a:stretch>
        </p:blipFill>
        <p:spPr>
          <a:xfrm>
            <a:off x="6324204" y="4603834"/>
            <a:ext cx="4536507" cy="861300"/>
          </a:xfrm>
          <a:prstGeom prst="rect">
            <a:avLst/>
          </a:prstGeom>
        </p:spPr>
      </p:pic>
      <p:pic>
        <p:nvPicPr>
          <p:cNvPr id="17" name="图片 16">
            <a:extLst>
              <a:ext uri="{FF2B5EF4-FFF2-40B4-BE49-F238E27FC236}">
                <a16:creationId xmlns:a16="http://schemas.microsoft.com/office/drawing/2014/main" id="{DCCAB780-1E67-437A-9A9A-3D0784AC9EDF}"/>
              </a:ext>
            </a:extLst>
          </p:cNvPr>
          <p:cNvPicPr>
            <a:picLocks noChangeAspect="1"/>
          </p:cNvPicPr>
          <p:nvPr/>
        </p:nvPicPr>
        <p:blipFill>
          <a:blip r:embed="rId5"/>
          <a:stretch>
            <a:fillRect/>
          </a:stretch>
        </p:blipFill>
        <p:spPr>
          <a:xfrm>
            <a:off x="1964811" y="2274423"/>
            <a:ext cx="3806494" cy="613350"/>
          </a:xfrm>
          <a:prstGeom prst="rect">
            <a:avLst/>
          </a:prstGeom>
        </p:spPr>
      </p:pic>
      <p:pic>
        <p:nvPicPr>
          <p:cNvPr id="18" name="图片 17">
            <a:extLst>
              <a:ext uri="{FF2B5EF4-FFF2-40B4-BE49-F238E27FC236}">
                <a16:creationId xmlns:a16="http://schemas.microsoft.com/office/drawing/2014/main" id="{C6C5FC8C-3EDD-4F18-ABCD-9659292BF419}"/>
              </a:ext>
            </a:extLst>
          </p:cNvPr>
          <p:cNvPicPr>
            <a:picLocks noChangeAspect="1"/>
          </p:cNvPicPr>
          <p:nvPr/>
        </p:nvPicPr>
        <p:blipFill>
          <a:blip r:embed="rId6"/>
          <a:stretch>
            <a:fillRect/>
          </a:stretch>
        </p:blipFill>
        <p:spPr>
          <a:xfrm>
            <a:off x="5812671" y="2314337"/>
            <a:ext cx="2624569" cy="613350"/>
          </a:xfrm>
          <a:prstGeom prst="rect">
            <a:avLst/>
          </a:prstGeom>
        </p:spPr>
      </p:pic>
      <p:pic>
        <p:nvPicPr>
          <p:cNvPr id="19" name="图片 18">
            <a:extLst>
              <a:ext uri="{FF2B5EF4-FFF2-40B4-BE49-F238E27FC236}">
                <a16:creationId xmlns:a16="http://schemas.microsoft.com/office/drawing/2014/main" id="{D2726605-C983-4F84-80C3-C482CCE9D1E6}"/>
              </a:ext>
            </a:extLst>
          </p:cNvPr>
          <p:cNvPicPr>
            <a:picLocks noChangeAspect="1"/>
          </p:cNvPicPr>
          <p:nvPr/>
        </p:nvPicPr>
        <p:blipFill>
          <a:blip r:embed="rId7"/>
          <a:stretch>
            <a:fillRect/>
          </a:stretch>
        </p:blipFill>
        <p:spPr>
          <a:xfrm>
            <a:off x="1976643" y="2927160"/>
            <a:ext cx="8238713" cy="713400"/>
          </a:xfrm>
          <a:prstGeom prst="rect">
            <a:avLst/>
          </a:prstGeom>
        </p:spPr>
      </p:pic>
      <p:pic>
        <p:nvPicPr>
          <p:cNvPr id="20" name="图片 19">
            <a:extLst>
              <a:ext uri="{FF2B5EF4-FFF2-40B4-BE49-F238E27FC236}">
                <a16:creationId xmlns:a16="http://schemas.microsoft.com/office/drawing/2014/main" id="{900F4F62-1210-4F4B-94D7-B2D4F7093A3D}"/>
              </a:ext>
            </a:extLst>
          </p:cNvPr>
          <p:cNvPicPr>
            <a:picLocks noChangeAspect="1"/>
          </p:cNvPicPr>
          <p:nvPr/>
        </p:nvPicPr>
        <p:blipFill>
          <a:blip r:embed="rId8"/>
          <a:stretch>
            <a:fillRect/>
          </a:stretch>
        </p:blipFill>
        <p:spPr>
          <a:xfrm>
            <a:off x="1976643" y="6092400"/>
            <a:ext cx="3319819" cy="765600"/>
          </a:xfrm>
          <a:prstGeom prst="rect">
            <a:avLst/>
          </a:prstGeom>
        </p:spPr>
      </p:pic>
      <p:pic>
        <p:nvPicPr>
          <p:cNvPr id="21" name="图片 20">
            <a:extLst>
              <a:ext uri="{FF2B5EF4-FFF2-40B4-BE49-F238E27FC236}">
                <a16:creationId xmlns:a16="http://schemas.microsoft.com/office/drawing/2014/main" id="{6100AF59-19EA-4640-AC9F-6C2CF01DE014}"/>
              </a:ext>
            </a:extLst>
          </p:cNvPr>
          <p:cNvPicPr>
            <a:picLocks noChangeAspect="1"/>
          </p:cNvPicPr>
          <p:nvPr/>
        </p:nvPicPr>
        <p:blipFill>
          <a:blip r:embed="rId9"/>
          <a:stretch>
            <a:fillRect/>
          </a:stretch>
        </p:blipFill>
        <p:spPr>
          <a:xfrm>
            <a:off x="6202680" y="6216013"/>
            <a:ext cx="3302438" cy="591600"/>
          </a:xfrm>
          <a:prstGeom prst="rect">
            <a:avLst/>
          </a:prstGeom>
        </p:spPr>
      </p:pic>
      <p:pic>
        <p:nvPicPr>
          <p:cNvPr id="22" name="图片 21">
            <a:extLst>
              <a:ext uri="{FF2B5EF4-FFF2-40B4-BE49-F238E27FC236}">
                <a16:creationId xmlns:a16="http://schemas.microsoft.com/office/drawing/2014/main" id="{6AEBD474-C44A-49AB-A50A-BF979920B4D7}"/>
              </a:ext>
            </a:extLst>
          </p:cNvPr>
          <p:cNvPicPr>
            <a:picLocks noChangeAspect="1"/>
          </p:cNvPicPr>
          <p:nvPr/>
        </p:nvPicPr>
        <p:blipFill>
          <a:blip r:embed="rId10"/>
          <a:stretch>
            <a:fillRect/>
          </a:stretch>
        </p:blipFill>
        <p:spPr>
          <a:xfrm>
            <a:off x="3374238" y="1048049"/>
            <a:ext cx="4628944" cy="776036"/>
          </a:xfrm>
          <a:prstGeom prst="rect">
            <a:avLst/>
          </a:prstGeom>
        </p:spPr>
      </p:pic>
      <p:sp>
        <p:nvSpPr>
          <p:cNvPr id="23" name="灯片编号占位符 16">
            <a:extLst>
              <a:ext uri="{FF2B5EF4-FFF2-40B4-BE49-F238E27FC236}">
                <a16:creationId xmlns:a16="http://schemas.microsoft.com/office/drawing/2014/main" id="{C3DBEDC1-A529-4A58-8693-341BB19373A0}"/>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32</a:t>
            </a:fld>
            <a:endParaRPr lang="zh-CN" altLang="en-US" sz="2400" b="1" dirty="0"/>
          </a:p>
        </p:txBody>
      </p:sp>
    </p:spTree>
    <p:extLst>
      <p:ext uri="{BB962C8B-B14F-4D97-AF65-F5344CB8AC3E}">
        <p14:creationId xmlns:p14="http://schemas.microsoft.com/office/powerpoint/2010/main" val="1336148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D670A1ED-DD1B-4259-BBD7-81B23152C9D6}"/>
              </a:ext>
            </a:extLst>
          </p:cNvPr>
          <p:cNvSpPr>
            <a:spLocks noGrp="1"/>
          </p:cNvSpPr>
          <p:nvPr>
            <p:ph sz="half" idx="1"/>
          </p:nvPr>
        </p:nvSpPr>
        <p:spPr>
          <a:xfrm>
            <a:off x="838200" y="1825624"/>
            <a:ext cx="10728960" cy="4651375"/>
          </a:xfrm>
        </p:spPr>
        <p:txBody>
          <a:bodyPr>
            <a:normAutofit/>
          </a:bodyPr>
          <a:lstStyle/>
          <a:p>
            <a:r>
              <a:rPr lang="en-US" altLang="zh-CN" b="1" dirty="0">
                <a:latin typeface="微软雅黑" pitchFamily="34" charset="-122"/>
                <a:ea typeface="微软雅黑" pitchFamily="34" charset="-122"/>
              </a:rPr>
              <a:t>2012  Stability of K-brane </a:t>
            </a:r>
            <a:r>
              <a:rPr lang="en-US" altLang="zh-CN" dirty="0"/>
              <a:t>[Y. Zhong,</a:t>
            </a:r>
            <a:r>
              <a:rPr lang="zh-CN" altLang="en-US" dirty="0"/>
              <a:t> </a:t>
            </a:r>
            <a:r>
              <a:rPr lang="en-US" altLang="zh-CN" dirty="0"/>
              <a:t>YXL, arXiv:1212.1871]</a:t>
            </a:r>
          </a:p>
          <a:p>
            <a:endParaRPr lang="en-US" altLang="zh-CN" dirty="0"/>
          </a:p>
          <a:p>
            <a:r>
              <a:rPr lang="en-US" altLang="zh-CN" b="1" dirty="0">
                <a:latin typeface="微软雅黑" pitchFamily="34" charset="-122"/>
                <a:ea typeface="微软雅黑" pitchFamily="34" charset="-122"/>
              </a:rPr>
              <a:t>2014  Stable K-brane </a:t>
            </a:r>
            <a:r>
              <a:rPr lang="en-US" altLang="zh-CN" dirty="0"/>
              <a:t>[Y. Zhong,</a:t>
            </a:r>
            <a:r>
              <a:rPr lang="zh-CN" altLang="en-US" dirty="0"/>
              <a:t> </a:t>
            </a:r>
            <a:r>
              <a:rPr lang="en-US" altLang="zh-CN" dirty="0"/>
              <a:t>YXL etc. arXiv:1401.0004]</a:t>
            </a:r>
          </a:p>
          <a:p>
            <a:endParaRPr lang="en-US" altLang="zh-CN" dirty="0"/>
          </a:p>
          <a:p>
            <a:endParaRPr lang="en-US" altLang="zh-CN" dirty="0"/>
          </a:p>
          <a:p>
            <a:endParaRPr lang="en-US" altLang="zh-CN" dirty="0"/>
          </a:p>
          <a:p>
            <a:endParaRPr lang="en-US" altLang="zh-CN" dirty="0"/>
          </a:p>
          <a:p>
            <a:pPr lvl="1">
              <a:buFont typeface="Wingdings" panose="05000000000000000000" pitchFamily="2" charset="2"/>
              <a:buChar char="Ø"/>
            </a:pPr>
            <a:r>
              <a:rPr lang="en-US" altLang="zh-CN" sz="2800" b="1" dirty="0">
                <a:solidFill>
                  <a:srgbClr val="C00000"/>
                </a:solidFill>
              </a:rPr>
              <a:t>  </a:t>
            </a:r>
            <a:r>
              <a:rPr lang="en-US" altLang="zh-CN" sz="2800" b="1" dirty="0">
                <a:solidFill>
                  <a:srgbClr val="C00000"/>
                </a:solidFill>
                <a:latin typeface="微软雅黑" pitchFamily="34" charset="-122"/>
                <a:ea typeface="微软雅黑" pitchFamily="34" charset="-122"/>
              </a:rPr>
              <a:t>Gravitational perturbations are stable.</a:t>
            </a:r>
          </a:p>
          <a:p>
            <a:pPr lvl="1">
              <a:buFont typeface="Wingdings" panose="05000000000000000000" pitchFamily="2" charset="2"/>
              <a:buChar char="Ø"/>
            </a:pPr>
            <a:r>
              <a:rPr lang="en-US" altLang="zh-CN" sz="2800" b="1" dirty="0">
                <a:solidFill>
                  <a:srgbClr val="C00000"/>
                </a:solidFill>
                <a:latin typeface="微软雅黑" pitchFamily="34" charset="-122"/>
                <a:ea typeface="微软雅黑" pitchFamily="34" charset="-122"/>
              </a:rPr>
              <a:t>  4D gravity can be recovered on the brane.</a:t>
            </a:r>
          </a:p>
          <a:p>
            <a:endParaRPr lang="en-US" altLang="zh-CN" dirty="0"/>
          </a:p>
          <a:p>
            <a:endParaRPr lang="en-US" altLang="zh-CN" dirty="0"/>
          </a:p>
          <a:p>
            <a:endParaRPr lang="en-US" altLang="zh-CN" dirty="0"/>
          </a:p>
          <a:p>
            <a:endParaRPr lang="en-US" altLang="zh-CN" dirty="0"/>
          </a:p>
          <a:p>
            <a:endParaRPr lang="en-US" altLang="zh-CN" dirty="0"/>
          </a:p>
        </p:txBody>
      </p:sp>
      <p:sp>
        <p:nvSpPr>
          <p:cNvPr id="6" name="标题 1">
            <a:extLst>
              <a:ext uri="{FF2B5EF4-FFF2-40B4-BE49-F238E27FC236}">
                <a16:creationId xmlns:a16="http://schemas.microsoft.com/office/drawing/2014/main" id="{F9AB0638-4FB6-44D8-A3B5-A4127ECD09B5}"/>
              </a:ext>
            </a:extLst>
          </p:cNvPr>
          <p:cNvSpPr>
            <a:spLocks noGrp="1"/>
          </p:cNvSpPr>
          <p:nvPr>
            <p:ph type="title"/>
          </p:nvPr>
        </p:nvSpPr>
        <p:spPr>
          <a:xfrm>
            <a:off x="838200" y="4180"/>
            <a:ext cx="10515600" cy="943175"/>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3.1 Brane in GR</a:t>
            </a:r>
          </a:p>
        </p:txBody>
      </p:sp>
      <p:cxnSp>
        <p:nvCxnSpPr>
          <p:cNvPr id="7" name="直接连接符 6">
            <a:extLst>
              <a:ext uri="{FF2B5EF4-FFF2-40B4-BE49-F238E27FC236}">
                <a16:creationId xmlns:a16="http://schemas.microsoft.com/office/drawing/2014/main" id="{C5335942-BCC1-4BC4-BA06-E5CB36D02B41}"/>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12" name="图片 11">
            <a:extLst>
              <a:ext uri="{FF2B5EF4-FFF2-40B4-BE49-F238E27FC236}">
                <a16:creationId xmlns:a16="http://schemas.microsoft.com/office/drawing/2014/main" id="{62EF6A0A-B346-40CC-804D-42B495FB9E64}"/>
              </a:ext>
            </a:extLst>
          </p:cNvPr>
          <p:cNvPicPr>
            <a:picLocks noChangeAspect="1"/>
          </p:cNvPicPr>
          <p:nvPr/>
        </p:nvPicPr>
        <p:blipFill>
          <a:blip r:embed="rId2"/>
          <a:stretch>
            <a:fillRect/>
          </a:stretch>
        </p:blipFill>
        <p:spPr>
          <a:xfrm>
            <a:off x="2861654" y="1100113"/>
            <a:ext cx="2699417" cy="529206"/>
          </a:xfrm>
          <a:prstGeom prst="rect">
            <a:avLst/>
          </a:prstGeom>
        </p:spPr>
      </p:pic>
      <p:pic>
        <p:nvPicPr>
          <p:cNvPr id="13" name="图片 12">
            <a:extLst>
              <a:ext uri="{FF2B5EF4-FFF2-40B4-BE49-F238E27FC236}">
                <a16:creationId xmlns:a16="http://schemas.microsoft.com/office/drawing/2014/main" id="{8381D26F-A370-4897-81A1-2EE1C9BE7C8D}"/>
              </a:ext>
            </a:extLst>
          </p:cNvPr>
          <p:cNvPicPr>
            <a:picLocks noChangeAspect="1"/>
          </p:cNvPicPr>
          <p:nvPr/>
        </p:nvPicPr>
        <p:blipFill>
          <a:blip r:embed="rId3"/>
          <a:stretch>
            <a:fillRect/>
          </a:stretch>
        </p:blipFill>
        <p:spPr>
          <a:xfrm>
            <a:off x="6324204" y="1065462"/>
            <a:ext cx="3317047" cy="756105"/>
          </a:xfrm>
          <a:prstGeom prst="rect">
            <a:avLst/>
          </a:prstGeom>
        </p:spPr>
      </p:pic>
      <p:pic>
        <p:nvPicPr>
          <p:cNvPr id="14" name="图片 13">
            <a:extLst>
              <a:ext uri="{FF2B5EF4-FFF2-40B4-BE49-F238E27FC236}">
                <a16:creationId xmlns:a16="http://schemas.microsoft.com/office/drawing/2014/main" id="{DCC69717-6925-4A83-BB69-5921162389F0}"/>
              </a:ext>
            </a:extLst>
          </p:cNvPr>
          <p:cNvPicPr>
            <a:picLocks noChangeAspect="1"/>
          </p:cNvPicPr>
          <p:nvPr/>
        </p:nvPicPr>
        <p:blipFill>
          <a:blip r:embed="rId4"/>
          <a:stretch>
            <a:fillRect/>
          </a:stretch>
        </p:blipFill>
        <p:spPr>
          <a:xfrm>
            <a:off x="3003365" y="3553296"/>
            <a:ext cx="2415994" cy="408900"/>
          </a:xfrm>
          <a:prstGeom prst="rect">
            <a:avLst/>
          </a:prstGeom>
        </p:spPr>
      </p:pic>
      <p:pic>
        <p:nvPicPr>
          <p:cNvPr id="16" name="图片 15">
            <a:extLst>
              <a:ext uri="{FF2B5EF4-FFF2-40B4-BE49-F238E27FC236}">
                <a16:creationId xmlns:a16="http://schemas.microsoft.com/office/drawing/2014/main" id="{05B2B8B2-244D-471C-9C3E-CF64EA7497B7}"/>
              </a:ext>
            </a:extLst>
          </p:cNvPr>
          <p:cNvPicPr>
            <a:picLocks noChangeAspect="1"/>
          </p:cNvPicPr>
          <p:nvPr/>
        </p:nvPicPr>
        <p:blipFill>
          <a:blip r:embed="rId5"/>
          <a:stretch>
            <a:fillRect/>
          </a:stretch>
        </p:blipFill>
        <p:spPr>
          <a:xfrm>
            <a:off x="2883426" y="4091776"/>
            <a:ext cx="7421794" cy="1126650"/>
          </a:xfrm>
          <a:prstGeom prst="rect">
            <a:avLst/>
          </a:prstGeom>
        </p:spPr>
      </p:pic>
      <p:sp>
        <p:nvSpPr>
          <p:cNvPr id="17" name="灯片编号占位符 16">
            <a:extLst>
              <a:ext uri="{FF2B5EF4-FFF2-40B4-BE49-F238E27FC236}">
                <a16:creationId xmlns:a16="http://schemas.microsoft.com/office/drawing/2014/main" id="{9D1C5A4A-2251-4A56-9C68-9F9A075D8E58}"/>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33</a:t>
            </a:fld>
            <a:endParaRPr lang="zh-CN" altLang="en-US" sz="2400" b="1" dirty="0"/>
          </a:p>
        </p:txBody>
      </p:sp>
    </p:spTree>
    <p:extLst>
      <p:ext uri="{BB962C8B-B14F-4D97-AF65-F5344CB8AC3E}">
        <p14:creationId xmlns:p14="http://schemas.microsoft.com/office/powerpoint/2010/main" val="3381784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4C95831-C776-421F-A1DA-51EE5FC6999B}"/>
              </a:ext>
            </a:extLst>
          </p:cNvPr>
          <p:cNvSpPr>
            <a:spLocks noGrp="1"/>
          </p:cNvSpPr>
          <p:nvPr>
            <p:ph sz="half" idx="1"/>
          </p:nvPr>
        </p:nvSpPr>
        <p:spPr>
          <a:xfrm>
            <a:off x="838200" y="1825625"/>
            <a:ext cx="10728960" cy="4178935"/>
          </a:xfrm>
        </p:spPr>
        <p:txBody>
          <a:bodyPr/>
          <a:lstStyle/>
          <a:p>
            <a:pPr marL="0" indent="0">
              <a:buNone/>
            </a:pPr>
            <a:r>
              <a:rPr lang="en-US" altLang="zh-CN" b="1" dirty="0">
                <a:solidFill>
                  <a:srgbClr val="C00000"/>
                </a:solidFill>
                <a:latin typeface="微软雅黑" panose="020B0503020204020204" pitchFamily="34" charset="-122"/>
                <a:ea typeface="微软雅黑" panose="020B0503020204020204" pitchFamily="34" charset="-122"/>
              </a:rPr>
              <a:t>  Why f(R) </a:t>
            </a:r>
            <a:r>
              <a:rPr lang="en-US" altLang="zh-CN" b="1" dirty="0" err="1">
                <a:solidFill>
                  <a:srgbClr val="C00000"/>
                </a:solidFill>
                <a:latin typeface="微软雅黑" panose="020B0503020204020204" pitchFamily="34" charset="-122"/>
                <a:ea typeface="微软雅黑" panose="020B0503020204020204" pitchFamily="34" charset="-122"/>
              </a:rPr>
              <a:t>grivaty</a:t>
            </a:r>
            <a:r>
              <a:rPr lang="en-US" altLang="zh-CN" b="1" dirty="0">
                <a:solidFill>
                  <a:srgbClr val="C00000"/>
                </a:solidFill>
                <a:latin typeface="微软雅黑" panose="020B0503020204020204" pitchFamily="34" charset="-122"/>
                <a:ea typeface="微软雅黑" panose="020B0503020204020204" pitchFamily="34" charset="-122"/>
              </a:rPr>
              <a:t>?</a:t>
            </a:r>
          </a:p>
          <a:p>
            <a:pPr marL="0" indent="0">
              <a:buNone/>
            </a:pPr>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Renormalizable gravity.</a:t>
            </a:r>
          </a:p>
          <a:p>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Has been successfully applied in discussing dark energy, inﬂation, black hole, …...</a:t>
            </a:r>
          </a:p>
        </p:txBody>
      </p:sp>
      <p:sp>
        <p:nvSpPr>
          <p:cNvPr id="5" name="标题 1">
            <a:extLst>
              <a:ext uri="{FF2B5EF4-FFF2-40B4-BE49-F238E27FC236}">
                <a16:creationId xmlns:a16="http://schemas.microsoft.com/office/drawing/2014/main" id="{DAD83BDB-7038-4038-B8B3-830C0BE1E33B}"/>
              </a:ext>
            </a:extLst>
          </p:cNvPr>
          <p:cNvSpPr>
            <a:spLocks noGrp="1"/>
          </p:cNvSpPr>
          <p:nvPr>
            <p:ph type="title"/>
          </p:nvPr>
        </p:nvSpPr>
        <p:spPr>
          <a:xfrm>
            <a:off x="838200" y="4180"/>
            <a:ext cx="10515600" cy="943175"/>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3.2 Brane in f(R) gravity</a:t>
            </a:r>
          </a:p>
        </p:txBody>
      </p:sp>
      <p:cxnSp>
        <p:nvCxnSpPr>
          <p:cNvPr id="6" name="直接连接符 5">
            <a:extLst>
              <a:ext uri="{FF2B5EF4-FFF2-40B4-BE49-F238E27FC236}">
                <a16:creationId xmlns:a16="http://schemas.microsoft.com/office/drawing/2014/main" id="{8FC39894-D772-4FEB-8693-FA3676D59C81}"/>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灯片编号占位符 16">
            <a:extLst>
              <a:ext uri="{FF2B5EF4-FFF2-40B4-BE49-F238E27FC236}">
                <a16:creationId xmlns:a16="http://schemas.microsoft.com/office/drawing/2014/main" id="{5F8637AB-32E1-4A9F-8488-1850BAA04ADC}"/>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34</a:t>
            </a:fld>
            <a:endParaRPr lang="zh-CN" altLang="en-US" sz="2400" b="1" dirty="0"/>
          </a:p>
        </p:txBody>
      </p:sp>
    </p:spTree>
    <p:extLst>
      <p:ext uri="{BB962C8B-B14F-4D97-AF65-F5344CB8AC3E}">
        <p14:creationId xmlns:p14="http://schemas.microsoft.com/office/powerpoint/2010/main" val="2460004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1DA8FC23-BE37-4D78-BA66-1D70E8D584E8}"/>
              </a:ext>
            </a:extLst>
          </p:cNvPr>
          <p:cNvSpPr>
            <a:spLocks noGrp="1"/>
          </p:cNvSpPr>
          <p:nvPr>
            <p:ph sz="half" idx="1"/>
          </p:nvPr>
        </p:nvSpPr>
        <p:spPr>
          <a:xfrm>
            <a:off x="838200" y="1825625"/>
            <a:ext cx="10805160" cy="4351338"/>
          </a:xfrm>
        </p:spPr>
        <p:txBody>
          <a:bodyPr>
            <a:normAutofit/>
          </a:bodyPr>
          <a:lstStyle/>
          <a:p>
            <a:r>
              <a:rPr lang="en-US" altLang="zh-CN" b="1" dirty="0">
                <a:latin typeface="微软雅黑" panose="020B0503020204020204" pitchFamily="34" charset="-122"/>
                <a:ea typeface="微软雅黑" panose="020B0503020204020204" pitchFamily="34" charset="-122"/>
              </a:rPr>
              <a:t>2007  </a:t>
            </a:r>
            <a:r>
              <a:rPr lang="en-US" altLang="zh-CN" b="1" dirty="0">
                <a:solidFill>
                  <a:srgbClr val="0000FF"/>
                </a:solidFill>
                <a:latin typeface="微软雅黑" panose="020B0503020204020204" pitchFamily="34" charset="-122"/>
                <a:ea typeface="微软雅黑" panose="020B0503020204020204" pitchFamily="34" charset="-122"/>
              </a:rPr>
              <a:t>Israel junction condition</a:t>
            </a:r>
            <a:r>
              <a:rPr lang="en-US" altLang="zh-CN" b="1" dirty="0">
                <a:latin typeface="微软雅黑" panose="020B0503020204020204" pitchFamily="34" charset="-122"/>
                <a:ea typeface="微软雅黑" panose="020B0503020204020204" pitchFamily="34" charset="-122"/>
              </a:rPr>
              <a:t>: </a:t>
            </a:r>
          </a:p>
          <a:p>
            <a:pPr marL="457200" lvl="1" indent="0">
              <a:buNone/>
            </a:pPr>
            <a:r>
              <a:rPr lang="en-US" altLang="zh-CN" dirty="0"/>
              <a:t>--</a:t>
            </a:r>
            <a:r>
              <a:rPr lang="en-US" altLang="zh-CN" dirty="0" err="1"/>
              <a:t>Balcerzak</a:t>
            </a:r>
            <a:r>
              <a:rPr lang="en-US" altLang="zh-CN" dirty="0"/>
              <a:t> etc. [arXiv:0710.3670] </a:t>
            </a:r>
          </a:p>
          <a:p>
            <a:pPr marL="457200" lvl="1" indent="0">
              <a:buNone/>
            </a:pPr>
            <a:r>
              <a:rPr lang="en-US" altLang="zh-CN" dirty="0"/>
              <a:t>--</a:t>
            </a:r>
            <a:r>
              <a:rPr lang="en-US" altLang="zh-CN" dirty="0" err="1"/>
              <a:t>Dabrowski</a:t>
            </a:r>
            <a:r>
              <a:rPr lang="en-US" altLang="zh-CN" dirty="0"/>
              <a:t> etc. [arXiv:0711.1150</a:t>
            </a:r>
          </a:p>
          <a:p>
            <a:r>
              <a:rPr lang="en-US" altLang="zh-CN" b="1" dirty="0">
                <a:latin typeface="微软雅黑" panose="020B0503020204020204" pitchFamily="34" charset="-122"/>
                <a:ea typeface="微软雅黑" panose="020B0503020204020204" pitchFamily="34" charset="-122"/>
              </a:rPr>
              <a:t>2010: </a:t>
            </a:r>
            <a:r>
              <a:rPr lang="en-US" altLang="zh-CN" b="1" dirty="0">
                <a:solidFill>
                  <a:srgbClr val="0000FF"/>
                </a:solidFill>
                <a:latin typeface="微软雅黑" panose="020B0503020204020204" pitchFamily="34" charset="-122"/>
                <a:ea typeface="微软雅黑" panose="020B0503020204020204" pitchFamily="34" charset="-122"/>
              </a:rPr>
              <a:t>brane cosmology</a:t>
            </a:r>
            <a:r>
              <a:rPr lang="en-US" altLang="zh-CN" b="1" dirty="0">
                <a:latin typeface="微软雅黑" panose="020B0503020204020204" pitchFamily="34" charset="-122"/>
                <a:ea typeface="微软雅黑" panose="020B0503020204020204" pitchFamily="34" charset="-122"/>
              </a:rPr>
              <a:t>:</a:t>
            </a:r>
          </a:p>
          <a:p>
            <a:pPr marL="457200" lvl="1" indent="0">
              <a:buNone/>
            </a:pPr>
            <a:r>
              <a:rPr lang="en-US" altLang="zh-CN" dirty="0"/>
              <a:t>--</a:t>
            </a:r>
            <a:r>
              <a:rPr lang="en-US" altLang="zh-CN" dirty="0" err="1"/>
              <a:t>Bouhmadi</a:t>
            </a:r>
            <a:r>
              <a:rPr lang="en-US" altLang="zh-CN" dirty="0"/>
              <a:t>-Lopez etc. [arXiv:1001.3028]</a:t>
            </a:r>
          </a:p>
          <a:p>
            <a:r>
              <a:rPr lang="en-US" altLang="zh-CN" dirty="0">
                <a:latin typeface="Arial Black" panose="020B0A04020102020204" pitchFamily="34" charset="0"/>
              </a:rPr>
              <a:t>……</a:t>
            </a:r>
          </a:p>
          <a:p>
            <a:endParaRPr lang="zh-CN" altLang="en-US" dirty="0"/>
          </a:p>
        </p:txBody>
      </p:sp>
      <p:sp>
        <p:nvSpPr>
          <p:cNvPr id="6" name="标题 1">
            <a:extLst>
              <a:ext uri="{FF2B5EF4-FFF2-40B4-BE49-F238E27FC236}">
                <a16:creationId xmlns:a16="http://schemas.microsoft.com/office/drawing/2014/main" id="{D3D12231-D208-4A48-971B-35383AA6D734}"/>
              </a:ext>
            </a:extLst>
          </p:cNvPr>
          <p:cNvSpPr>
            <a:spLocks noGrp="1"/>
          </p:cNvSpPr>
          <p:nvPr>
            <p:ph type="title"/>
          </p:nvPr>
        </p:nvSpPr>
        <p:spPr>
          <a:xfrm>
            <a:off x="666750" y="919195"/>
            <a:ext cx="10515600" cy="943175"/>
          </a:xfrm>
        </p:spPr>
        <p:txBody>
          <a:bodyPr>
            <a:normAutofit/>
          </a:bodyPr>
          <a:lstStyle/>
          <a:p>
            <a:pPr algn="ctr"/>
            <a:r>
              <a:rPr lang="en-US" altLang="zh-CN" dirty="0">
                <a:solidFill>
                  <a:srgbClr val="C00000"/>
                </a:solidFill>
                <a:latin typeface="微软雅黑" panose="020B0503020204020204" pitchFamily="34" charset="-122"/>
                <a:ea typeface="微软雅黑" panose="020B0503020204020204" pitchFamily="34" charset="-122"/>
              </a:rPr>
              <a:t>f(R) thin brane</a:t>
            </a:r>
          </a:p>
        </p:txBody>
      </p:sp>
      <p:cxnSp>
        <p:nvCxnSpPr>
          <p:cNvPr id="7" name="直接连接符 6">
            <a:extLst>
              <a:ext uri="{FF2B5EF4-FFF2-40B4-BE49-F238E27FC236}">
                <a16:creationId xmlns:a16="http://schemas.microsoft.com/office/drawing/2014/main" id="{00931134-B735-4DC1-9C81-48DA613E005A}"/>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8" name="组合 7">
            <a:extLst>
              <a:ext uri="{FF2B5EF4-FFF2-40B4-BE49-F238E27FC236}">
                <a16:creationId xmlns:a16="http://schemas.microsoft.com/office/drawing/2014/main" id="{0DB88039-CD05-475F-973E-3AB306609D32}"/>
              </a:ext>
            </a:extLst>
          </p:cNvPr>
          <p:cNvGrpSpPr/>
          <p:nvPr/>
        </p:nvGrpSpPr>
        <p:grpSpPr>
          <a:xfrm>
            <a:off x="3805113" y="4485125"/>
            <a:ext cx="3646547" cy="1810278"/>
            <a:chOff x="7116071" y="3061698"/>
            <a:chExt cx="3356778" cy="1489947"/>
          </a:xfrm>
        </p:grpSpPr>
        <p:cxnSp>
          <p:nvCxnSpPr>
            <p:cNvPr id="9" name="直接箭头连接符 8">
              <a:extLst>
                <a:ext uri="{FF2B5EF4-FFF2-40B4-BE49-F238E27FC236}">
                  <a16:creationId xmlns:a16="http://schemas.microsoft.com/office/drawing/2014/main" id="{8B730055-2BB3-488E-B51F-BF215E79C63F}"/>
                </a:ext>
              </a:extLst>
            </p:cNvPr>
            <p:cNvCxnSpPr>
              <a:cxnSpLocks/>
            </p:cNvCxnSpPr>
            <p:nvPr/>
          </p:nvCxnSpPr>
          <p:spPr>
            <a:xfrm>
              <a:off x="7116071" y="3870007"/>
              <a:ext cx="2919469"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1298CECD-4726-404A-AD5A-214D7E39A40B}"/>
                    </a:ext>
                  </a:extLst>
                </p:cNvPr>
                <p:cNvSpPr/>
                <p:nvPr/>
              </p:nvSpPr>
              <p:spPr>
                <a:xfrm>
                  <a:off x="9965097" y="3651456"/>
                  <a:ext cx="507752" cy="42245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1" smtClean="0">
                            <a:latin typeface="Cambria Math" panose="02040503050406030204" pitchFamily="18" charset="0"/>
                          </a:rPr>
                          <m:t>𝒚</m:t>
                        </m:r>
                      </m:oMath>
                    </m:oMathPara>
                  </a14:m>
                  <a:endParaRPr lang="zh-CN" altLang="en-US" sz="2800" baseline="-25000" dirty="0"/>
                </a:p>
              </p:txBody>
            </p:sp>
          </mc:Choice>
          <mc:Fallback xmlns="">
            <p:sp>
              <p:nvSpPr>
                <p:cNvPr id="13" name="矩形 12">
                  <a:extLst>
                    <a:ext uri="{FF2B5EF4-FFF2-40B4-BE49-F238E27FC236}">
                      <a16:creationId xmlns:a16="http://schemas.microsoft.com/office/drawing/2014/main" id="{1298CECD-4726-404A-AD5A-214D7E39A40B}"/>
                    </a:ext>
                  </a:extLst>
                </p:cNvPr>
                <p:cNvSpPr>
                  <a:spLocks noRot="1" noChangeAspect="1" noMove="1" noResize="1" noEditPoints="1" noAdjustHandles="1" noChangeArrowheads="1" noChangeShapeType="1" noTextEdit="1"/>
                </p:cNvSpPr>
                <p:nvPr/>
              </p:nvSpPr>
              <p:spPr>
                <a:xfrm>
                  <a:off x="9965097" y="3651456"/>
                  <a:ext cx="507752" cy="422456"/>
                </a:xfrm>
                <a:prstGeom prst="rect">
                  <a:avLst/>
                </a:prstGeom>
                <a:blipFill>
                  <a:blip r:embed="rId2"/>
                  <a:stretch>
                    <a:fillRect/>
                  </a:stretch>
                </a:blipFill>
              </p:spPr>
              <p:txBody>
                <a:bodyPr/>
                <a:lstStyle/>
                <a:p>
                  <a:r>
                    <a:rPr lang="zh-CN" altLang="en-US">
                      <a:noFill/>
                    </a:rPr>
                    <a:t> </a:t>
                  </a:r>
                </a:p>
              </p:txBody>
            </p:sp>
          </mc:Fallback>
        </mc:AlternateContent>
        <p:sp>
          <p:nvSpPr>
            <p:cNvPr id="15" name="平行四边形 14">
              <a:extLst>
                <a:ext uri="{FF2B5EF4-FFF2-40B4-BE49-F238E27FC236}">
                  <a16:creationId xmlns:a16="http://schemas.microsoft.com/office/drawing/2014/main" id="{83E5F19A-F76A-4338-9DC3-FC411B9AF51F}"/>
                </a:ext>
              </a:extLst>
            </p:cNvPr>
            <p:cNvSpPr/>
            <p:nvPr/>
          </p:nvSpPr>
          <p:spPr>
            <a:xfrm rot="21003249">
              <a:off x="8082731" y="3061698"/>
              <a:ext cx="1102663" cy="148994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a:extLst>
                <a:ext uri="{FF2B5EF4-FFF2-40B4-BE49-F238E27FC236}">
                  <a16:creationId xmlns:a16="http://schemas.microsoft.com/office/drawing/2014/main" id="{21729F39-B118-4904-9F07-63F2CECB70D6}"/>
                </a:ext>
              </a:extLst>
            </p:cNvPr>
            <p:cNvCxnSpPr>
              <a:cxnSpLocks/>
            </p:cNvCxnSpPr>
            <p:nvPr/>
          </p:nvCxnSpPr>
          <p:spPr>
            <a:xfrm>
              <a:off x="8641079" y="3870007"/>
              <a:ext cx="104394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灯片编号占位符 16">
            <a:extLst>
              <a:ext uri="{FF2B5EF4-FFF2-40B4-BE49-F238E27FC236}">
                <a16:creationId xmlns:a16="http://schemas.microsoft.com/office/drawing/2014/main" id="{4F37B700-D015-417A-8669-ECD945E3249F}"/>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35</a:t>
            </a:fld>
            <a:endParaRPr lang="zh-CN" altLang="en-US" sz="2400" b="1" dirty="0"/>
          </a:p>
        </p:txBody>
      </p:sp>
      <p:sp>
        <p:nvSpPr>
          <p:cNvPr id="11" name="标题 1">
            <a:extLst>
              <a:ext uri="{FF2B5EF4-FFF2-40B4-BE49-F238E27FC236}">
                <a16:creationId xmlns:a16="http://schemas.microsoft.com/office/drawing/2014/main" id="{F48D6B2C-6820-4351-A7C2-E2706789B1D1}"/>
              </a:ext>
            </a:extLst>
          </p:cNvPr>
          <p:cNvSpPr txBox="1">
            <a:spLocks/>
          </p:cNvSpPr>
          <p:nvPr/>
        </p:nvSpPr>
        <p:spPr>
          <a:xfrm>
            <a:off x="838200" y="4180"/>
            <a:ext cx="10515600" cy="943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3.2 Brane in f(R) gravity</a:t>
            </a:r>
          </a:p>
        </p:txBody>
      </p:sp>
    </p:spTree>
    <p:extLst>
      <p:ext uri="{BB962C8B-B14F-4D97-AF65-F5344CB8AC3E}">
        <p14:creationId xmlns:p14="http://schemas.microsoft.com/office/powerpoint/2010/main" val="629657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5B992FE-067B-4A14-9FE6-407B11E67E03}"/>
              </a:ext>
            </a:extLst>
          </p:cNvPr>
          <p:cNvSpPr>
            <a:spLocks noGrp="1"/>
          </p:cNvSpPr>
          <p:nvPr>
            <p:ph sz="half" idx="1"/>
          </p:nvPr>
        </p:nvSpPr>
        <p:spPr>
          <a:xfrm>
            <a:off x="838199" y="1987549"/>
            <a:ext cx="11065625" cy="4899371"/>
          </a:xfrm>
        </p:spPr>
        <p:txBody>
          <a:bodyPr>
            <a:normAutofit/>
          </a:bodyPr>
          <a:lstStyle/>
          <a:p>
            <a:pPr>
              <a:spcAft>
                <a:spcPts val="1800"/>
              </a:spcAft>
            </a:pPr>
            <a:r>
              <a:rPr lang="en-US" altLang="zh-CN" b="1" dirty="0">
                <a:solidFill>
                  <a:srgbClr val="C00000"/>
                </a:solidFill>
                <a:latin typeface="微软雅黑" pitchFamily="34" charset="-122"/>
                <a:ea typeface="微软雅黑" pitchFamily="34" charset="-122"/>
              </a:rPr>
              <a:t>The model</a:t>
            </a:r>
          </a:p>
          <a:p>
            <a:endParaRPr lang="en-US" altLang="zh-CN" sz="900" b="1" dirty="0">
              <a:solidFill>
                <a:srgbClr val="C00000"/>
              </a:solidFill>
              <a:latin typeface="微软雅黑" pitchFamily="34" charset="-122"/>
              <a:ea typeface="微软雅黑" pitchFamily="34" charset="-122"/>
            </a:endParaRPr>
          </a:p>
          <a:p>
            <a:endParaRPr lang="en-US" altLang="zh-CN" sz="900" b="1" dirty="0">
              <a:solidFill>
                <a:srgbClr val="C00000"/>
              </a:solidFill>
              <a:latin typeface="微软雅黑" pitchFamily="34" charset="-122"/>
              <a:ea typeface="微软雅黑" pitchFamily="34" charset="-122"/>
            </a:endParaRPr>
          </a:p>
          <a:p>
            <a:endParaRPr lang="en-US" altLang="zh-CN" sz="900" b="1" dirty="0">
              <a:solidFill>
                <a:srgbClr val="C00000"/>
              </a:solidFill>
              <a:latin typeface="微软雅黑" pitchFamily="34" charset="-122"/>
              <a:ea typeface="微软雅黑" pitchFamily="34" charset="-122"/>
            </a:endParaRPr>
          </a:p>
          <a:p>
            <a:endParaRPr lang="en-US" altLang="zh-CN" sz="900" dirty="0"/>
          </a:p>
          <a:p>
            <a:r>
              <a:rPr lang="en-US" altLang="zh-CN" b="1" dirty="0">
                <a:latin typeface="微软雅黑" panose="020B0503020204020204" pitchFamily="34" charset="-122"/>
                <a:ea typeface="微软雅黑" panose="020B0503020204020204" pitchFamily="34" charset="-122"/>
              </a:rPr>
              <a:t>2007   </a:t>
            </a:r>
            <a:r>
              <a:rPr lang="en-US" altLang="zh-CN" b="1" dirty="0">
                <a:solidFill>
                  <a:srgbClr val="0000FF"/>
                </a:solidFill>
                <a:latin typeface="微软雅黑" panose="020B0503020204020204" pitchFamily="34" charset="-122"/>
                <a:ea typeface="微软雅黑" panose="020B0503020204020204" pitchFamily="34" charset="-122"/>
              </a:rPr>
              <a:t>Analytical solution</a:t>
            </a:r>
            <a:r>
              <a:rPr lang="en-US" altLang="zh-CN" dirty="0"/>
              <a:t> [Afonso etc. arXiv:0710.3790]: </a:t>
            </a:r>
            <a:r>
              <a:rPr lang="zh-CN" altLang="en-US" dirty="0"/>
              <a:t> </a:t>
            </a:r>
            <a:endParaRPr lang="en-US" altLang="zh-CN" dirty="0"/>
          </a:p>
          <a:p>
            <a:pPr lvl="1"/>
            <a:r>
              <a:rPr lang="en-US" altLang="zh-CN" b="1" dirty="0">
                <a:latin typeface="微软雅黑" panose="020B0503020204020204" pitchFamily="34" charset="-122"/>
                <a:ea typeface="微软雅黑" panose="020B0503020204020204" pitchFamily="34" charset="-122"/>
              </a:rPr>
              <a:t>--Solution has </a:t>
            </a:r>
            <a:r>
              <a:rPr lang="en-US" altLang="zh-CN" b="1" dirty="0">
                <a:solidFill>
                  <a:srgbClr val="C00000"/>
                </a:solidFill>
                <a:latin typeface="微软雅黑" panose="020B0503020204020204" pitchFamily="34" charset="-122"/>
                <a:ea typeface="微软雅黑" panose="020B0503020204020204" pitchFamily="34" charset="-122"/>
              </a:rPr>
              <a:t>a singular point</a:t>
            </a:r>
          </a:p>
          <a:p>
            <a:pPr lvl="1"/>
            <a:endParaRPr lang="en-US" altLang="zh-CN" b="1" dirty="0">
              <a:solidFill>
                <a:srgbClr val="C00000"/>
              </a:solidFill>
              <a:latin typeface="Arial Black" panose="020B0A04020102020204" pitchFamily="34" charset="0"/>
            </a:endParaRPr>
          </a:p>
          <a:p>
            <a:r>
              <a:rPr lang="en-US" altLang="zh-CN" b="1" dirty="0">
                <a:latin typeface="微软雅黑" panose="020B0503020204020204" pitchFamily="34" charset="-122"/>
                <a:ea typeface="微软雅黑" panose="020B0503020204020204" pitchFamily="34" charset="-122"/>
              </a:rPr>
              <a:t>2009   </a:t>
            </a:r>
            <a:r>
              <a:rPr lang="en-US" altLang="zh-CN" b="1" dirty="0">
                <a:solidFill>
                  <a:srgbClr val="0000FF"/>
                </a:solidFill>
                <a:latin typeface="微软雅黑" panose="020B0503020204020204" pitchFamily="34" charset="-122"/>
                <a:ea typeface="微软雅黑" panose="020B0503020204020204" pitchFamily="34" charset="-122"/>
              </a:rPr>
              <a:t>Numerical solution</a:t>
            </a:r>
            <a:r>
              <a:rPr lang="en-US" altLang="zh-CN" dirty="0"/>
              <a:t> [</a:t>
            </a:r>
            <a:r>
              <a:rPr lang="en-US" altLang="zh-CN" dirty="0" err="1"/>
              <a:t>Dzhunushaliev</a:t>
            </a:r>
            <a:r>
              <a:rPr lang="en-US" altLang="zh-CN" dirty="0"/>
              <a:t> etc. arXiv:0912.2812]:</a:t>
            </a:r>
          </a:p>
          <a:p>
            <a:pPr lvl="1"/>
            <a:r>
              <a:rPr lang="en-US" altLang="zh-CN" b="1" dirty="0">
                <a:latin typeface="微软雅黑" panose="020B0503020204020204" pitchFamily="34" charset="-122"/>
                <a:ea typeface="微软雅黑" panose="020B0503020204020204" pitchFamily="34" charset="-122"/>
              </a:rPr>
              <a:t>--It is hard to discuss more complex problems.</a:t>
            </a:r>
          </a:p>
          <a:p>
            <a:pPr lvl="1"/>
            <a:r>
              <a:rPr lang="en-US" altLang="zh-CN" b="1" dirty="0">
                <a:latin typeface="微软雅黑" panose="020B0503020204020204" pitchFamily="34" charset="-122"/>
                <a:ea typeface="微软雅黑" panose="020B0503020204020204" pitchFamily="34" charset="-122"/>
              </a:rPr>
              <a:t>--Without scalar field, </a:t>
            </a:r>
            <a:r>
              <a:rPr lang="en-US" altLang="zh-CN" b="1" dirty="0">
                <a:solidFill>
                  <a:srgbClr val="C00000"/>
                </a:solidFill>
                <a:latin typeface="微软雅黑" panose="020B0503020204020204" pitchFamily="34" charset="-122"/>
                <a:ea typeface="微软雅黑" panose="020B0503020204020204" pitchFamily="34" charset="-122"/>
              </a:rPr>
              <a:t>fermions can not localized on brane.</a:t>
            </a:r>
            <a:endParaRPr lang="en-US" altLang="zh-CN" b="1" dirty="0">
              <a:latin typeface="微软雅黑" panose="020B0503020204020204" pitchFamily="34" charset="-122"/>
              <a:ea typeface="微软雅黑" panose="020B0503020204020204" pitchFamily="34" charset="-122"/>
            </a:endParaRPr>
          </a:p>
          <a:p>
            <a:endParaRPr lang="en-US" altLang="zh-CN" dirty="0"/>
          </a:p>
          <a:p>
            <a:endParaRPr lang="zh-CN" altLang="en-US" dirty="0"/>
          </a:p>
        </p:txBody>
      </p:sp>
      <p:pic>
        <p:nvPicPr>
          <p:cNvPr id="8" name="图片 7">
            <a:extLst>
              <a:ext uri="{FF2B5EF4-FFF2-40B4-BE49-F238E27FC236}">
                <a16:creationId xmlns:a16="http://schemas.microsoft.com/office/drawing/2014/main" id="{7B7CCE8B-4D8B-45A3-98FC-9208681E1AE9}"/>
              </a:ext>
            </a:extLst>
          </p:cNvPr>
          <p:cNvPicPr>
            <a:picLocks noChangeAspect="1"/>
          </p:cNvPicPr>
          <p:nvPr/>
        </p:nvPicPr>
        <p:blipFill>
          <a:blip r:embed="rId2"/>
          <a:stretch>
            <a:fillRect/>
          </a:stretch>
        </p:blipFill>
        <p:spPr>
          <a:xfrm>
            <a:off x="3566283" y="1889358"/>
            <a:ext cx="6584020" cy="859847"/>
          </a:xfrm>
          <a:prstGeom prst="rect">
            <a:avLst/>
          </a:prstGeom>
        </p:spPr>
      </p:pic>
      <p:cxnSp>
        <p:nvCxnSpPr>
          <p:cNvPr id="6" name="直接连接符 5">
            <a:extLst>
              <a:ext uri="{FF2B5EF4-FFF2-40B4-BE49-F238E27FC236}">
                <a16:creationId xmlns:a16="http://schemas.microsoft.com/office/drawing/2014/main" id="{34C20D47-E6AB-4CD1-98F8-C59C2EC7EB6E}"/>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9" name="图片 8">
            <a:extLst>
              <a:ext uri="{FF2B5EF4-FFF2-40B4-BE49-F238E27FC236}">
                <a16:creationId xmlns:a16="http://schemas.microsoft.com/office/drawing/2014/main" id="{C1E82553-16E1-4995-8329-7D277E7231E3}"/>
              </a:ext>
            </a:extLst>
          </p:cNvPr>
          <p:cNvPicPr>
            <a:picLocks noChangeAspect="1"/>
          </p:cNvPicPr>
          <p:nvPr/>
        </p:nvPicPr>
        <p:blipFill>
          <a:blip r:embed="rId3"/>
          <a:stretch>
            <a:fillRect/>
          </a:stretch>
        </p:blipFill>
        <p:spPr>
          <a:xfrm>
            <a:off x="3528978" y="2916834"/>
            <a:ext cx="3848440" cy="563285"/>
          </a:xfrm>
          <a:prstGeom prst="rect">
            <a:avLst/>
          </a:prstGeom>
        </p:spPr>
      </p:pic>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E5E11203-F6BE-4A91-BEF2-0B1265A4BC6F}"/>
                  </a:ext>
                </a:extLst>
              </p:cNvPr>
              <p:cNvSpPr/>
              <p:nvPr/>
            </p:nvSpPr>
            <p:spPr>
              <a:xfrm>
                <a:off x="7797905" y="2825394"/>
                <a:ext cx="3167328" cy="646331"/>
              </a:xfrm>
              <a:prstGeom prst="rect">
                <a:avLst/>
              </a:prstGeom>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n-US" altLang="zh-CN" sz="2400" b="1" i="1" smtClean="0">
                          <a:solidFill>
                            <a:srgbClr val="0000FF"/>
                          </a:solidFill>
                          <a:latin typeface="Cambria Math" panose="02040503050406030204" pitchFamily="18" charset="0"/>
                        </a:rPr>
                        <m:t>𝒇</m:t>
                      </m:r>
                      <m:d>
                        <m:dPr>
                          <m:ctrlPr>
                            <a:rPr lang="en-US" altLang="zh-CN" sz="2400" b="1" i="1">
                              <a:solidFill>
                                <a:srgbClr val="0000FF"/>
                              </a:solidFill>
                              <a:latin typeface="Cambria Math" panose="02040503050406030204" pitchFamily="18" charset="0"/>
                            </a:rPr>
                          </m:ctrlPr>
                        </m:dPr>
                        <m:e>
                          <m:r>
                            <a:rPr lang="en-US" altLang="zh-CN" sz="2400" b="1" i="1">
                              <a:solidFill>
                                <a:srgbClr val="0000FF"/>
                              </a:solidFill>
                              <a:latin typeface="Cambria Math" panose="02040503050406030204" pitchFamily="18" charset="0"/>
                            </a:rPr>
                            <m:t>𝑹</m:t>
                          </m:r>
                        </m:e>
                      </m:d>
                      <m:r>
                        <a:rPr lang="en-US" altLang="zh-CN" sz="2400" b="1" i="1">
                          <a:solidFill>
                            <a:srgbClr val="0000FF"/>
                          </a:solidFill>
                          <a:latin typeface="Cambria Math" panose="02040503050406030204" pitchFamily="18" charset="0"/>
                        </a:rPr>
                        <m:t>,</m:t>
                      </m:r>
                      <m:r>
                        <a:rPr lang="en-US" altLang="zh-CN" sz="2400" b="1" i="1" smtClean="0">
                          <a:solidFill>
                            <a:srgbClr val="0000FF"/>
                          </a:solidFill>
                          <a:latin typeface="Cambria Math" panose="02040503050406030204" pitchFamily="18" charset="0"/>
                        </a:rPr>
                        <m:t>𝑨</m:t>
                      </m:r>
                      <m:d>
                        <m:dPr>
                          <m:ctrlPr>
                            <a:rPr lang="en-US" altLang="zh-CN" sz="2400" b="1" i="1">
                              <a:solidFill>
                                <a:srgbClr val="0000FF"/>
                              </a:solidFill>
                              <a:latin typeface="Cambria Math" panose="02040503050406030204" pitchFamily="18" charset="0"/>
                            </a:rPr>
                          </m:ctrlPr>
                        </m:dPr>
                        <m:e>
                          <m:r>
                            <a:rPr lang="en-US" altLang="zh-CN" sz="2400" b="1" i="1">
                              <a:solidFill>
                                <a:srgbClr val="0000FF"/>
                              </a:solidFill>
                              <a:latin typeface="Cambria Math" panose="02040503050406030204" pitchFamily="18" charset="0"/>
                            </a:rPr>
                            <m:t>𝒚</m:t>
                          </m:r>
                        </m:e>
                      </m:d>
                      <m:r>
                        <a:rPr lang="en-US" altLang="zh-CN" sz="2400" b="1" i="1" smtClean="0">
                          <a:solidFill>
                            <a:srgbClr val="0000FF"/>
                          </a:solidFill>
                          <a:latin typeface="Cambria Math" panose="02040503050406030204" pitchFamily="18" charset="0"/>
                        </a:rPr>
                        <m:t>, </m:t>
                      </m:r>
                      <m:r>
                        <a:rPr lang="en-US" altLang="zh-CN" sz="2400" b="1" i="1">
                          <a:solidFill>
                            <a:srgbClr val="0000FF"/>
                          </a:solidFill>
                          <a:latin typeface="Cambria Math" panose="02040503050406030204" pitchFamily="18" charset="0"/>
                        </a:rPr>
                        <m:t>𝜙</m:t>
                      </m:r>
                      <m:d>
                        <m:dPr>
                          <m:ctrlPr>
                            <a:rPr lang="en-US" altLang="zh-CN" sz="2400" b="1" i="1" smtClean="0">
                              <a:solidFill>
                                <a:srgbClr val="0000FF"/>
                              </a:solidFill>
                              <a:latin typeface="Cambria Math" panose="02040503050406030204" pitchFamily="18" charset="0"/>
                            </a:rPr>
                          </m:ctrlPr>
                        </m:dPr>
                        <m:e>
                          <m:r>
                            <a:rPr lang="en-US" altLang="zh-CN" sz="2400" b="1" i="1" smtClean="0">
                              <a:solidFill>
                                <a:srgbClr val="0000FF"/>
                              </a:solidFill>
                              <a:latin typeface="Cambria Math" panose="02040503050406030204" pitchFamily="18" charset="0"/>
                            </a:rPr>
                            <m:t>𝒚</m:t>
                          </m:r>
                        </m:e>
                      </m:d>
                      <m:r>
                        <a:rPr lang="en-US" altLang="zh-CN" sz="2400" b="1" i="1" smtClean="0">
                          <a:solidFill>
                            <a:srgbClr val="0000FF"/>
                          </a:solidFill>
                          <a:latin typeface="Cambria Math" panose="02040503050406030204" pitchFamily="18" charset="0"/>
                        </a:rPr>
                        <m:t>, </m:t>
                      </m:r>
                      <m:r>
                        <a:rPr lang="en-US" altLang="zh-CN" sz="2400" b="1" i="1" smtClean="0">
                          <a:solidFill>
                            <a:srgbClr val="0000FF"/>
                          </a:solidFill>
                          <a:latin typeface="Cambria Math" panose="02040503050406030204" pitchFamily="18" charset="0"/>
                        </a:rPr>
                        <m:t>𝑽</m:t>
                      </m:r>
                      <m:r>
                        <a:rPr lang="en-US" altLang="zh-CN" sz="2400" b="1" i="1" smtClean="0">
                          <a:solidFill>
                            <a:srgbClr val="0000FF"/>
                          </a:solidFill>
                          <a:latin typeface="Cambria Math" panose="02040503050406030204" pitchFamily="18" charset="0"/>
                        </a:rPr>
                        <m:t>(</m:t>
                      </m:r>
                      <m:r>
                        <a:rPr lang="en-US" altLang="zh-CN" sz="2400" b="1" i="1">
                          <a:solidFill>
                            <a:srgbClr val="0000FF"/>
                          </a:solidFill>
                          <a:latin typeface="Cambria Math" panose="02040503050406030204" pitchFamily="18" charset="0"/>
                        </a:rPr>
                        <m:t>𝜙</m:t>
                      </m:r>
                      <m:r>
                        <a:rPr lang="en-US" altLang="zh-CN" sz="2400" b="1" i="1" smtClean="0">
                          <a:solidFill>
                            <a:srgbClr val="0000FF"/>
                          </a:solidFill>
                          <a:latin typeface="Cambria Math" panose="02040503050406030204" pitchFamily="18" charset="0"/>
                        </a:rPr>
                        <m:t>)</m:t>
                      </m:r>
                    </m:oMath>
                  </m:oMathPara>
                </a14:m>
                <a:endParaRPr lang="en-US" altLang="zh-CN" sz="2400" b="1" dirty="0">
                  <a:solidFill>
                    <a:srgbClr val="0000FF"/>
                  </a:solidFill>
                </a:endParaRPr>
              </a:p>
            </p:txBody>
          </p:sp>
        </mc:Choice>
        <mc:Fallback xmlns="">
          <p:sp>
            <p:nvSpPr>
              <p:cNvPr id="10" name="矩形 9">
                <a:extLst>
                  <a:ext uri="{FF2B5EF4-FFF2-40B4-BE49-F238E27FC236}">
                    <a16:creationId xmlns:a16="http://schemas.microsoft.com/office/drawing/2014/main" id="{E5E11203-F6BE-4A91-BEF2-0B1265A4BC6F}"/>
                  </a:ext>
                </a:extLst>
              </p:cNvPr>
              <p:cNvSpPr>
                <a:spLocks noRot="1" noChangeAspect="1" noMove="1" noResize="1" noEditPoints="1" noAdjustHandles="1" noChangeArrowheads="1" noChangeShapeType="1" noTextEdit="1"/>
              </p:cNvSpPr>
              <p:nvPr/>
            </p:nvSpPr>
            <p:spPr>
              <a:xfrm>
                <a:off x="7797905" y="2825394"/>
                <a:ext cx="3167328" cy="646331"/>
              </a:xfrm>
              <a:prstGeom prst="rect">
                <a:avLst/>
              </a:prstGeom>
              <a:blipFill>
                <a:blip r:embed="rId4"/>
                <a:stretch>
                  <a:fillRect/>
                </a:stretch>
              </a:blipFill>
            </p:spPr>
            <p:txBody>
              <a:bodyPr/>
              <a:lstStyle/>
              <a:p>
                <a:r>
                  <a:rPr lang="zh-CN" altLang="en-US">
                    <a:noFill/>
                  </a:rPr>
                  <a:t> </a:t>
                </a:r>
              </a:p>
            </p:txBody>
          </p:sp>
        </mc:Fallback>
      </mc:AlternateContent>
      <p:sp>
        <p:nvSpPr>
          <p:cNvPr id="11" name="灯片编号占位符 16">
            <a:extLst>
              <a:ext uri="{FF2B5EF4-FFF2-40B4-BE49-F238E27FC236}">
                <a16:creationId xmlns:a16="http://schemas.microsoft.com/office/drawing/2014/main" id="{2E203CE5-C1D2-4B08-8249-ED041B2A7F9C}"/>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36</a:t>
            </a:fld>
            <a:endParaRPr lang="zh-CN" altLang="en-US" sz="2400" b="1" dirty="0"/>
          </a:p>
        </p:txBody>
      </p:sp>
      <p:sp>
        <p:nvSpPr>
          <p:cNvPr id="12" name="标题 1">
            <a:extLst>
              <a:ext uri="{FF2B5EF4-FFF2-40B4-BE49-F238E27FC236}">
                <a16:creationId xmlns:a16="http://schemas.microsoft.com/office/drawing/2014/main" id="{8986DA9D-9C20-4584-95D2-424D7A384A65}"/>
              </a:ext>
            </a:extLst>
          </p:cNvPr>
          <p:cNvSpPr txBox="1">
            <a:spLocks/>
          </p:cNvSpPr>
          <p:nvPr/>
        </p:nvSpPr>
        <p:spPr>
          <a:xfrm>
            <a:off x="838200" y="4180"/>
            <a:ext cx="10515600" cy="943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3.2 Brane in f(R) gravity</a:t>
            </a:r>
          </a:p>
        </p:txBody>
      </p:sp>
      <p:sp>
        <p:nvSpPr>
          <p:cNvPr id="13" name="标题 1">
            <a:extLst>
              <a:ext uri="{FF2B5EF4-FFF2-40B4-BE49-F238E27FC236}">
                <a16:creationId xmlns:a16="http://schemas.microsoft.com/office/drawing/2014/main" id="{39D371E9-1EE2-45DA-BF93-F7D600FE5717}"/>
              </a:ext>
            </a:extLst>
          </p:cNvPr>
          <p:cNvSpPr>
            <a:spLocks noGrp="1"/>
          </p:cNvSpPr>
          <p:nvPr>
            <p:ph type="title"/>
          </p:nvPr>
        </p:nvSpPr>
        <p:spPr>
          <a:xfrm>
            <a:off x="838200" y="1032880"/>
            <a:ext cx="10515600" cy="943175"/>
          </a:xfrm>
        </p:spPr>
        <p:txBody>
          <a:bodyPr/>
          <a:lstStyle/>
          <a:p>
            <a:pPr algn="ctr"/>
            <a:r>
              <a:rPr lang="en-US" altLang="zh-CN" dirty="0">
                <a:solidFill>
                  <a:srgbClr val="C00000"/>
                </a:solidFill>
                <a:latin typeface="微软雅黑" panose="020B0503020204020204" pitchFamily="34" charset="-122"/>
                <a:ea typeface="微软雅黑" panose="020B0503020204020204" pitchFamily="34" charset="-122"/>
              </a:rPr>
              <a:t>f(R) thick brane</a:t>
            </a:r>
          </a:p>
        </p:txBody>
      </p:sp>
    </p:spTree>
    <p:extLst>
      <p:ext uri="{BB962C8B-B14F-4D97-AF65-F5344CB8AC3E}">
        <p14:creationId xmlns:p14="http://schemas.microsoft.com/office/powerpoint/2010/main" val="2564015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2629EAA5-EBCA-447B-8988-9A7B353867A9}"/>
              </a:ext>
            </a:extLst>
          </p:cNvPr>
          <p:cNvSpPr>
            <a:spLocks noGrp="1"/>
          </p:cNvSpPr>
          <p:nvPr>
            <p:ph sz="half" idx="1"/>
          </p:nvPr>
        </p:nvSpPr>
        <p:spPr>
          <a:xfrm>
            <a:off x="838200" y="1978025"/>
            <a:ext cx="11353800" cy="4351338"/>
          </a:xfrm>
        </p:spPr>
        <p:txBody>
          <a:bodyPr>
            <a:normAutofit/>
          </a:bodyPr>
          <a:lstStyle/>
          <a:p>
            <a:r>
              <a:rPr lang="en-US" altLang="zh-CN" b="1" dirty="0">
                <a:latin typeface="微软雅黑" panose="020B0503020204020204" pitchFamily="34" charset="-122"/>
                <a:ea typeface="微软雅黑" panose="020B0503020204020204" pitchFamily="34" charset="-122"/>
              </a:rPr>
              <a:t>2010   </a:t>
            </a:r>
            <a:r>
              <a:rPr lang="en-US" altLang="zh-CN" b="1" dirty="0">
                <a:solidFill>
                  <a:srgbClr val="0000FF"/>
                </a:solidFill>
                <a:latin typeface="微软雅黑" panose="020B0503020204020204" pitchFamily="34" charset="-122"/>
                <a:ea typeface="微软雅黑" panose="020B0503020204020204" pitchFamily="34" charset="-122"/>
              </a:rPr>
              <a:t>Stability of Tensor perturbation </a:t>
            </a:r>
          </a:p>
          <a:p>
            <a:pPr marL="0" indent="0">
              <a:buNone/>
            </a:pPr>
            <a:r>
              <a:rPr lang="en-US" altLang="zh-CN" sz="2400" b="1" dirty="0">
                <a:solidFill>
                  <a:srgbClr val="0000FF"/>
                </a:solidFill>
              </a:rPr>
              <a:t>   </a:t>
            </a:r>
            <a:r>
              <a:rPr lang="en-US" altLang="zh-CN" sz="2400" dirty="0"/>
              <a:t>[YXL, Y. Zhong  etc. 1104.3188]</a:t>
            </a:r>
          </a:p>
          <a:p>
            <a:endParaRPr lang="en-US" altLang="zh-CN" dirty="0"/>
          </a:p>
          <a:p>
            <a:endParaRPr lang="en-US" altLang="zh-CN" dirty="0"/>
          </a:p>
          <a:p>
            <a:pPr marL="457200" lvl="1" indent="0">
              <a:buNone/>
            </a:pPr>
            <a:endParaRPr lang="en-US" altLang="zh-CN" b="1" dirty="0">
              <a:solidFill>
                <a:srgbClr val="C00000"/>
              </a:solidFill>
            </a:endParaRPr>
          </a:p>
          <a:p>
            <a:pPr marL="457200" lvl="1" indent="0">
              <a:buNone/>
            </a:pPr>
            <a:endParaRPr lang="en-US" altLang="zh-CN" b="1" dirty="0">
              <a:solidFill>
                <a:srgbClr val="C00000"/>
              </a:solidFill>
            </a:endParaRPr>
          </a:p>
          <a:p>
            <a:pPr marL="457200" lvl="1" indent="0">
              <a:buNone/>
            </a:pPr>
            <a:endParaRPr lang="en-US" altLang="zh-CN" b="1" dirty="0">
              <a:solidFill>
                <a:srgbClr val="C00000"/>
              </a:solidFill>
            </a:endParaRPr>
          </a:p>
          <a:p>
            <a:pPr marL="457200" lvl="1" indent="0">
              <a:buNone/>
            </a:pPr>
            <a:endParaRPr lang="en-US" altLang="zh-CN" b="1" dirty="0">
              <a:solidFill>
                <a:srgbClr val="C00000"/>
              </a:solidFill>
            </a:endParaRPr>
          </a:p>
          <a:p>
            <a:pPr marL="457200" lvl="1" indent="0">
              <a:buNone/>
            </a:pPr>
            <a:endParaRPr lang="en-US" altLang="zh-CN" b="1" dirty="0">
              <a:solidFill>
                <a:srgbClr val="C00000"/>
              </a:solidFill>
            </a:endParaRPr>
          </a:p>
          <a:p>
            <a:pPr marL="457200" lvl="1" indent="0">
              <a:buNone/>
            </a:pPr>
            <a:endParaRPr lang="en-US" altLang="zh-CN" b="1" dirty="0">
              <a:solidFill>
                <a:srgbClr val="C00000"/>
              </a:solidFill>
            </a:endParaRPr>
          </a:p>
        </p:txBody>
      </p:sp>
      <p:sp>
        <p:nvSpPr>
          <p:cNvPr id="6" name="标题 1">
            <a:extLst>
              <a:ext uri="{FF2B5EF4-FFF2-40B4-BE49-F238E27FC236}">
                <a16:creationId xmlns:a16="http://schemas.microsoft.com/office/drawing/2014/main" id="{82413F5B-B2E6-422E-A2F0-8B4CAC2E20CA}"/>
              </a:ext>
            </a:extLst>
          </p:cNvPr>
          <p:cNvSpPr>
            <a:spLocks noGrp="1"/>
          </p:cNvSpPr>
          <p:nvPr>
            <p:ph type="title"/>
          </p:nvPr>
        </p:nvSpPr>
        <p:spPr>
          <a:xfrm>
            <a:off x="838200" y="1032880"/>
            <a:ext cx="10515600" cy="943175"/>
          </a:xfrm>
        </p:spPr>
        <p:txBody>
          <a:bodyPr/>
          <a:lstStyle/>
          <a:p>
            <a:pPr algn="ctr"/>
            <a:r>
              <a:rPr lang="en-US" altLang="zh-CN" dirty="0">
                <a:solidFill>
                  <a:srgbClr val="C00000"/>
                </a:solidFill>
                <a:latin typeface="微软雅黑" panose="020B0503020204020204" pitchFamily="34" charset="-122"/>
                <a:ea typeface="微软雅黑" panose="020B0503020204020204" pitchFamily="34" charset="-122"/>
              </a:rPr>
              <a:t>f(R) thick brane</a:t>
            </a:r>
          </a:p>
        </p:txBody>
      </p:sp>
      <p:cxnSp>
        <p:nvCxnSpPr>
          <p:cNvPr id="7" name="直接连接符 6">
            <a:extLst>
              <a:ext uri="{FF2B5EF4-FFF2-40B4-BE49-F238E27FC236}">
                <a16:creationId xmlns:a16="http://schemas.microsoft.com/office/drawing/2014/main" id="{978301AB-7734-4D10-97AD-5DC88432A27D}"/>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15" name="图片 14">
            <a:extLst>
              <a:ext uri="{FF2B5EF4-FFF2-40B4-BE49-F238E27FC236}">
                <a16:creationId xmlns:a16="http://schemas.microsoft.com/office/drawing/2014/main" id="{12AA6C7F-3FFE-41DD-9143-6D890D389FBD}"/>
              </a:ext>
            </a:extLst>
          </p:cNvPr>
          <p:cNvPicPr>
            <a:picLocks noChangeAspect="1"/>
          </p:cNvPicPr>
          <p:nvPr/>
        </p:nvPicPr>
        <p:blipFill>
          <a:blip r:embed="rId2"/>
          <a:stretch>
            <a:fillRect/>
          </a:stretch>
        </p:blipFill>
        <p:spPr>
          <a:xfrm>
            <a:off x="2654141" y="2853931"/>
            <a:ext cx="6883718" cy="858001"/>
          </a:xfrm>
          <a:prstGeom prst="rect">
            <a:avLst/>
          </a:prstGeom>
        </p:spPr>
      </p:pic>
      <p:pic>
        <p:nvPicPr>
          <p:cNvPr id="16" name="图片 15">
            <a:extLst>
              <a:ext uri="{FF2B5EF4-FFF2-40B4-BE49-F238E27FC236}">
                <a16:creationId xmlns:a16="http://schemas.microsoft.com/office/drawing/2014/main" id="{363716A8-6E8D-4113-8DB6-0540126BDEF9}"/>
              </a:ext>
            </a:extLst>
          </p:cNvPr>
          <p:cNvPicPr>
            <a:picLocks noChangeAspect="1"/>
          </p:cNvPicPr>
          <p:nvPr/>
        </p:nvPicPr>
        <p:blipFill>
          <a:blip r:embed="rId3"/>
          <a:stretch>
            <a:fillRect/>
          </a:stretch>
        </p:blipFill>
        <p:spPr>
          <a:xfrm>
            <a:off x="2870120" y="3925741"/>
            <a:ext cx="6451759" cy="639073"/>
          </a:xfrm>
          <a:prstGeom prst="rect">
            <a:avLst/>
          </a:prstGeom>
        </p:spPr>
      </p:pic>
      <p:pic>
        <p:nvPicPr>
          <p:cNvPr id="17" name="图片 16">
            <a:extLst>
              <a:ext uri="{FF2B5EF4-FFF2-40B4-BE49-F238E27FC236}">
                <a16:creationId xmlns:a16="http://schemas.microsoft.com/office/drawing/2014/main" id="{A9311797-CA78-4BD9-9237-D2804C2B344E}"/>
              </a:ext>
            </a:extLst>
          </p:cNvPr>
          <p:cNvPicPr>
            <a:picLocks noChangeAspect="1"/>
          </p:cNvPicPr>
          <p:nvPr/>
        </p:nvPicPr>
        <p:blipFill>
          <a:blip r:embed="rId4"/>
          <a:stretch>
            <a:fillRect/>
          </a:stretch>
        </p:blipFill>
        <p:spPr>
          <a:xfrm>
            <a:off x="2870120" y="4745187"/>
            <a:ext cx="5191840" cy="634171"/>
          </a:xfrm>
          <a:prstGeom prst="rect">
            <a:avLst/>
          </a:prstGeom>
        </p:spPr>
      </p:pic>
      <p:pic>
        <p:nvPicPr>
          <p:cNvPr id="18" name="图片 17">
            <a:extLst>
              <a:ext uri="{FF2B5EF4-FFF2-40B4-BE49-F238E27FC236}">
                <a16:creationId xmlns:a16="http://schemas.microsoft.com/office/drawing/2014/main" id="{35AF2F9D-AA66-46FF-A6F4-69109C1A506D}"/>
              </a:ext>
            </a:extLst>
          </p:cNvPr>
          <p:cNvPicPr>
            <a:picLocks noChangeAspect="1"/>
          </p:cNvPicPr>
          <p:nvPr/>
        </p:nvPicPr>
        <p:blipFill>
          <a:blip r:embed="rId5"/>
          <a:stretch>
            <a:fillRect/>
          </a:stretch>
        </p:blipFill>
        <p:spPr>
          <a:xfrm>
            <a:off x="1428663" y="5576292"/>
            <a:ext cx="9780357" cy="1080491"/>
          </a:xfrm>
          <a:prstGeom prst="rect">
            <a:avLst/>
          </a:prstGeom>
        </p:spPr>
      </p:pic>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A25ED80B-15F8-4D5D-A4E0-4E54551EA84B}"/>
                  </a:ext>
                </a:extLst>
              </p:cNvPr>
              <p:cNvSpPr/>
              <p:nvPr/>
            </p:nvSpPr>
            <p:spPr>
              <a:xfrm>
                <a:off x="8400919" y="4662615"/>
                <a:ext cx="2374848" cy="738664"/>
              </a:xfrm>
              <a:prstGeom prst="rect">
                <a:avLst/>
              </a:prstGeom>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n-US" altLang="zh-CN" sz="2800" b="1" i="1" smtClean="0">
                          <a:solidFill>
                            <a:srgbClr val="0000FF"/>
                          </a:solidFill>
                          <a:latin typeface="Cambria Math" panose="02040503050406030204" pitchFamily="18" charset="0"/>
                        </a:rPr>
                        <m:t>→  </m:t>
                      </m:r>
                      <m:r>
                        <a:rPr lang="en-US" altLang="zh-CN" sz="2800" b="1" i="1" smtClean="0">
                          <a:solidFill>
                            <a:srgbClr val="0000FF"/>
                          </a:solidFill>
                          <a:latin typeface="Cambria Math" panose="02040503050406030204" pitchFamily="18" charset="0"/>
                        </a:rPr>
                        <m:t>𝒎</m:t>
                      </m:r>
                      <m:r>
                        <a:rPr lang="en-US" altLang="zh-CN" sz="2800" b="1" i="1" baseline="30000" smtClean="0">
                          <a:solidFill>
                            <a:srgbClr val="0000FF"/>
                          </a:solidFill>
                          <a:latin typeface="Cambria Math" panose="02040503050406030204" pitchFamily="18" charset="0"/>
                        </a:rPr>
                        <m:t>𝟐</m:t>
                      </m:r>
                      <m:r>
                        <a:rPr lang="en-US" altLang="zh-CN" sz="2800" b="1" i="1" smtClean="0">
                          <a:solidFill>
                            <a:srgbClr val="0000FF"/>
                          </a:solidFill>
                          <a:latin typeface="Cambria Math" panose="02040503050406030204" pitchFamily="18" charset="0"/>
                          <a:ea typeface="Cambria Math" panose="02040503050406030204" pitchFamily="18" charset="0"/>
                        </a:rPr>
                        <m:t>≥</m:t>
                      </m:r>
                      <m:r>
                        <a:rPr lang="en-US" altLang="zh-CN" sz="2800" b="1" i="1" smtClean="0">
                          <a:solidFill>
                            <a:srgbClr val="0000FF"/>
                          </a:solidFill>
                          <a:latin typeface="Cambria Math" panose="02040503050406030204" pitchFamily="18" charset="0"/>
                        </a:rPr>
                        <m:t>𝟎</m:t>
                      </m:r>
                    </m:oMath>
                  </m:oMathPara>
                </a14:m>
                <a:endParaRPr lang="en-US" altLang="zh-CN" sz="2800" b="1" dirty="0">
                  <a:solidFill>
                    <a:srgbClr val="0000FF"/>
                  </a:solidFill>
                </a:endParaRPr>
              </a:p>
            </p:txBody>
          </p:sp>
        </mc:Choice>
        <mc:Fallback xmlns="">
          <p:sp>
            <p:nvSpPr>
              <p:cNvPr id="19" name="矩形 18">
                <a:extLst>
                  <a:ext uri="{FF2B5EF4-FFF2-40B4-BE49-F238E27FC236}">
                    <a16:creationId xmlns:a16="http://schemas.microsoft.com/office/drawing/2014/main" id="{A25ED80B-15F8-4D5D-A4E0-4E54551EA84B}"/>
                  </a:ext>
                </a:extLst>
              </p:cNvPr>
              <p:cNvSpPr>
                <a:spLocks noRot="1" noChangeAspect="1" noMove="1" noResize="1" noEditPoints="1" noAdjustHandles="1" noChangeArrowheads="1" noChangeShapeType="1" noTextEdit="1"/>
              </p:cNvSpPr>
              <p:nvPr/>
            </p:nvSpPr>
            <p:spPr>
              <a:xfrm>
                <a:off x="8400919" y="4662615"/>
                <a:ext cx="2374848" cy="738664"/>
              </a:xfrm>
              <a:prstGeom prst="rect">
                <a:avLst/>
              </a:prstGeom>
              <a:blipFill>
                <a:blip r:embed="rId6"/>
                <a:stretch>
                  <a:fillRect/>
                </a:stretch>
              </a:blipFill>
            </p:spPr>
            <p:txBody>
              <a:bodyPr/>
              <a:lstStyle/>
              <a:p>
                <a:r>
                  <a:rPr lang="zh-CN" altLang="en-US">
                    <a:noFill/>
                  </a:rPr>
                  <a:t> </a:t>
                </a:r>
              </a:p>
            </p:txBody>
          </p:sp>
        </mc:Fallback>
      </mc:AlternateContent>
      <p:sp>
        <p:nvSpPr>
          <p:cNvPr id="20" name="灯片编号占位符 16">
            <a:extLst>
              <a:ext uri="{FF2B5EF4-FFF2-40B4-BE49-F238E27FC236}">
                <a16:creationId xmlns:a16="http://schemas.microsoft.com/office/drawing/2014/main" id="{CACBCBC6-5F96-456B-BF03-9831A32CD51A}"/>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37</a:t>
            </a:fld>
            <a:endParaRPr lang="zh-CN" altLang="en-US" sz="2400" b="1" dirty="0"/>
          </a:p>
        </p:txBody>
      </p:sp>
      <p:sp>
        <p:nvSpPr>
          <p:cNvPr id="11" name="标题 1">
            <a:extLst>
              <a:ext uri="{FF2B5EF4-FFF2-40B4-BE49-F238E27FC236}">
                <a16:creationId xmlns:a16="http://schemas.microsoft.com/office/drawing/2014/main" id="{51AFD08E-F133-45E2-BC78-594E38CA9B12}"/>
              </a:ext>
            </a:extLst>
          </p:cNvPr>
          <p:cNvSpPr txBox="1">
            <a:spLocks/>
          </p:cNvSpPr>
          <p:nvPr/>
        </p:nvSpPr>
        <p:spPr>
          <a:xfrm>
            <a:off x="838200" y="4180"/>
            <a:ext cx="10515600" cy="943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3.2 Brane in f(R) gravity</a:t>
            </a:r>
          </a:p>
        </p:txBody>
      </p:sp>
    </p:spTree>
    <p:extLst>
      <p:ext uri="{BB962C8B-B14F-4D97-AF65-F5344CB8AC3E}">
        <p14:creationId xmlns:p14="http://schemas.microsoft.com/office/powerpoint/2010/main" val="464936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196177B1-A9FB-4425-9D36-EECD959D27B7}"/>
              </a:ext>
            </a:extLst>
          </p:cNvPr>
          <p:cNvSpPr>
            <a:spLocks noGrp="1"/>
          </p:cNvSpPr>
          <p:nvPr>
            <p:ph sz="half" idx="1"/>
          </p:nvPr>
        </p:nvSpPr>
        <p:spPr>
          <a:xfrm>
            <a:off x="838199" y="1939925"/>
            <a:ext cx="11107189" cy="4351338"/>
          </a:xfrm>
        </p:spPr>
        <p:txBody>
          <a:bodyPr>
            <a:normAutofit/>
          </a:bodyPr>
          <a:lstStyle/>
          <a:p>
            <a:r>
              <a:rPr lang="en-US" altLang="zh-CN" b="1" dirty="0">
                <a:latin typeface="微软雅黑" panose="020B0503020204020204" pitchFamily="34" charset="-122"/>
                <a:ea typeface="微软雅黑" panose="020B0503020204020204" pitchFamily="34" charset="-122"/>
              </a:rPr>
              <a:t>2011  </a:t>
            </a:r>
            <a:r>
              <a:rPr lang="en-US" altLang="zh-CN" b="1" dirty="0">
                <a:solidFill>
                  <a:srgbClr val="0000FF"/>
                </a:solidFill>
                <a:latin typeface="微软雅黑" panose="020B0503020204020204" pitchFamily="34" charset="-122"/>
                <a:ea typeface="微软雅黑" panose="020B0503020204020204" pitchFamily="34" charset="-122"/>
              </a:rPr>
              <a:t>The first exact solution</a:t>
            </a:r>
            <a:r>
              <a:rPr lang="en-US" altLang="zh-CN" dirty="0"/>
              <a:t> [YXL, Y. Zhong etc. 1104.3188]</a:t>
            </a:r>
          </a:p>
          <a:p>
            <a:endParaRPr lang="en-US" altLang="zh-CN" dirty="0"/>
          </a:p>
          <a:p>
            <a:endParaRPr lang="en-US" altLang="zh-CN" dirty="0"/>
          </a:p>
          <a:p>
            <a:pPr marL="457200" lvl="1" indent="0">
              <a:buNone/>
            </a:pPr>
            <a:endParaRPr lang="en-US" altLang="zh-CN" b="1" dirty="0">
              <a:solidFill>
                <a:srgbClr val="C00000"/>
              </a:solidFill>
            </a:endParaRPr>
          </a:p>
          <a:p>
            <a:r>
              <a:rPr lang="en-US" altLang="zh-CN" b="1" dirty="0">
                <a:latin typeface="微软雅黑" panose="020B0503020204020204" pitchFamily="34" charset="-122"/>
                <a:ea typeface="微软雅黑" panose="020B0503020204020204" pitchFamily="34" charset="-122"/>
              </a:rPr>
              <a:t>2012  </a:t>
            </a:r>
            <a:r>
              <a:rPr lang="en-US" altLang="zh-CN" b="1" dirty="0">
                <a:solidFill>
                  <a:srgbClr val="0000FF"/>
                </a:solidFill>
                <a:latin typeface="微软雅黑" panose="020B0503020204020204" pitchFamily="34" charset="-122"/>
                <a:ea typeface="微软雅黑" panose="020B0503020204020204" pitchFamily="34" charset="-122"/>
              </a:rPr>
              <a:t>Brane in Pure f(R) gravity</a:t>
            </a:r>
            <a:r>
              <a:rPr lang="en-US" altLang="zh-CN" dirty="0"/>
              <a:t> [H Liu, H </a:t>
            </a:r>
            <a:r>
              <a:rPr lang="en-US" altLang="zh-CN" dirty="0" err="1"/>
              <a:t>L</a:t>
            </a:r>
            <a:r>
              <a:rPr lang="en-US" altLang="zh-CN" b="0" i="0" dirty="0" err="1">
                <a:solidFill>
                  <a:srgbClr val="333333"/>
                </a:solidFill>
                <a:effectLst/>
                <a:latin typeface="Arial" panose="020B0604020202020204" pitchFamily="34" charset="0"/>
              </a:rPr>
              <a:t>ü</a:t>
            </a:r>
            <a:r>
              <a:rPr lang="en-US" altLang="zh-CN" dirty="0"/>
              <a:t>, Z.L. Wang, 1111.6602]</a:t>
            </a:r>
          </a:p>
          <a:p>
            <a:endParaRPr lang="en-US" altLang="zh-CN" dirty="0"/>
          </a:p>
          <a:p>
            <a:endParaRPr lang="en-US" altLang="zh-CN" dirty="0"/>
          </a:p>
          <a:p>
            <a:r>
              <a:rPr lang="en-US" altLang="zh-CN" b="1" dirty="0">
                <a:latin typeface="微软雅黑" panose="020B0503020204020204" pitchFamily="34" charset="-122"/>
                <a:ea typeface="微软雅黑" panose="020B0503020204020204" pitchFamily="34" charset="-122"/>
              </a:rPr>
              <a:t>2013  </a:t>
            </a:r>
            <a:r>
              <a:rPr lang="en-US" altLang="zh-CN" b="1" dirty="0">
                <a:solidFill>
                  <a:srgbClr val="0000FF"/>
                </a:solidFill>
                <a:latin typeface="微软雅黑" panose="020B0503020204020204" pitchFamily="34" charset="-122"/>
                <a:ea typeface="微软雅黑" panose="020B0503020204020204" pitchFamily="34" charset="-122"/>
              </a:rPr>
              <a:t>General solution</a:t>
            </a:r>
            <a:r>
              <a:rPr lang="en-US" altLang="zh-CN" dirty="0"/>
              <a:t> [</a:t>
            </a:r>
            <a:r>
              <a:rPr lang="en-US" altLang="zh-CN" dirty="0" err="1"/>
              <a:t>Bazeia</a:t>
            </a:r>
            <a:r>
              <a:rPr lang="en-US" altLang="zh-CN" dirty="0"/>
              <a:t> etc. PLB 1311.6294] </a:t>
            </a:r>
            <a:endParaRPr lang="zh-CN" altLang="en-US" dirty="0"/>
          </a:p>
        </p:txBody>
      </p:sp>
      <p:cxnSp>
        <p:nvCxnSpPr>
          <p:cNvPr id="7" name="直接连接符 6">
            <a:extLst>
              <a:ext uri="{FF2B5EF4-FFF2-40B4-BE49-F238E27FC236}">
                <a16:creationId xmlns:a16="http://schemas.microsoft.com/office/drawing/2014/main" id="{B53F73B4-0164-4F68-A0DA-2A09D1A5F59D}"/>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2" name="图片 1">
            <a:extLst>
              <a:ext uri="{FF2B5EF4-FFF2-40B4-BE49-F238E27FC236}">
                <a16:creationId xmlns:a16="http://schemas.microsoft.com/office/drawing/2014/main" id="{24CB23B8-F630-455A-ACBE-74DB90D37DE1}"/>
              </a:ext>
            </a:extLst>
          </p:cNvPr>
          <p:cNvPicPr>
            <a:picLocks noChangeAspect="1"/>
          </p:cNvPicPr>
          <p:nvPr/>
        </p:nvPicPr>
        <p:blipFill>
          <a:blip r:embed="rId2"/>
          <a:stretch>
            <a:fillRect/>
          </a:stretch>
        </p:blipFill>
        <p:spPr>
          <a:xfrm>
            <a:off x="3069055" y="2538554"/>
            <a:ext cx="2308163" cy="549824"/>
          </a:xfrm>
          <a:prstGeom prst="rect">
            <a:avLst/>
          </a:prstGeom>
        </p:spPr>
      </p:pic>
      <p:pic>
        <p:nvPicPr>
          <p:cNvPr id="3" name="图片 2">
            <a:extLst>
              <a:ext uri="{FF2B5EF4-FFF2-40B4-BE49-F238E27FC236}">
                <a16:creationId xmlns:a16="http://schemas.microsoft.com/office/drawing/2014/main" id="{8BB6CCE4-B300-472E-AB84-D0A17748522B}"/>
              </a:ext>
            </a:extLst>
          </p:cNvPr>
          <p:cNvPicPr>
            <a:picLocks noChangeAspect="1"/>
          </p:cNvPicPr>
          <p:nvPr/>
        </p:nvPicPr>
        <p:blipFill>
          <a:blip r:embed="rId3"/>
          <a:stretch>
            <a:fillRect/>
          </a:stretch>
        </p:blipFill>
        <p:spPr>
          <a:xfrm>
            <a:off x="3069055" y="3240664"/>
            <a:ext cx="2484798" cy="549824"/>
          </a:xfrm>
          <a:prstGeom prst="rect">
            <a:avLst/>
          </a:prstGeom>
        </p:spPr>
      </p:pic>
      <p:pic>
        <p:nvPicPr>
          <p:cNvPr id="4" name="图片 3">
            <a:extLst>
              <a:ext uri="{FF2B5EF4-FFF2-40B4-BE49-F238E27FC236}">
                <a16:creationId xmlns:a16="http://schemas.microsoft.com/office/drawing/2014/main" id="{6388EE4E-0488-4509-8FF4-DE28E24FF8D1}"/>
              </a:ext>
            </a:extLst>
          </p:cNvPr>
          <p:cNvPicPr>
            <a:picLocks noChangeAspect="1"/>
          </p:cNvPicPr>
          <p:nvPr/>
        </p:nvPicPr>
        <p:blipFill>
          <a:blip r:embed="rId4"/>
          <a:stretch>
            <a:fillRect/>
          </a:stretch>
        </p:blipFill>
        <p:spPr>
          <a:xfrm>
            <a:off x="5888861" y="2418714"/>
            <a:ext cx="3910459" cy="838371"/>
          </a:xfrm>
          <a:prstGeom prst="rect">
            <a:avLst/>
          </a:prstGeom>
        </p:spPr>
      </p:pic>
      <p:pic>
        <p:nvPicPr>
          <p:cNvPr id="11" name="图片 10">
            <a:extLst>
              <a:ext uri="{FF2B5EF4-FFF2-40B4-BE49-F238E27FC236}">
                <a16:creationId xmlns:a16="http://schemas.microsoft.com/office/drawing/2014/main" id="{384670C3-401D-4785-A7C3-7B0D5E6BABF6}"/>
              </a:ext>
            </a:extLst>
          </p:cNvPr>
          <p:cNvPicPr>
            <a:picLocks noChangeAspect="1"/>
          </p:cNvPicPr>
          <p:nvPr/>
        </p:nvPicPr>
        <p:blipFill>
          <a:blip r:embed="rId5"/>
          <a:stretch>
            <a:fillRect/>
          </a:stretch>
        </p:blipFill>
        <p:spPr>
          <a:xfrm>
            <a:off x="6063883" y="3228594"/>
            <a:ext cx="2998889" cy="512267"/>
          </a:xfrm>
          <a:prstGeom prst="rect">
            <a:avLst/>
          </a:prstGeom>
        </p:spPr>
      </p:pic>
      <p:pic>
        <p:nvPicPr>
          <p:cNvPr id="13" name="图片 12">
            <a:extLst>
              <a:ext uri="{FF2B5EF4-FFF2-40B4-BE49-F238E27FC236}">
                <a16:creationId xmlns:a16="http://schemas.microsoft.com/office/drawing/2014/main" id="{497FB44A-A891-466C-853D-557E5B3010C6}"/>
              </a:ext>
            </a:extLst>
          </p:cNvPr>
          <p:cNvPicPr>
            <a:picLocks noChangeAspect="1"/>
          </p:cNvPicPr>
          <p:nvPr/>
        </p:nvPicPr>
        <p:blipFill>
          <a:blip r:embed="rId6"/>
          <a:stretch>
            <a:fillRect/>
          </a:stretch>
        </p:blipFill>
        <p:spPr>
          <a:xfrm>
            <a:off x="3069055" y="4371775"/>
            <a:ext cx="4366167" cy="1029829"/>
          </a:xfrm>
          <a:prstGeom prst="rect">
            <a:avLst/>
          </a:prstGeom>
        </p:spPr>
      </p:pic>
      <p:pic>
        <p:nvPicPr>
          <p:cNvPr id="14" name="图片 13">
            <a:extLst>
              <a:ext uri="{FF2B5EF4-FFF2-40B4-BE49-F238E27FC236}">
                <a16:creationId xmlns:a16="http://schemas.microsoft.com/office/drawing/2014/main" id="{E6766A56-74F4-4236-B63A-C533760F91AE}"/>
              </a:ext>
            </a:extLst>
          </p:cNvPr>
          <p:cNvPicPr>
            <a:picLocks noChangeAspect="1"/>
          </p:cNvPicPr>
          <p:nvPr/>
        </p:nvPicPr>
        <p:blipFill>
          <a:blip r:embed="rId2"/>
          <a:stretch>
            <a:fillRect/>
          </a:stretch>
        </p:blipFill>
        <p:spPr>
          <a:xfrm>
            <a:off x="3069055" y="6061046"/>
            <a:ext cx="2308163" cy="549824"/>
          </a:xfrm>
          <a:prstGeom prst="rect">
            <a:avLst/>
          </a:prstGeom>
        </p:spPr>
      </p:pic>
      <p:pic>
        <p:nvPicPr>
          <p:cNvPr id="15" name="图片 14">
            <a:extLst>
              <a:ext uri="{FF2B5EF4-FFF2-40B4-BE49-F238E27FC236}">
                <a16:creationId xmlns:a16="http://schemas.microsoft.com/office/drawing/2014/main" id="{EDC02737-A73E-4681-A71A-118177E3EE47}"/>
              </a:ext>
            </a:extLst>
          </p:cNvPr>
          <p:cNvPicPr>
            <a:picLocks noChangeAspect="1"/>
          </p:cNvPicPr>
          <p:nvPr/>
        </p:nvPicPr>
        <p:blipFill>
          <a:blip r:embed="rId7"/>
          <a:stretch>
            <a:fillRect/>
          </a:stretch>
        </p:blipFill>
        <p:spPr>
          <a:xfrm>
            <a:off x="6096000" y="6088634"/>
            <a:ext cx="2937049" cy="583720"/>
          </a:xfrm>
          <a:prstGeom prst="rect">
            <a:avLst/>
          </a:prstGeom>
        </p:spPr>
      </p:pic>
      <p:sp>
        <p:nvSpPr>
          <p:cNvPr id="16" name="灯片编号占位符 16">
            <a:extLst>
              <a:ext uri="{FF2B5EF4-FFF2-40B4-BE49-F238E27FC236}">
                <a16:creationId xmlns:a16="http://schemas.microsoft.com/office/drawing/2014/main" id="{9F26A93D-90F1-421D-9A92-2B32F5D3F94E}"/>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38</a:t>
            </a:fld>
            <a:endParaRPr lang="zh-CN" altLang="en-US" sz="2400" b="1" dirty="0"/>
          </a:p>
        </p:txBody>
      </p:sp>
      <p:sp>
        <p:nvSpPr>
          <p:cNvPr id="21" name="标题 1">
            <a:extLst>
              <a:ext uri="{FF2B5EF4-FFF2-40B4-BE49-F238E27FC236}">
                <a16:creationId xmlns:a16="http://schemas.microsoft.com/office/drawing/2014/main" id="{9D2D2FB4-9E0B-462D-B5CF-E93BDD9C2ADF}"/>
              </a:ext>
            </a:extLst>
          </p:cNvPr>
          <p:cNvSpPr>
            <a:spLocks noGrp="1"/>
          </p:cNvSpPr>
          <p:nvPr>
            <p:ph type="title"/>
          </p:nvPr>
        </p:nvSpPr>
        <p:spPr>
          <a:xfrm>
            <a:off x="838200" y="1032880"/>
            <a:ext cx="10515600" cy="943175"/>
          </a:xfrm>
        </p:spPr>
        <p:txBody>
          <a:bodyPr/>
          <a:lstStyle/>
          <a:p>
            <a:pPr algn="ctr"/>
            <a:r>
              <a:rPr lang="en-US" altLang="zh-CN" dirty="0">
                <a:solidFill>
                  <a:srgbClr val="C00000"/>
                </a:solidFill>
                <a:latin typeface="微软雅黑" panose="020B0503020204020204" pitchFamily="34" charset="-122"/>
                <a:ea typeface="微软雅黑" panose="020B0503020204020204" pitchFamily="34" charset="-122"/>
              </a:rPr>
              <a:t>f(R) thick brane</a:t>
            </a:r>
          </a:p>
        </p:txBody>
      </p:sp>
      <p:sp>
        <p:nvSpPr>
          <p:cNvPr id="22" name="标题 1">
            <a:extLst>
              <a:ext uri="{FF2B5EF4-FFF2-40B4-BE49-F238E27FC236}">
                <a16:creationId xmlns:a16="http://schemas.microsoft.com/office/drawing/2014/main" id="{F467AD07-BC5E-4E3A-9762-F9225BD28539}"/>
              </a:ext>
            </a:extLst>
          </p:cNvPr>
          <p:cNvSpPr txBox="1">
            <a:spLocks/>
          </p:cNvSpPr>
          <p:nvPr/>
        </p:nvSpPr>
        <p:spPr>
          <a:xfrm>
            <a:off x="838200" y="4180"/>
            <a:ext cx="10515600" cy="943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3.2 Brane in f(R) gravity</a:t>
            </a:r>
          </a:p>
        </p:txBody>
      </p:sp>
    </p:spTree>
    <p:extLst>
      <p:ext uri="{BB962C8B-B14F-4D97-AF65-F5344CB8AC3E}">
        <p14:creationId xmlns:p14="http://schemas.microsoft.com/office/powerpoint/2010/main" val="3543799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a:extLst>
              <a:ext uri="{FF2B5EF4-FFF2-40B4-BE49-F238E27FC236}">
                <a16:creationId xmlns:a16="http://schemas.microsoft.com/office/drawing/2014/main" id="{F4C5D674-90DC-4E93-864F-2C6C4A111973}"/>
              </a:ext>
            </a:extLst>
          </p:cNvPr>
          <p:cNvSpPr>
            <a:spLocks noGrp="1"/>
          </p:cNvSpPr>
          <p:nvPr>
            <p:ph sz="half" idx="1"/>
          </p:nvPr>
        </p:nvSpPr>
        <p:spPr>
          <a:xfrm>
            <a:off x="838200" y="2025650"/>
            <a:ext cx="11239500" cy="4351338"/>
          </a:xfrm>
        </p:spPr>
        <p:txBody>
          <a:bodyPr>
            <a:normAutofit/>
          </a:bodyPr>
          <a:lstStyle/>
          <a:p>
            <a:r>
              <a:rPr lang="en-US" altLang="zh-CN" b="1" dirty="0">
                <a:latin typeface="微软雅黑" panose="020B0503020204020204" pitchFamily="34" charset="-122"/>
                <a:ea typeface="微软雅黑" panose="020B0503020204020204" pitchFamily="34" charset="-122"/>
              </a:rPr>
              <a:t>2014 </a:t>
            </a:r>
            <a:r>
              <a:rPr lang="en-US" altLang="zh-CN" b="1" dirty="0">
                <a:solidFill>
                  <a:srgbClr val="0000FF"/>
                </a:solidFill>
                <a:latin typeface="微软雅黑" panose="020B0503020204020204" pitchFamily="34" charset="-122"/>
                <a:ea typeface="微软雅黑" panose="020B0503020204020204" pitchFamily="34" charset="-122"/>
              </a:rPr>
              <a:t>Approximate Palatini f(R) solution</a:t>
            </a:r>
            <a:r>
              <a:rPr lang="en-US" altLang="zh-CN" dirty="0"/>
              <a:t> [</a:t>
            </a:r>
            <a:r>
              <a:rPr lang="en-US" altLang="zh-CN" dirty="0" err="1"/>
              <a:t>Bazeia</a:t>
            </a:r>
            <a:r>
              <a:rPr lang="en-US" altLang="zh-CN" dirty="0"/>
              <a:t> 1411.0897]</a:t>
            </a:r>
          </a:p>
          <a:p>
            <a:endParaRPr lang="en-US" altLang="zh-CN" dirty="0"/>
          </a:p>
          <a:p>
            <a:pPr marL="457200" lvl="1" indent="0">
              <a:buNone/>
            </a:pPr>
            <a:endParaRPr lang="en-US" altLang="zh-CN" b="1" dirty="0">
              <a:solidFill>
                <a:srgbClr val="C00000"/>
              </a:solidFill>
            </a:endParaRPr>
          </a:p>
          <a:p>
            <a:r>
              <a:rPr lang="en-US" altLang="zh-CN" b="1" dirty="0">
                <a:latin typeface="微软雅黑" panose="020B0503020204020204" pitchFamily="34" charset="-122"/>
                <a:ea typeface="微软雅黑" panose="020B0503020204020204" pitchFamily="34" charset="-122"/>
              </a:rPr>
              <a:t>2014  </a:t>
            </a:r>
            <a:r>
              <a:rPr lang="en-US" altLang="zh-CN" b="1" dirty="0">
                <a:solidFill>
                  <a:srgbClr val="0000FF"/>
                </a:solidFill>
                <a:latin typeface="微软雅黑" panose="020B0503020204020204" pitchFamily="34" charset="-122"/>
                <a:ea typeface="微软雅黑" panose="020B0503020204020204" pitchFamily="34" charset="-122"/>
              </a:rPr>
              <a:t>Exact Palatini f(R) solution</a:t>
            </a:r>
            <a:r>
              <a:rPr lang="en-US" altLang="zh-CN" b="1" dirty="0">
                <a:latin typeface="微软雅黑" panose="020B0503020204020204" pitchFamily="34" charset="-122"/>
                <a:ea typeface="微软雅黑" panose="020B0503020204020204" pitchFamily="34" charset="-122"/>
              </a:rPr>
              <a:t> </a:t>
            </a:r>
          </a:p>
          <a:p>
            <a:pPr marL="0" indent="0">
              <a:buNone/>
            </a:pPr>
            <a:r>
              <a:rPr lang="en-US" altLang="zh-CN" dirty="0"/>
              <a:t>    [B.M. Gu, YXL etc. 1411.3241]</a:t>
            </a:r>
          </a:p>
          <a:p>
            <a:endParaRPr lang="en-US" altLang="zh-CN" dirty="0"/>
          </a:p>
          <a:p>
            <a:endParaRPr lang="en-US" altLang="zh-CN" dirty="0"/>
          </a:p>
          <a:p>
            <a:pPr lvl="1">
              <a:buFont typeface="Wingdings" panose="05000000000000000000" pitchFamily="2" charset="2"/>
              <a:buChar char="Ø"/>
            </a:pPr>
            <a:r>
              <a:rPr lang="en-US" altLang="zh-CN" sz="2800" dirty="0"/>
              <a:t> </a:t>
            </a:r>
            <a:r>
              <a:rPr lang="en-US" altLang="zh-CN" sz="2800" b="1" dirty="0">
                <a:solidFill>
                  <a:srgbClr val="C00000"/>
                </a:solidFill>
              </a:rPr>
              <a:t>4D gravity can be recovered, with a tiny correction.</a:t>
            </a:r>
          </a:p>
        </p:txBody>
      </p:sp>
      <p:cxnSp>
        <p:nvCxnSpPr>
          <p:cNvPr id="9" name="直接连接符 8">
            <a:extLst>
              <a:ext uri="{FF2B5EF4-FFF2-40B4-BE49-F238E27FC236}">
                <a16:creationId xmlns:a16="http://schemas.microsoft.com/office/drawing/2014/main" id="{FC8A634E-D1A7-4BE2-B589-BF4F40975139}"/>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18" name="图片 17">
            <a:extLst>
              <a:ext uri="{FF2B5EF4-FFF2-40B4-BE49-F238E27FC236}">
                <a16:creationId xmlns:a16="http://schemas.microsoft.com/office/drawing/2014/main" id="{21F425DC-9E3D-438C-BCD0-2381C7AC133A}"/>
              </a:ext>
            </a:extLst>
          </p:cNvPr>
          <p:cNvPicPr>
            <a:picLocks noChangeAspect="1"/>
          </p:cNvPicPr>
          <p:nvPr/>
        </p:nvPicPr>
        <p:blipFill>
          <a:blip r:embed="rId2"/>
          <a:stretch>
            <a:fillRect/>
          </a:stretch>
        </p:blipFill>
        <p:spPr>
          <a:xfrm>
            <a:off x="3565963" y="2676765"/>
            <a:ext cx="2690057" cy="440952"/>
          </a:xfrm>
          <a:prstGeom prst="rect">
            <a:avLst/>
          </a:prstGeom>
        </p:spPr>
      </p:pic>
      <p:pic>
        <p:nvPicPr>
          <p:cNvPr id="19" name="图片 18">
            <a:extLst>
              <a:ext uri="{FF2B5EF4-FFF2-40B4-BE49-F238E27FC236}">
                <a16:creationId xmlns:a16="http://schemas.microsoft.com/office/drawing/2014/main" id="{060962BC-17CF-443F-9658-4A56B6AD464A}"/>
              </a:ext>
            </a:extLst>
          </p:cNvPr>
          <p:cNvPicPr>
            <a:picLocks noChangeAspect="1"/>
          </p:cNvPicPr>
          <p:nvPr/>
        </p:nvPicPr>
        <p:blipFill>
          <a:blip r:embed="rId3"/>
          <a:stretch>
            <a:fillRect/>
          </a:stretch>
        </p:blipFill>
        <p:spPr>
          <a:xfrm>
            <a:off x="2483923" y="4608715"/>
            <a:ext cx="2781497" cy="529388"/>
          </a:xfrm>
          <a:prstGeom prst="rect">
            <a:avLst/>
          </a:prstGeom>
        </p:spPr>
      </p:pic>
      <p:pic>
        <p:nvPicPr>
          <p:cNvPr id="23" name="图片 22">
            <a:extLst>
              <a:ext uri="{FF2B5EF4-FFF2-40B4-BE49-F238E27FC236}">
                <a16:creationId xmlns:a16="http://schemas.microsoft.com/office/drawing/2014/main" id="{5310E12E-E0B5-4960-A2FA-32B9337D58C3}"/>
              </a:ext>
            </a:extLst>
          </p:cNvPr>
          <p:cNvPicPr>
            <a:picLocks noChangeAspect="1"/>
          </p:cNvPicPr>
          <p:nvPr/>
        </p:nvPicPr>
        <p:blipFill>
          <a:blip r:embed="rId4"/>
          <a:stretch>
            <a:fillRect/>
          </a:stretch>
        </p:blipFill>
        <p:spPr>
          <a:xfrm>
            <a:off x="6025147" y="4504643"/>
            <a:ext cx="3887233" cy="671169"/>
          </a:xfrm>
          <a:prstGeom prst="rect">
            <a:avLst/>
          </a:prstGeom>
        </p:spPr>
      </p:pic>
      <p:sp>
        <p:nvSpPr>
          <p:cNvPr id="24" name="灯片编号占位符 16">
            <a:extLst>
              <a:ext uri="{FF2B5EF4-FFF2-40B4-BE49-F238E27FC236}">
                <a16:creationId xmlns:a16="http://schemas.microsoft.com/office/drawing/2014/main" id="{5D4CF63F-46D1-488D-9DB7-CAA7C56E819D}"/>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39</a:t>
            </a:fld>
            <a:endParaRPr lang="zh-CN" altLang="en-US" sz="2400" b="1" dirty="0"/>
          </a:p>
        </p:txBody>
      </p:sp>
      <p:sp>
        <p:nvSpPr>
          <p:cNvPr id="11" name="标题 1">
            <a:extLst>
              <a:ext uri="{FF2B5EF4-FFF2-40B4-BE49-F238E27FC236}">
                <a16:creationId xmlns:a16="http://schemas.microsoft.com/office/drawing/2014/main" id="{0952FBDE-8F77-4F72-A5D0-B25821C4C949}"/>
              </a:ext>
            </a:extLst>
          </p:cNvPr>
          <p:cNvSpPr>
            <a:spLocks noGrp="1"/>
          </p:cNvSpPr>
          <p:nvPr>
            <p:ph type="title"/>
          </p:nvPr>
        </p:nvSpPr>
        <p:spPr>
          <a:xfrm>
            <a:off x="838200" y="1032880"/>
            <a:ext cx="10515600" cy="943175"/>
          </a:xfrm>
        </p:spPr>
        <p:txBody>
          <a:bodyPr/>
          <a:lstStyle/>
          <a:p>
            <a:pPr algn="ctr"/>
            <a:r>
              <a:rPr lang="en-US" altLang="zh-CN" dirty="0">
                <a:solidFill>
                  <a:srgbClr val="C00000"/>
                </a:solidFill>
                <a:latin typeface="微软雅黑" panose="020B0503020204020204" pitchFamily="34" charset="-122"/>
                <a:ea typeface="微软雅黑" panose="020B0503020204020204" pitchFamily="34" charset="-122"/>
              </a:rPr>
              <a:t>f(R) thick brane</a:t>
            </a:r>
          </a:p>
        </p:txBody>
      </p:sp>
      <p:sp>
        <p:nvSpPr>
          <p:cNvPr id="12" name="标题 1">
            <a:extLst>
              <a:ext uri="{FF2B5EF4-FFF2-40B4-BE49-F238E27FC236}">
                <a16:creationId xmlns:a16="http://schemas.microsoft.com/office/drawing/2014/main" id="{7CF5DFF5-125E-4545-86C4-C024E2CC294D}"/>
              </a:ext>
            </a:extLst>
          </p:cNvPr>
          <p:cNvSpPr txBox="1">
            <a:spLocks/>
          </p:cNvSpPr>
          <p:nvPr/>
        </p:nvSpPr>
        <p:spPr>
          <a:xfrm>
            <a:off x="838200" y="4180"/>
            <a:ext cx="10515600" cy="943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3.2 Brane in f(R) gravity</a:t>
            </a:r>
          </a:p>
        </p:txBody>
      </p:sp>
    </p:spTree>
    <p:extLst>
      <p:ext uri="{BB962C8B-B14F-4D97-AF65-F5344CB8AC3E}">
        <p14:creationId xmlns:p14="http://schemas.microsoft.com/office/powerpoint/2010/main" val="206682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a:extLst>
              <a:ext uri="{FF2B5EF4-FFF2-40B4-BE49-F238E27FC236}">
                <a16:creationId xmlns:a16="http://schemas.microsoft.com/office/drawing/2014/main" id="{16E673A3-A271-49DD-B44A-AD57E717D1D7}"/>
              </a:ext>
            </a:extLst>
          </p:cNvPr>
          <p:cNvSpPr txBox="1"/>
          <p:nvPr/>
        </p:nvSpPr>
        <p:spPr>
          <a:xfrm>
            <a:off x="952243" y="1407870"/>
            <a:ext cx="11326613" cy="1597294"/>
          </a:xfrm>
          <a:prstGeom prst="rect">
            <a:avLst/>
          </a:prstGeom>
          <a:noFill/>
          <a:ln w="19050">
            <a:noFill/>
            <a:prstDash val="dash"/>
          </a:ln>
        </p:spPr>
        <p:txBody>
          <a:bodyPr/>
          <a:lstStyle/>
          <a:p>
            <a:pPr marL="342900" indent="-342900">
              <a:spcBef>
                <a:spcPct val="20000"/>
              </a:spcBef>
              <a:buFont typeface="Wingdings" pitchFamily="2" charset="2"/>
              <a:buChar char="Ø"/>
            </a:pPr>
            <a:r>
              <a:rPr lang="en-US" altLang="zh-CN" sz="2800" b="1" i="0" u="none" strike="noStrike" baseline="0" dirty="0">
                <a:solidFill>
                  <a:srgbClr val="0000FF"/>
                </a:solidFill>
                <a:latin typeface="微软雅黑" panose="020B0503020204020204" pitchFamily="34" charset="-122"/>
                <a:ea typeface="微软雅黑" panose="020B0503020204020204" pitchFamily="34" charset="-122"/>
                <a:cs typeface="Arial" panose="020B0604020202020204" pitchFamily="34" charset="0"/>
              </a:rPr>
              <a:t>In order to </a:t>
            </a:r>
            <a:r>
              <a:rPr lang="en-US" altLang="zh-CN" sz="28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rPr>
              <a:t>unify 4D gravity and electromagnetic.</a:t>
            </a:r>
          </a:p>
          <a:p>
            <a:pPr marL="342900" indent="-342900">
              <a:spcBef>
                <a:spcPct val="20000"/>
              </a:spcBef>
              <a:buFont typeface="Wingdings" pitchFamily="2" charset="2"/>
              <a:buChar char="Ø"/>
            </a:pPr>
            <a:r>
              <a:rPr lang="en-US" altLang="zh-CN" sz="2800" b="1" dirty="0">
                <a:latin typeface="微软雅黑" panose="020B0503020204020204" pitchFamily="34" charset="-122"/>
                <a:ea typeface="微软雅黑" panose="020B0503020204020204" pitchFamily="34" charset="-122"/>
                <a:cs typeface="Arial" panose="020B0604020202020204" pitchFamily="34" charset="0"/>
              </a:rPr>
              <a:t>This was done by assuming that the photon field originates from fifth component (g</a:t>
            </a:r>
            <a:r>
              <a:rPr lang="en-US" altLang="zh-CN" sz="2800" b="1" baseline="-25000" dirty="0">
                <a:latin typeface="微软雅黑" panose="020B0503020204020204" pitchFamily="34" charset="-122"/>
                <a:ea typeface="微软雅黑" panose="020B0503020204020204" pitchFamily="34" charset="-122"/>
                <a:cs typeface="Arial" panose="020B0604020202020204" pitchFamily="34" charset="0"/>
              </a:rPr>
              <a:t>μ5</a:t>
            </a:r>
            <a:r>
              <a:rPr lang="en-US" altLang="zh-CN" sz="2800" b="1" dirty="0">
                <a:latin typeface="微软雅黑" panose="020B0503020204020204" pitchFamily="34" charset="-122"/>
                <a:ea typeface="微软雅黑" panose="020B0503020204020204" pitchFamily="34" charset="-122"/>
                <a:cs typeface="Arial" panose="020B0604020202020204" pitchFamily="34" charset="0"/>
              </a:rPr>
              <a:t>) of a 5D metric tensor.</a:t>
            </a:r>
            <a:endParaRPr lang="en-US" altLang="zh-CN" sz="40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标题 1">
            <a:extLst>
              <a:ext uri="{FF2B5EF4-FFF2-40B4-BE49-F238E27FC236}">
                <a16:creationId xmlns:a16="http://schemas.microsoft.com/office/drawing/2014/main" id="{DB3F1C3A-D556-4EE2-B1D2-2C7220F578E5}"/>
              </a:ext>
            </a:extLst>
          </p:cNvPr>
          <p:cNvSpPr>
            <a:spLocks noGrp="1"/>
          </p:cNvSpPr>
          <p:nvPr>
            <p:ph type="title"/>
          </p:nvPr>
        </p:nvSpPr>
        <p:spPr>
          <a:xfrm>
            <a:off x="0" y="4180"/>
            <a:ext cx="12192000" cy="1325563"/>
          </a:xfrm>
        </p:spPr>
        <p:txBody>
          <a:bodyPr/>
          <a:lstStyle/>
          <a:p>
            <a:pPr algn="ctr"/>
            <a:r>
              <a:rPr lang="en-US" altLang="zh-CN" dirty="0">
                <a:solidFill>
                  <a:srgbClr val="C00000"/>
                </a:solidFill>
                <a:latin typeface="Arial" panose="020B0604020202020204" pitchFamily="34" charset="0"/>
                <a:cs typeface="Arial" panose="020B0604020202020204" pitchFamily="34" charset="0"/>
              </a:rPr>
              <a:t>Motivation 1</a:t>
            </a:r>
            <a:r>
              <a:rPr lang="en-US" altLang="zh-CN" dirty="0">
                <a:solidFill>
                  <a:srgbClr val="C00000"/>
                </a:solidFill>
                <a:latin typeface="Arial" panose="020B0604020202020204" pitchFamily="34" charset="0"/>
                <a:ea typeface="微软雅黑" pitchFamily="34" charset="-122"/>
                <a:cs typeface="Arial" panose="020B0604020202020204" pitchFamily="34" charset="0"/>
              </a:rPr>
              <a:t>:  Kaluza-Klein theory (1920’)</a:t>
            </a:r>
          </a:p>
        </p:txBody>
      </p:sp>
      <p:pic>
        <p:nvPicPr>
          <p:cNvPr id="14" name="Picture 5" descr="Kaluza">
            <a:extLst>
              <a:ext uri="{FF2B5EF4-FFF2-40B4-BE49-F238E27FC236}">
                <a16:creationId xmlns:a16="http://schemas.microsoft.com/office/drawing/2014/main" id="{54589F84-3C48-4EC1-A6B2-07BFD0C2E3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8292" y="3448787"/>
            <a:ext cx="1252740" cy="1523856"/>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灯片编号占位符 16">
            <a:extLst>
              <a:ext uri="{FF2B5EF4-FFF2-40B4-BE49-F238E27FC236}">
                <a16:creationId xmlns:a16="http://schemas.microsoft.com/office/drawing/2014/main" id="{425EE4A3-D482-492E-80B5-B6CDB44A3264}"/>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4</a:t>
            </a:fld>
            <a:endParaRPr lang="zh-CN" altLang="en-US" sz="2400" b="1" dirty="0"/>
          </a:p>
        </p:txBody>
      </p:sp>
      <p:sp>
        <p:nvSpPr>
          <p:cNvPr id="8" name="矩形 7">
            <a:extLst>
              <a:ext uri="{FF2B5EF4-FFF2-40B4-BE49-F238E27FC236}">
                <a16:creationId xmlns:a16="http://schemas.microsoft.com/office/drawing/2014/main" id="{322567BD-9253-45AA-8154-CE10AE10A923}"/>
              </a:ext>
            </a:extLst>
          </p:cNvPr>
          <p:cNvSpPr/>
          <p:nvPr/>
        </p:nvSpPr>
        <p:spPr>
          <a:xfrm>
            <a:off x="-990575" y="5418831"/>
            <a:ext cx="9971530" cy="84267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 name="直接连接符 9">
            <a:extLst>
              <a:ext uri="{FF2B5EF4-FFF2-40B4-BE49-F238E27FC236}">
                <a16:creationId xmlns:a16="http://schemas.microsoft.com/office/drawing/2014/main" id="{66471E1A-0680-4640-9A94-71393B18D98F}"/>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12" name="图片 11" descr="Oskar_Klein[1]">
            <a:extLst>
              <a:ext uri="{FF2B5EF4-FFF2-40B4-BE49-F238E27FC236}">
                <a16:creationId xmlns:a16="http://schemas.microsoft.com/office/drawing/2014/main" id="{8072B5C3-3F19-4B90-9815-81B0DC4BA5E9}"/>
              </a:ext>
            </a:extLst>
          </p:cNvPr>
          <p:cNvPicPr>
            <a:picLocks noChangeAspect="1"/>
          </p:cNvPicPr>
          <p:nvPr/>
        </p:nvPicPr>
        <p:blipFill>
          <a:blip r:embed="rId4"/>
          <a:stretch>
            <a:fillRect/>
          </a:stretch>
        </p:blipFill>
        <p:spPr>
          <a:xfrm>
            <a:off x="3030173" y="3469747"/>
            <a:ext cx="1328283" cy="1613838"/>
          </a:xfrm>
          <a:prstGeom prst="rect">
            <a:avLst/>
          </a:prstGeom>
          <a:effectLst>
            <a:softEdge rad="127000"/>
          </a:effectLst>
        </p:spPr>
      </p:pic>
      <p:grpSp>
        <p:nvGrpSpPr>
          <p:cNvPr id="2" name="组合 1">
            <a:extLst>
              <a:ext uri="{FF2B5EF4-FFF2-40B4-BE49-F238E27FC236}">
                <a16:creationId xmlns:a16="http://schemas.microsoft.com/office/drawing/2014/main" id="{DB94C039-5C05-4689-93E3-71ECF59D012F}"/>
              </a:ext>
            </a:extLst>
          </p:cNvPr>
          <p:cNvGrpSpPr/>
          <p:nvPr/>
        </p:nvGrpSpPr>
        <p:grpSpPr>
          <a:xfrm>
            <a:off x="5805769" y="3425082"/>
            <a:ext cx="5200782" cy="1936077"/>
            <a:chOff x="3019651" y="2619114"/>
            <a:chExt cx="6055561" cy="2244696"/>
          </a:xfrm>
        </p:grpSpPr>
        <p:pic>
          <p:nvPicPr>
            <p:cNvPr id="7" name="Picture 4" descr="NewTon' Law 2">
              <a:extLst>
                <a:ext uri="{FF2B5EF4-FFF2-40B4-BE49-F238E27FC236}">
                  <a16:creationId xmlns:a16="http://schemas.microsoft.com/office/drawing/2014/main" id="{07BC3F2F-0581-4AF6-8D6B-118AF7CD72E2}"/>
                </a:ext>
              </a:extLst>
            </p:cNvPr>
            <p:cNvPicPr>
              <a:picLocks noChangeAspect="1"/>
            </p:cNvPicPr>
            <p:nvPr/>
          </p:nvPicPr>
          <p:blipFill>
            <a:blip r:embed="rId5"/>
            <a:stretch>
              <a:fillRect/>
            </a:stretch>
          </p:blipFill>
          <p:spPr>
            <a:xfrm>
              <a:off x="3935482" y="2635834"/>
              <a:ext cx="5139730" cy="1362124"/>
            </a:xfrm>
            <a:prstGeom prst="rect">
              <a:avLst/>
            </a:prstGeom>
            <a:noFill/>
            <a:ln w="9525">
              <a:noFill/>
            </a:ln>
            <a:effectLst>
              <a:softEdge rad="127000"/>
            </a:effectLst>
          </p:spPr>
        </p:pic>
        <p:cxnSp>
          <p:nvCxnSpPr>
            <p:cNvPr id="23" name="直接箭头连接符 22">
              <a:extLst>
                <a:ext uri="{FF2B5EF4-FFF2-40B4-BE49-F238E27FC236}">
                  <a16:creationId xmlns:a16="http://schemas.microsoft.com/office/drawing/2014/main" id="{9D27B323-7696-4972-A865-CD8AB46F390F}"/>
                </a:ext>
              </a:extLst>
            </p:cNvPr>
            <p:cNvCxnSpPr>
              <a:cxnSpLocks/>
            </p:cNvCxnSpPr>
            <p:nvPr/>
          </p:nvCxnSpPr>
          <p:spPr>
            <a:xfrm flipV="1">
              <a:off x="4839411" y="3405257"/>
              <a:ext cx="4162859" cy="592701"/>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30" name="组合 29">
              <a:extLst>
                <a:ext uri="{FF2B5EF4-FFF2-40B4-BE49-F238E27FC236}">
                  <a16:creationId xmlns:a16="http://schemas.microsoft.com/office/drawing/2014/main" id="{541B1A09-7FB7-4779-850D-28A4A1C7ECD6}"/>
                </a:ext>
              </a:extLst>
            </p:cNvPr>
            <p:cNvGrpSpPr/>
            <p:nvPr/>
          </p:nvGrpSpPr>
          <p:grpSpPr>
            <a:xfrm>
              <a:off x="3810179" y="2619114"/>
              <a:ext cx="1119961" cy="1472826"/>
              <a:chOff x="4993764" y="3550882"/>
              <a:chExt cx="1202642" cy="1704926"/>
            </a:xfrm>
          </p:grpSpPr>
          <p:sp>
            <p:nvSpPr>
              <p:cNvPr id="21" name="弧形 20">
                <a:extLst>
                  <a:ext uri="{FF2B5EF4-FFF2-40B4-BE49-F238E27FC236}">
                    <a16:creationId xmlns:a16="http://schemas.microsoft.com/office/drawing/2014/main" id="{9F7928D4-02AC-455D-8651-AE61A34F8DE2}"/>
                  </a:ext>
                </a:extLst>
              </p:cNvPr>
              <p:cNvSpPr/>
              <p:nvPr/>
            </p:nvSpPr>
            <p:spPr>
              <a:xfrm flipH="1">
                <a:off x="4993764" y="3550882"/>
                <a:ext cx="1202642" cy="1704926"/>
              </a:xfrm>
              <a:prstGeom prst="arc">
                <a:avLst>
                  <a:gd name="adj1" fmla="val 16200000"/>
                  <a:gd name="adj2" fmla="val 1335944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6" name="直接箭头连接符 25">
                <a:extLst>
                  <a:ext uri="{FF2B5EF4-FFF2-40B4-BE49-F238E27FC236}">
                    <a16:creationId xmlns:a16="http://schemas.microsoft.com/office/drawing/2014/main" id="{941A9823-3E1A-4C47-AF2B-39FD6176CFB1}"/>
                  </a:ext>
                </a:extLst>
              </p:cNvPr>
              <p:cNvCxnSpPr>
                <a:cxnSpLocks/>
              </p:cNvCxnSpPr>
              <p:nvPr/>
            </p:nvCxnSpPr>
            <p:spPr>
              <a:xfrm flipH="1" flipV="1">
                <a:off x="6019800" y="3800052"/>
                <a:ext cx="79178" cy="1534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文本框 30">
              <a:extLst>
                <a:ext uri="{FF2B5EF4-FFF2-40B4-BE49-F238E27FC236}">
                  <a16:creationId xmlns:a16="http://schemas.microsoft.com/office/drawing/2014/main" id="{61831180-54CB-4250-9496-53E435608283}"/>
                </a:ext>
              </a:extLst>
            </p:cNvPr>
            <p:cNvSpPr txBox="1"/>
            <p:nvPr/>
          </p:nvSpPr>
          <p:spPr>
            <a:xfrm rot="21031126">
              <a:off x="5498698" y="3629882"/>
              <a:ext cx="3374449" cy="523220"/>
            </a:xfrm>
            <a:prstGeom prst="rect">
              <a:avLst/>
            </a:prstGeom>
            <a:noFill/>
          </p:spPr>
          <p:txBody>
            <a:bodyPr wrap="square" rtlCol="0">
              <a:spAutoFit/>
            </a:bodyPr>
            <a:lstStyle/>
            <a:p>
              <a:pPr algn="ctr"/>
              <a:r>
                <a:rPr lang="en-US" altLang="zh-CN" sz="2800" b="1" dirty="0">
                  <a:solidFill>
                    <a:srgbClr val="0000FF"/>
                  </a:solidFill>
                </a:rPr>
                <a:t>X</a:t>
              </a:r>
              <a:r>
                <a:rPr lang="en-US" altLang="zh-CN" sz="2800" b="1" baseline="30000" dirty="0">
                  <a:solidFill>
                    <a:srgbClr val="0000FF"/>
                  </a:solidFill>
                </a:rPr>
                <a:t>1</a:t>
              </a:r>
              <a:r>
                <a:rPr lang="en-US" altLang="zh-CN" sz="2800" b="1" dirty="0">
                  <a:solidFill>
                    <a:srgbClr val="0000FF"/>
                  </a:solidFill>
                </a:rPr>
                <a:t>, x</a:t>
              </a:r>
              <a:r>
                <a:rPr lang="en-US" altLang="zh-CN" sz="2800" b="1" baseline="30000" dirty="0">
                  <a:solidFill>
                    <a:srgbClr val="0000FF"/>
                  </a:solidFill>
                </a:rPr>
                <a:t>2</a:t>
              </a:r>
              <a:r>
                <a:rPr lang="en-US" altLang="zh-CN" sz="2800" b="1" dirty="0">
                  <a:solidFill>
                    <a:srgbClr val="0000FF"/>
                  </a:solidFill>
                </a:rPr>
                <a:t>, x</a:t>
              </a:r>
              <a:r>
                <a:rPr lang="en-US" altLang="zh-CN" sz="2800" b="1" baseline="30000" dirty="0">
                  <a:solidFill>
                    <a:srgbClr val="0000FF"/>
                  </a:solidFill>
                </a:rPr>
                <a:t>3</a:t>
              </a:r>
              <a:endParaRPr lang="zh-CN" altLang="en-US" sz="2800" b="1" baseline="30000" dirty="0">
                <a:solidFill>
                  <a:srgbClr val="0000FF"/>
                </a:solidFill>
              </a:endParaRPr>
            </a:p>
          </p:txBody>
        </p:sp>
        <p:sp>
          <p:nvSpPr>
            <p:cNvPr id="35" name="文本框 34">
              <a:extLst>
                <a:ext uri="{FF2B5EF4-FFF2-40B4-BE49-F238E27FC236}">
                  <a16:creationId xmlns:a16="http://schemas.microsoft.com/office/drawing/2014/main" id="{BD2202BE-C99D-400F-AF78-F68DC1A5DBE6}"/>
                </a:ext>
              </a:extLst>
            </p:cNvPr>
            <p:cNvSpPr txBox="1"/>
            <p:nvPr/>
          </p:nvSpPr>
          <p:spPr>
            <a:xfrm rot="2886883">
              <a:off x="2421666" y="3557940"/>
              <a:ext cx="1903855" cy="707886"/>
            </a:xfrm>
            <a:prstGeom prst="rect">
              <a:avLst/>
            </a:prstGeom>
            <a:noFill/>
          </p:spPr>
          <p:txBody>
            <a:bodyPr wrap="none" rtlCol="0">
              <a:spAutoFit/>
            </a:bodyPr>
            <a:lstStyle/>
            <a:p>
              <a:pPr algn="ctr"/>
              <a:r>
                <a:rPr lang="en-US" altLang="zh-CN" sz="2000" b="1" dirty="0">
                  <a:solidFill>
                    <a:srgbClr val="C00000"/>
                  </a:solidFill>
                </a:rPr>
                <a:t>Extra dimension</a:t>
              </a:r>
            </a:p>
            <a:p>
              <a:pPr algn="ctr"/>
              <a:r>
                <a:rPr lang="en-US" altLang="zh-CN" sz="2000" b="1" dirty="0">
                  <a:solidFill>
                    <a:srgbClr val="C00000"/>
                  </a:solidFill>
                </a:rPr>
                <a:t>Planck</a:t>
              </a:r>
              <a:r>
                <a:rPr lang="zh-CN" altLang="en-US" sz="2000" b="1" dirty="0">
                  <a:solidFill>
                    <a:srgbClr val="C00000"/>
                  </a:solidFill>
                </a:rPr>
                <a:t> </a:t>
              </a:r>
              <a:r>
                <a:rPr lang="en-US" altLang="zh-CN" sz="2000" b="1" dirty="0">
                  <a:solidFill>
                    <a:srgbClr val="C00000"/>
                  </a:solidFill>
                </a:rPr>
                <a:t>scale</a:t>
              </a:r>
              <a:endParaRPr lang="zh-CN" altLang="en-US" sz="2000" b="1" dirty="0">
                <a:solidFill>
                  <a:srgbClr val="C00000"/>
                </a:solidFill>
              </a:endParaRPr>
            </a:p>
          </p:txBody>
        </p:sp>
      </p:grpSp>
      <p:sp>
        <p:nvSpPr>
          <p:cNvPr id="4" name="文本框 3">
            <a:extLst>
              <a:ext uri="{FF2B5EF4-FFF2-40B4-BE49-F238E27FC236}">
                <a16:creationId xmlns:a16="http://schemas.microsoft.com/office/drawing/2014/main" id="{78F54061-3304-2D31-3566-B008EAABDA38}"/>
              </a:ext>
            </a:extLst>
          </p:cNvPr>
          <p:cNvSpPr txBox="1"/>
          <p:nvPr/>
        </p:nvSpPr>
        <p:spPr>
          <a:xfrm>
            <a:off x="1408292" y="5570450"/>
            <a:ext cx="10597768" cy="707886"/>
          </a:xfrm>
          <a:prstGeom prst="rect">
            <a:avLst/>
          </a:prstGeom>
          <a:noFill/>
        </p:spPr>
        <p:txBody>
          <a:bodyPr wrap="square">
            <a:spAutoFit/>
          </a:bodyPr>
          <a:lstStyle/>
          <a:p>
            <a:pPr algn="l"/>
            <a:r>
              <a:rPr lang="de-DE" altLang="zh-CN" sz="2000" b="0" i="0" u="none" strike="noStrike" baseline="0" dirty="0">
                <a:latin typeface="CMR12"/>
              </a:rPr>
              <a:t>T. Kaluza, Sitzungsber. Preuss. Akad. Wiss. Berlin (Math. Phys. ) </a:t>
            </a:r>
            <a:r>
              <a:rPr lang="de-DE" altLang="zh-CN" sz="2000" b="0" i="0" u="none" strike="noStrike" baseline="0" dirty="0">
                <a:latin typeface="CMBX12"/>
              </a:rPr>
              <a:t>1921</a:t>
            </a:r>
            <a:r>
              <a:rPr lang="de-DE" altLang="zh-CN" sz="2000" b="0" i="0" u="none" strike="noStrike" baseline="0" dirty="0">
                <a:latin typeface="CMR12"/>
              </a:rPr>
              <a:t>, 966 (1921);</a:t>
            </a:r>
          </a:p>
          <a:p>
            <a:pPr algn="l"/>
            <a:r>
              <a:rPr lang="en-US" altLang="zh-CN" sz="2000" b="0" i="0" u="none" strike="noStrike" baseline="0" dirty="0">
                <a:latin typeface="CMR12"/>
              </a:rPr>
              <a:t>O. Klein, Z. Phys. </a:t>
            </a:r>
            <a:r>
              <a:rPr lang="en-US" altLang="zh-CN" sz="2000" b="0" i="0" u="none" strike="noStrike" baseline="0" dirty="0">
                <a:latin typeface="CMBX12"/>
              </a:rPr>
              <a:t>37</a:t>
            </a:r>
            <a:r>
              <a:rPr lang="en-US" altLang="zh-CN" sz="2000" b="0" i="0" u="none" strike="noStrike" baseline="0" dirty="0">
                <a:latin typeface="CMR12"/>
              </a:rPr>
              <a:t>, 895 (1926).</a:t>
            </a:r>
            <a:endParaRPr lang="zh-CN" altLang="en-US" sz="2000" dirty="0"/>
          </a:p>
        </p:txBody>
      </p:sp>
    </p:spTree>
    <p:extLst>
      <p:ext uri="{BB962C8B-B14F-4D97-AF65-F5344CB8AC3E}">
        <p14:creationId xmlns:p14="http://schemas.microsoft.com/office/powerpoint/2010/main" val="834357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D0413B3-307D-4595-A87F-0FC5165300B2}"/>
              </a:ext>
            </a:extLst>
          </p:cNvPr>
          <p:cNvPicPr>
            <a:picLocks noChangeAspect="1"/>
          </p:cNvPicPr>
          <p:nvPr/>
        </p:nvPicPr>
        <p:blipFill>
          <a:blip r:embed="rId2"/>
          <a:stretch>
            <a:fillRect/>
          </a:stretch>
        </p:blipFill>
        <p:spPr>
          <a:xfrm>
            <a:off x="1342789" y="3951217"/>
            <a:ext cx="10011009" cy="2636986"/>
          </a:xfrm>
          <a:prstGeom prst="rect">
            <a:avLst/>
          </a:prstGeom>
          <a:ln>
            <a:solidFill>
              <a:srgbClr val="C00000"/>
            </a:solidFill>
          </a:ln>
        </p:spPr>
      </p:pic>
      <p:sp>
        <p:nvSpPr>
          <p:cNvPr id="6" name="标题 1">
            <a:extLst>
              <a:ext uri="{FF2B5EF4-FFF2-40B4-BE49-F238E27FC236}">
                <a16:creationId xmlns:a16="http://schemas.microsoft.com/office/drawing/2014/main" id="{3DD8E353-AF33-4F9F-867E-157C63F611FE}"/>
              </a:ext>
            </a:extLst>
          </p:cNvPr>
          <p:cNvSpPr>
            <a:spLocks noGrp="1"/>
          </p:cNvSpPr>
          <p:nvPr>
            <p:ph type="title"/>
          </p:nvPr>
        </p:nvSpPr>
        <p:spPr>
          <a:xfrm>
            <a:off x="838200" y="4180"/>
            <a:ext cx="10515600" cy="943175"/>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3.3 Gravity on brane</a:t>
            </a:r>
          </a:p>
        </p:txBody>
      </p:sp>
      <p:cxnSp>
        <p:nvCxnSpPr>
          <p:cNvPr id="7" name="直接连接符 6">
            <a:extLst>
              <a:ext uri="{FF2B5EF4-FFF2-40B4-BE49-F238E27FC236}">
                <a16:creationId xmlns:a16="http://schemas.microsoft.com/office/drawing/2014/main" id="{25657489-90D7-40E1-BEC2-023270506637}"/>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8" name="组合 7">
            <a:extLst>
              <a:ext uri="{FF2B5EF4-FFF2-40B4-BE49-F238E27FC236}">
                <a16:creationId xmlns:a16="http://schemas.microsoft.com/office/drawing/2014/main" id="{614630C5-AD9C-4399-A3E1-A31CD583A95C}"/>
              </a:ext>
            </a:extLst>
          </p:cNvPr>
          <p:cNvGrpSpPr/>
          <p:nvPr/>
        </p:nvGrpSpPr>
        <p:grpSpPr>
          <a:xfrm>
            <a:off x="1334623" y="1324972"/>
            <a:ext cx="6846053" cy="2289225"/>
            <a:chOff x="3995738" y="981075"/>
            <a:chExt cx="4786312" cy="1571625"/>
          </a:xfrm>
        </p:grpSpPr>
        <p:pic>
          <p:nvPicPr>
            <p:cNvPr id="9" name="图片 3" descr="涨落分解_2.png">
              <a:extLst>
                <a:ext uri="{FF2B5EF4-FFF2-40B4-BE49-F238E27FC236}">
                  <a16:creationId xmlns:a16="http://schemas.microsoft.com/office/drawing/2014/main" id="{A9FF6657-5D26-4F3C-B47B-4AA6BC125669}"/>
                </a:ext>
              </a:extLst>
            </p:cNvPr>
            <p:cNvPicPr>
              <a:picLocks noChangeAspect="1"/>
            </p:cNvPicPr>
            <p:nvPr/>
          </p:nvPicPr>
          <p:blipFill>
            <a:blip r:embed="rId3" cstate="print"/>
            <a:srcRect/>
            <a:stretch>
              <a:fillRect/>
            </a:stretch>
          </p:blipFill>
          <p:spPr bwMode="auto">
            <a:xfrm>
              <a:off x="4071934" y="1071546"/>
              <a:ext cx="4643438" cy="1401763"/>
            </a:xfrm>
            <a:prstGeom prst="rect">
              <a:avLst/>
            </a:prstGeom>
            <a:noFill/>
            <a:ln w="9525">
              <a:noFill/>
              <a:miter lim="800000"/>
              <a:headEnd/>
              <a:tailEnd/>
            </a:ln>
          </p:spPr>
        </p:pic>
        <p:sp>
          <p:nvSpPr>
            <p:cNvPr id="10" name="圆角矩形 19">
              <a:extLst>
                <a:ext uri="{FF2B5EF4-FFF2-40B4-BE49-F238E27FC236}">
                  <a16:creationId xmlns:a16="http://schemas.microsoft.com/office/drawing/2014/main" id="{E70368AB-16B1-4373-A5FE-E0A0AB120868}"/>
                </a:ext>
              </a:extLst>
            </p:cNvPr>
            <p:cNvSpPr>
              <a:spLocks noChangeArrowheads="1"/>
            </p:cNvSpPr>
            <p:nvPr/>
          </p:nvSpPr>
          <p:spPr bwMode="auto">
            <a:xfrm>
              <a:off x="3995738" y="981075"/>
              <a:ext cx="4786312" cy="1571625"/>
            </a:xfrm>
            <a:prstGeom prst="roundRect">
              <a:avLst>
                <a:gd name="adj" fmla="val 16667"/>
              </a:avLst>
            </a:prstGeom>
            <a:noFill/>
            <a:ln w="9525" algn="ctr">
              <a:solidFill>
                <a:srgbClr val="0000FF"/>
              </a:solidFill>
              <a:round/>
            </a:ln>
          </p:spPr>
          <p:txBody>
            <a:bodyPr/>
            <a:lstStyle/>
            <a:p>
              <a:pPr>
                <a:buFont typeface="Arial" charset="0"/>
                <a:buNone/>
              </a:pPr>
              <a:endParaRPr lang="zh-CN" altLang="en-US"/>
            </a:p>
          </p:txBody>
        </p:sp>
      </p:grpSp>
      <p:pic>
        <p:nvPicPr>
          <p:cNvPr id="28" name="图片 27">
            <a:extLst>
              <a:ext uri="{FF2B5EF4-FFF2-40B4-BE49-F238E27FC236}">
                <a16:creationId xmlns:a16="http://schemas.microsoft.com/office/drawing/2014/main" id="{73E2BB7A-A9E1-485A-B259-FF4EB9DD22E4}"/>
              </a:ext>
            </a:extLst>
          </p:cNvPr>
          <p:cNvPicPr>
            <a:picLocks noChangeAspect="1"/>
          </p:cNvPicPr>
          <p:nvPr/>
        </p:nvPicPr>
        <p:blipFill>
          <a:blip r:embed="rId4"/>
          <a:stretch>
            <a:fillRect/>
          </a:stretch>
        </p:blipFill>
        <p:spPr>
          <a:xfrm>
            <a:off x="8371790" y="1357972"/>
            <a:ext cx="2982009" cy="2140584"/>
          </a:xfrm>
          <a:prstGeom prst="rect">
            <a:avLst/>
          </a:prstGeom>
          <a:ln>
            <a:solidFill>
              <a:srgbClr val="C00000"/>
            </a:solidFill>
          </a:ln>
        </p:spPr>
      </p:pic>
      <p:sp>
        <p:nvSpPr>
          <p:cNvPr id="29" name="灯片编号占位符 16">
            <a:extLst>
              <a:ext uri="{FF2B5EF4-FFF2-40B4-BE49-F238E27FC236}">
                <a16:creationId xmlns:a16="http://schemas.microsoft.com/office/drawing/2014/main" id="{C4F21685-A000-446F-A5F7-712F19EBFF37}"/>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40</a:t>
            </a:fld>
            <a:endParaRPr lang="zh-CN" altLang="en-US" sz="2400" b="1" dirty="0"/>
          </a:p>
        </p:txBody>
      </p:sp>
    </p:spTree>
    <p:extLst>
      <p:ext uri="{BB962C8B-B14F-4D97-AF65-F5344CB8AC3E}">
        <p14:creationId xmlns:p14="http://schemas.microsoft.com/office/powerpoint/2010/main" val="3993592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783B2550-CE88-4948-9789-2C5185B19308}"/>
              </a:ext>
            </a:extLst>
          </p:cNvPr>
          <p:cNvSpPr/>
          <p:nvPr/>
        </p:nvSpPr>
        <p:spPr>
          <a:xfrm>
            <a:off x="185439" y="2659559"/>
            <a:ext cx="11704743" cy="769441"/>
          </a:xfrm>
          <a:prstGeom prst="rect">
            <a:avLst/>
          </a:prstGeom>
        </p:spPr>
        <p:txBody>
          <a:bodyPr wrap="square">
            <a:spAutoFit/>
          </a:bodyPr>
          <a:lstStyle/>
          <a:p>
            <a:pPr algn="ctr"/>
            <a:r>
              <a:rPr lang="en-US" altLang="zh-CN" sz="4400" b="1" dirty="0">
                <a:solidFill>
                  <a:srgbClr val="C00000"/>
                </a:solidFill>
                <a:latin typeface="Arial" panose="020B0604020202020204" pitchFamily="34" charset="0"/>
                <a:cs typeface="Arial" panose="020B0604020202020204" pitchFamily="34" charset="0"/>
              </a:rPr>
              <a:t>4. Localization of matter fields</a:t>
            </a:r>
          </a:p>
        </p:txBody>
      </p:sp>
      <p:sp>
        <p:nvSpPr>
          <p:cNvPr id="19" name="灯片编号占位符 16">
            <a:extLst>
              <a:ext uri="{FF2B5EF4-FFF2-40B4-BE49-F238E27FC236}">
                <a16:creationId xmlns:a16="http://schemas.microsoft.com/office/drawing/2014/main" id="{B7CFEE5D-BF11-49B0-8089-6F573BA412CB}"/>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41</a:t>
            </a:fld>
            <a:endParaRPr lang="zh-CN" altLang="en-US" sz="2400" b="1" dirty="0"/>
          </a:p>
        </p:txBody>
      </p:sp>
    </p:spTree>
    <p:extLst>
      <p:ext uri="{BB962C8B-B14F-4D97-AF65-F5344CB8AC3E}">
        <p14:creationId xmlns:p14="http://schemas.microsoft.com/office/powerpoint/2010/main" val="2336490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5889BF3-8834-46B5-BDDF-2E037DDFBA58}"/>
              </a:ext>
            </a:extLst>
          </p:cNvPr>
          <p:cNvSpPr>
            <a:spLocks noGrp="1"/>
          </p:cNvSpPr>
          <p:nvPr>
            <p:ph sz="half" idx="1"/>
          </p:nvPr>
        </p:nvSpPr>
        <p:spPr>
          <a:xfrm>
            <a:off x="838199" y="1825625"/>
            <a:ext cx="11353801" cy="4351338"/>
          </a:xfrm>
        </p:spPr>
        <p:txBody>
          <a:bodyPr/>
          <a:lstStyle/>
          <a:p>
            <a:r>
              <a:rPr lang="en-US" altLang="zh-CN" b="1" dirty="0">
                <a:solidFill>
                  <a:srgbClr val="C00000"/>
                </a:solidFill>
                <a:latin typeface="微软雅黑" panose="020B0503020204020204" pitchFamily="34" charset="-122"/>
                <a:ea typeface="微软雅黑" panose="020B0503020204020204" pitchFamily="34" charset="-122"/>
              </a:rPr>
              <a:t>All matter fields are in the bulk</a:t>
            </a:r>
          </a:p>
          <a:p>
            <a:pPr lvl="1">
              <a:buFont typeface="Wingdings" panose="05000000000000000000" pitchFamily="2" charset="2"/>
              <a:buChar char="Ø"/>
            </a:pPr>
            <a:r>
              <a:rPr lang="en-US" altLang="zh-CN" sz="2800" b="1" dirty="0">
                <a:latin typeface="微软雅黑" panose="020B0503020204020204" pitchFamily="34" charset="-122"/>
                <a:ea typeface="微软雅黑" panose="020B0503020204020204" pitchFamily="34" charset="-122"/>
              </a:rPr>
              <a:t>Localized Zero modes——SM.     </a:t>
            </a:r>
          </a:p>
          <a:p>
            <a:pPr lvl="1">
              <a:buFont typeface="Wingdings" panose="05000000000000000000" pitchFamily="2" charset="2"/>
              <a:buChar char="Ø"/>
            </a:pPr>
            <a:r>
              <a:rPr lang="en-US" altLang="zh-CN" sz="2800" b="1" dirty="0">
                <a:latin typeface="微软雅黑" panose="020B0503020204020204" pitchFamily="34" charset="-122"/>
                <a:ea typeface="微软雅黑" panose="020B0503020204020204" pitchFamily="34" charset="-122"/>
              </a:rPr>
              <a:t>Massive KK modes——beyond SM.</a:t>
            </a:r>
          </a:p>
        </p:txBody>
      </p:sp>
      <p:sp>
        <p:nvSpPr>
          <p:cNvPr id="5" name="标题 5">
            <a:extLst>
              <a:ext uri="{FF2B5EF4-FFF2-40B4-BE49-F238E27FC236}">
                <a16:creationId xmlns:a16="http://schemas.microsoft.com/office/drawing/2014/main" id="{6B2D59B6-476F-4B90-98A9-41EC484B5A82}"/>
              </a:ext>
            </a:extLst>
          </p:cNvPr>
          <p:cNvSpPr>
            <a:spLocks noGrp="1"/>
          </p:cNvSpPr>
          <p:nvPr>
            <p:ph type="title"/>
          </p:nvPr>
        </p:nvSpPr>
        <p:spPr>
          <a:xfrm>
            <a:off x="838200" y="102860"/>
            <a:ext cx="10515600" cy="921521"/>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4.  Localization of matter fields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cxnSp>
        <p:nvCxnSpPr>
          <p:cNvPr id="6" name="直接连接符 5">
            <a:extLst>
              <a:ext uri="{FF2B5EF4-FFF2-40B4-BE49-F238E27FC236}">
                <a16:creationId xmlns:a16="http://schemas.microsoft.com/office/drawing/2014/main" id="{CC795536-AE50-4822-969C-3C1419E03EAF}"/>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7" name="组合 6">
            <a:extLst>
              <a:ext uri="{FF2B5EF4-FFF2-40B4-BE49-F238E27FC236}">
                <a16:creationId xmlns:a16="http://schemas.microsoft.com/office/drawing/2014/main" id="{D7E443CC-30F4-4BF8-85F7-0FC30BF75C08}"/>
              </a:ext>
            </a:extLst>
          </p:cNvPr>
          <p:cNvGrpSpPr/>
          <p:nvPr/>
        </p:nvGrpSpPr>
        <p:grpSpPr>
          <a:xfrm>
            <a:off x="7548674" y="3540212"/>
            <a:ext cx="2893633" cy="2432107"/>
            <a:chOff x="8786842" y="388600"/>
            <a:chExt cx="2720495" cy="2326021"/>
          </a:xfrm>
        </p:grpSpPr>
        <p:grpSp>
          <p:nvGrpSpPr>
            <p:cNvPr id="8" name="组合 7">
              <a:extLst>
                <a:ext uri="{FF2B5EF4-FFF2-40B4-BE49-F238E27FC236}">
                  <a16:creationId xmlns:a16="http://schemas.microsoft.com/office/drawing/2014/main" id="{09908374-73C2-4538-8AC9-4D341287D2E3}"/>
                </a:ext>
              </a:extLst>
            </p:cNvPr>
            <p:cNvGrpSpPr/>
            <p:nvPr/>
          </p:nvGrpSpPr>
          <p:grpSpPr>
            <a:xfrm>
              <a:off x="8929719" y="857232"/>
              <a:ext cx="2217281" cy="1857389"/>
              <a:chOff x="8929719" y="857232"/>
              <a:chExt cx="2217281" cy="1857389"/>
            </a:xfrm>
          </p:grpSpPr>
          <p:pic>
            <p:nvPicPr>
              <p:cNvPr id="12" name="Picture 2">
                <a:extLst>
                  <a:ext uri="{FF2B5EF4-FFF2-40B4-BE49-F238E27FC236}">
                    <a16:creationId xmlns:a16="http://schemas.microsoft.com/office/drawing/2014/main" id="{DEDD45FC-E689-43DF-997E-F8BBAFC296E7}"/>
                  </a:ext>
                </a:extLst>
              </p:cNvPr>
              <p:cNvPicPr>
                <a:picLocks noChangeAspect="1" noChangeArrowheads="1"/>
              </p:cNvPicPr>
              <p:nvPr/>
            </p:nvPicPr>
            <p:blipFill>
              <a:blip r:embed="rId2" cstate="print"/>
              <a:srcRect/>
              <a:stretch>
                <a:fillRect/>
              </a:stretch>
            </p:blipFill>
            <p:spPr bwMode="auto">
              <a:xfrm>
                <a:off x="8929719" y="1142985"/>
                <a:ext cx="2217281" cy="1571636"/>
              </a:xfrm>
              <a:prstGeom prst="rect">
                <a:avLst/>
              </a:prstGeom>
              <a:noFill/>
              <a:ln w="9525">
                <a:noFill/>
                <a:miter lim="800000"/>
                <a:headEnd/>
                <a:tailEnd/>
              </a:ln>
              <a:effectLst/>
            </p:spPr>
          </p:pic>
          <p:cxnSp>
            <p:nvCxnSpPr>
              <p:cNvPr id="13" name="直接箭头连接符 12">
                <a:extLst>
                  <a:ext uri="{FF2B5EF4-FFF2-40B4-BE49-F238E27FC236}">
                    <a16:creationId xmlns:a16="http://schemas.microsoft.com/office/drawing/2014/main" id="{A46799C5-1ACF-4BDA-974F-3F01BB664AD5}"/>
                  </a:ext>
                </a:extLst>
              </p:cNvPr>
              <p:cNvCxnSpPr/>
              <p:nvPr/>
            </p:nvCxnSpPr>
            <p:spPr bwMode="auto">
              <a:xfrm rot="5400000" flipH="1" flipV="1">
                <a:off x="9086575" y="1761312"/>
                <a:ext cx="1814510" cy="635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628DE80E-28C4-4EF9-8568-FFC77EBB3723}"/>
                  </a:ext>
                </a:extLst>
              </p:cNvPr>
              <p:cNvSpPr/>
              <p:nvPr/>
            </p:nvSpPr>
            <p:spPr bwMode="auto">
              <a:xfrm>
                <a:off x="9937188" y="1299347"/>
                <a:ext cx="124275" cy="158131"/>
              </a:xfrm>
              <a:prstGeom prst="ellipse">
                <a:avLst/>
              </a:prstGeom>
              <a:solidFill>
                <a:srgbClr val="C00000"/>
              </a:solidFill>
              <a:scene3d>
                <a:camera prst="orthographicFront"/>
                <a:lightRig rig="threePt" dir="t">
                  <a:rot lat="0" lon="0" rev="1200000"/>
                </a:lightRig>
              </a:scene3d>
              <a:sp3d prstMaterial="matte">
                <a:bevelT w="63500" h="25400"/>
              </a:sp3d>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zh-CN" altLang="en-US"/>
              </a:p>
            </p:txBody>
          </p:sp>
        </p:grpSp>
        <p:sp>
          <p:nvSpPr>
            <p:cNvPr id="9" name="矩形 79">
              <a:extLst>
                <a:ext uri="{FF2B5EF4-FFF2-40B4-BE49-F238E27FC236}">
                  <a16:creationId xmlns:a16="http://schemas.microsoft.com/office/drawing/2014/main" id="{29A91744-E124-4A4C-A09B-64D505A70791}"/>
                </a:ext>
              </a:extLst>
            </p:cNvPr>
            <p:cNvSpPr>
              <a:spLocks noChangeArrowheads="1"/>
            </p:cNvSpPr>
            <p:nvPr/>
          </p:nvSpPr>
          <p:spPr bwMode="auto">
            <a:xfrm>
              <a:off x="11187532" y="1392795"/>
              <a:ext cx="319805" cy="441528"/>
            </a:xfrm>
            <a:prstGeom prst="rect">
              <a:avLst/>
            </a:prstGeom>
            <a:noFill/>
            <a:ln w="9525">
              <a:noFill/>
              <a:miter lim="800000"/>
            </a:ln>
          </p:spPr>
          <p:txBody>
            <a:bodyPr wrap="none">
              <a:spAutoFit/>
            </a:bodyPr>
            <a:lstStyle/>
            <a:p>
              <a:r>
                <a:rPr lang="en-US" altLang="zh-CN" sz="2400" b="1" dirty="0">
                  <a:latin typeface="黑体" pitchFamily="49" charset="-122"/>
                  <a:ea typeface="黑体" pitchFamily="49" charset="-122"/>
                </a:rPr>
                <a:t>y</a:t>
              </a:r>
              <a:endParaRPr lang="zh-CN" altLang="en-US" sz="2400" b="1" dirty="0">
                <a:latin typeface="黑体" pitchFamily="49" charset="-122"/>
                <a:ea typeface="黑体" pitchFamily="49" charset="-122"/>
              </a:endParaRPr>
            </a:p>
          </p:txBody>
        </p:sp>
        <p:cxnSp>
          <p:nvCxnSpPr>
            <p:cNvPr id="10" name="直接箭头连接符 9">
              <a:extLst>
                <a:ext uri="{FF2B5EF4-FFF2-40B4-BE49-F238E27FC236}">
                  <a16:creationId xmlns:a16="http://schemas.microsoft.com/office/drawing/2014/main" id="{46ADB372-101F-41CD-B336-68EDDB3A2772}"/>
                </a:ext>
              </a:extLst>
            </p:cNvPr>
            <p:cNvCxnSpPr/>
            <p:nvPr/>
          </p:nvCxnSpPr>
          <p:spPr bwMode="auto">
            <a:xfrm>
              <a:off x="8786842" y="1653683"/>
              <a:ext cx="245268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矩形 74">
              <a:extLst>
                <a:ext uri="{FF2B5EF4-FFF2-40B4-BE49-F238E27FC236}">
                  <a16:creationId xmlns:a16="http://schemas.microsoft.com/office/drawing/2014/main" id="{6050AD0D-34E4-4CA4-9194-DD022DD5FBC9}"/>
                </a:ext>
              </a:extLst>
            </p:cNvPr>
            <p:cNvSpPr>
              <a:spLocks noChangeArrowheads="1"/>
            </p:cNvSpPr>
            <p:nvPr/>
          </p:nvSpPr>
          <p:spPr bwMode="auto">
            <a:xfrm>
              <a:off x="9585907" y="388600"/>
              <a:ext cx="661914" cy="382658"/>
            </a:xfrm>
            <a:prstGeom prst="rect">
              <a:avLst/>
            </a:prstGeom>
            <a:noFill/>
            <a:ln w="9525">
              <a:noFill/>
              <a:miter lim="800000"/>
            </a:ln>
          </p:spPr>
          <p:txBody>
            <a:bodyPr wrap="none">
              <a:spAutoFit/>
            </a:bodyPr>
            <a:lstStyle/>
            <a:p>
              <a:r>
                <a:rPr lang="en-US" altLang="zh-CN" sz="2000" b="1" dirty="0">
                  <a:latin typeface="黑体" pitchFamily="49" charset="-122"/>
                  <a:ea typeface="黑体" pitchFamily="49" charset="-122"/>
                </a:rPr>
                <a:t>V(y)</a:t>
              </a:r>
              <a:endParaRPr lang="zh-CN" altLang="en-US" sz="2000" b="1" dirty="0">
                <a:latin typeface="黑体" pitchFamily="49" charset="-122"/>
                <a:ea typeface="黑体" pitchFamily="49" charset="-122"/>
              </a:endParaRPr>
            </a:p>
          </p:txBody>
        </p:sp>
      </p:grpSp>
      <p:grpSp>
        <p:nvGrpSpPr>
          <p:cNvPr id="15" name="组合 14">
            <a:extLst>
              <a:ext uri="{FF2B5EF4-FFF2-40B4-BE49-F238E27FC236}">
                <a16:creationId xmlns:a16="http://schemas.microsoft.com/office/drawing/2014/main" id="{595251A7-3076-46BE-BC73-213B807E3587}"/>
              </a:ext>
            </a:extLst>
          </p:cNvPr>
          <p:cNvGrpSpPr/>
          <p:nvPr/>
        </p:nvGrpSpPr>
        <p:grpSpPr>
          <a:xfrm>
            <a:off x="1702884" y="3440063"/>
            <a:ext cx="5248553" cy="2736900"/>
            <a:chOff x="4835734" y="1433226"/>
            <a:chExt cx="5097100" cy="2680622"/>
          </a:xfrm>
        </p:grpSpPr>
        <p:grpSp>
          <p:nvGrpSpPr>
            <p:cNvPr id="16" name="组合 72">
              <a:extLst>
                <a:ext uri="{FF2B5EF4-FFF2-40B4-BE49-F238E27FC236}">
                  <a16:creationId xmlns:a16="http://schemas.microsoft.com/office/drawing/2014/main" id="{E33BE244-5A89-44F9-8F01-918E198AF124}"/>
                </a:ext>
              </a:extLst>
            </p:cNvPr>
            <p:cNvGrpSpPr/>
            <p:nvPr/>
          </p:nvGrpSpPr>
          <p:grpSpPr bwMode="auto">
            <a:xfrm>
              <a:off x="5436101" y="1433226"/>
              <a:ext cx="3000668" cy="2196395"/>
              <a:chOff x="4000496" y="3161417"/>
              <a:chExt cx="2999974" cy="2196410"/>
            </a:xfrm>
          </p:grpSpPr>
          <p:grpSp>
            <p:nvGrpSpPr>
              <p:cNvPr id="18" name="组合 25">
                <a:extLst>
                  <a:ext uri="{FF2B5EF4-FFF2-40B4-BE49-F238E27FC236}">
                    <a16:creationId xmlns:a16="http://schemas.microsoft.com/office/drawing/2014/main" id="{21743B83-E316-4F3E-B3C4-DEE073A0BCC2}"/>
                  </a:ext>
                </a:extLst>
              </p:cNvPr>
              <p:cNvGrpSpPr/>
              <p:nvPr/>
            </p:nvGrpSpPr>
            <p:grpSpPr bwMode="auto">
              <a:xfrm>
                <a:off x="4000496" y="3543302"/>
                <a:ext cx="2999974" cy="1814525"/>
                <a:chOff x="4262455" y="1897318"/>
                <a:chExt cx="5647366" cy="2683814"/>
              </a:xfrm>
            </p:grpSpPr>
            <p:pic>
              <p:nvPicPr>
                <p:cNvPr id="20" name="Picture 9" descr="E:\myworks\我的报告\PPT相关\PPT 素材\figures\pictures\stableKBranes.jpg">
                  <a:extLst>
                    <a:ext uri="{FF2B5EF4-FFF2-40B4-BE49-F238E27FC236}">
                      <a16:creationId xmlns:a16="http://schemas.microsoft.com/office/drawing/2014/main" id="{6647CCDA-A1D2-430B-B899-16A294CB2346}"/>
                    </a:ext>
                  </a:extLst>
                </p:cNvPr>
                <p:cNvPicPr>
                  <a:picLocks noChangeAspect="1" noChangeArrowheads="1"/>
                </p:cNvPicPr>
                <p:nvPr/>
              </p:nvPicPr>
              <p:blipFill>
                <a:blip r:embed="rId3" cstate="print"/>
                <a:srcRect/>
                <a:stretch>
                  <a:fillRect/>
                </a:stretch>
              </p:blipFill>
              <p:spPr bwMode="auto">
                <a:xfrm>
                  <a:off x="4271662" y="2583526"/>
                  <a:ext cx="4615808" cy="1968506"/>
                </a:xfrm>
                <a:prstGeom prst="rect">
                  <a:avLst/>
                </a:prstGeom>
                <a:noFill/>
                <a:ln w="9525">
                  <a:noFill/>
                  <a:miter lim="800000"/>
                  <a:headEnd/>
                  <a:tailEnd/>
                </a:ln>
              </p:spPr>
            </p:pic>
            <p:cxnSp>
              <p:nvCxnSpPr>
                <p:cNvPr id="21" name="直接箭头连接符 20">
                  <a:extLst>
                    <a:ext uri="{FF2B5EF4-FFF2-40B4-BE49-F238E27FC236}">
                      <a16:creationId xmlns:a16="http://schemas.microsoft.com/office/drawing/2014/main" id="{3A4F84BB-1F65-42B2-AE2A-43DBC1EB7EDB}"/>
                    </a:ext>
                  </a:extLst>
                </p:cNvPr>
                <p:cNvCxnSpPr/>
                <p:nvPr/>
              </p:nvCxnSpPr>
              <p:spPr>
                <a:xfrm>
                  <a:off x="4262455" y="3285011"/>
                  <a:ext cx="4616051"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A240CEBC-68F5-4184-B41F-378F6F65333B}"/>
                    </a:ext>
                  </a:extLst>
                </p:cNvPr>
                <p:cNvCxnSpPr/>
                <p:nvPr/>
              </p:nvCxnSpPr>
              <p:spPr>
                <a:xfrm rot="5400000" flipH="1" flipV="1">
                  <a:off x="5253969" y="3233249"/>
                  <a:ext cx="2683814" cy="1195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99031B45-92C4-47E4-B4D2-9F6619086A1D}"/>
                    </a:ext>
                  </a:extLst>
                </p:cNvPr>
                <p:cNvSpPr/>
                <p:nvPr/>
              </p:nvSpPr>
              <p:spPr>
                <a:xfrm>
                  <a:off x="6489275" y="3156783"/>
                  <a:ext cx="233890" cy="233889"/>
                </a:xfrm>
                <a:prstGeom prst="ellipse">
                  <a:avLst/>
                </a:prstGeom>
                <a:solidFill>
                  <a:srgbClr val="0000FF"/>
                </a:solidFill>
                <a:scene3d>
                  <a:camera prst="orthographicFront"/>
                  <a:lightRig rig="threePt" dir="t">
                    <a:rot lat="0" lon="0" rev="1200000"/>
                  </a:lightRig>
                </a:scene3d>
                <a:sp3d prstMaterial="matte">
                  <a:bevelT w="63500" h="25400"/>
                </a:sp3d>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zh-CN" altLang="en-US"/>
                </a:p>
              </p:txBody>
            </p:sp>
            <p:sp>
              <p:nvSpPr>
                <p:cNvPr id="24" name="矩形 79">
                  <a:extLst>
                    <a:ext uri="{FF2B5EF4-FFF2-40B4-BE49-F238E27FC236}">
                      <a16:creationId xmlns:a16="http://schemas.microsoft.com/office/drawing/2014/main" id="{65489241-6A45-4845-8289-978B54150921}"/>
                    </a:ext>
                  </a:extLst>
                </p:cNvPr>
                <p:cNvSpPr>
                  <a:spLocks noChangeArrowheads="1"/>
                </p:cNvSpPr>
                <p:nvPr/>
              </p:nvSpPr>
              <p:spPr bwMode="auto">
                <a:xfrm>
                  <a:off x="8933904" y="2867115"/>
                  <a:ext cx="975917" cy="668800"/>
                </a:xfrm>
                <a:prstGeom prst="rect">
                  <a:avLst/>
                </a:prstGeom>
                <a:noFill/>
                <a:ln w="9525">
                  <a:noFill/>
                  <a:miter lim="800000"/>
                </a:ln>
              </p:spPr>
              <p:txBody>
                <a:bodyPr wrap="square">
                  <a:spAutoFit/>
                </a:bodyPr>
                <a:lstStyle/>
                <a:p>
                  <a:r>
                    <a:rPr lang="en-US" altLang="zh-CN" sz="2400" b="1" dirty="0">
                      <a:latin typeface="黑体" pitchFamily="49" charset="-122"/>
                      <a:ea typeface="黑体" pitchFamily="49" charset="-122"/>
                    </a:rPr>
                    <a:t>y</a:t>
                  </a:r>
                  <a:endParaRPr lang="zh-CN" altLang="en-US" sz="2400" b="1" dirty="0">
                    <a:latin typeface="黑体" pitchFamily="49" charset="-122"/>
                    <a:ea typeface="黑体" pitchFamily="49" charset="-122"/>
                  </a:endParaRPr>
                </a:p>
              </p:txBody>
            </p:sp>
          </p:grpSp>
          <p:sp>
            <p:nvSpPr>
              <p:cNvPr id="19" name="矩形 74">
                <a:extLst>
                  <a:ext uri="{FF2B5EF4-FFF2-40B4-BE49-F238E27FC236}">
                    <a16:creationId xmlns:a16="http://schemas.microsoft.com/office/drawing/2014/main" id="{BB8EDC5A-5021-4C10-886F-2E66B3485A65}"/>
                  </a:ext>
                </a:extLst>
              </p:cNvPr>
              <p:cNvSpPr>
                <a:spLocks noChangeArrowheads="1"/>
              </p:cNvSpPr>
              <p:nvPr/>
            </p:nvSpPr>
            <p:spPr bwMode="auto">
              <a:xfrm>
                <a:off x="4903722" y="3161417"/>
                <a:ext cx="683567" cy="391885"/>
              </a:xfrm>
              <a:prstGeom prst="rect">
                <a:avLst/>
              </a:prstGeom>
              <a:noFill/>
              <a:ln w="9525">
                <a:noFill/>
                <a:miter lim="800000"/>
              </a:ln>
            </p:spPr>
            <p:txBody>
              <a:bodyPr wrap="none">
                <a:spAutoFit/>
              </a:bodyPr>
              <a:lstStyle/>
              <a:p>
                <a:r>
                  <a:rPr lang="en-US" altLang="zh-CN" sz="2000" b="1" dirty="0">
                    <a:latin typeface="黑体" pitchFamily="49" charset="-122"/>
                    <a:ea typeface="黑体" pitchFamily="49" charset="-122"/>
                  </a:rPr>
                  <a:t>V(y)</a:t>
                </a:r>
                <a:endParaRPr lang="zh-CN" altLang="en-US" sz="1600" b="1" dirty="0">
                  <a:latin typeface="黑体" pitchFamily="49" charset="-122"/>
                  <a:ea typeface="黑体" pitchFamily="49" charset="-122"/>
                </a:endParaRPr>
              </a:p>
            </p:txBody>
          </p:sp>
        </p:grpSp>
        <p:sp>
          <p:nvSpPr>
            <p:cNvPr id="17" name="Rectangle 40">
              <a:extLst>
                <a:ext uri="{FF2B5EF4-FFF2-40B4-BE49-F238E27FC236}">
                  <a16:creationId xmlns:a16="http://schemas.microsoft.com/office/drawing/2014/main" id="{570FC509-7FEC-4C9D-9182-970FE93AF2D1}"/>
                </a:ext>
              </a:extLst>
            </p:cNvPr>
            <p:cNvSpPr>
              <a:spLocks noChangeArrowheads="1"/>
            </p:cNvSpPr>
            <p:nvPr/>
          </p:nvSpPr>
          <p:spPr bwMode="auto">
            <a:xfrm>
              <a:off x="4835734" y="3721965"/>
              <a:ext cx="5097100" cy="391883"/>
            </a:xfrm>
            <a:prstGeom prst="rect">
              <a:avLst/>
            </a:prstGeom>
            <a:noFill/>
            <a:ln w="9525">
              <a:noFill/>
              <a:miter lim="800000"/>
            </a:ln>
            <a:effectLst/>
          </p:spPr>
          <p:txBody>
            <a:bodyPr wrap="none">
              <a:spAutoFit/>
            </a:bodyPr>
            <a:lstStyle/>
            <a:p>
              <a:r>
                <a:rPr lang="en-US" altLang="zh-CN" sz="2000" b="1" dirty="0">
                  <a:latin typeface="黑体" pitchFamily="49" charset="-122"/>
                  <a:ea typeface="黑体" pitchFamily="49" charset="-122"/>
                </a:rPr>
                <a:t>The zero mode trapped in potential well</a:t>
              </a:r>
              <a:endParaRPr lang="zh-CN" altLang="en-US" sz="2000" b="1" dirty="0">
                <a:latin typeface="黑体" pitchFamily="49" charset="-122"/>
                <a:ea typeface="黑体" pitchFamily="49" charset="-122"/>
              </a:endParaRPr>
            </a:p>
          </p:txBody>
        </p:sp>
      </p:grpSp>
      <p:sp>
        <p:nvSpPr>
          <p:cNvPr id="35" name="灯片编号占位符 16">
            <a:extLst>
              <a:ext uri="{FF2B5EF4-FFF2-40B4-BE49-F238E27FC236}">
                <a16:creationId xmlns:a16="http://schemas.microsoft.com/office/drawing/2014/main" id="{224E37A4-D56D-458B-BB70-0042DC2CBDF2}"/>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42</a:t>
            </a:fld>
            <a:endParaRPr lang="zh-CN" altLang="en-US" sz="2400" b="1" dirty="0"/>
          </a:p>
        </p:txBody>
      </p:sp>
    </p:spTree>
    <p:extLst>
      <p:ext uri="{BB962C8B-B14F-4D97-AF65-F5344CB8AC3E}">
        <p14:creationId xmlns:p14="http://schemas.microsoft.com/office/powerpoint/2010/main" val="2665725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46B755AB-E17F-40CD-B6C0-E83602C4E54C}"/>
              </a:ext>
            </a:extLst>
          </p:cNvPr>
          <p:cNvSpPr>
            <a:spLocks noGrp="1"/>
          </p:cNvSpPr>
          <p:nvPr>
            <p:ph sz="half" idx="1"/>
          </p:nvPr>
        </p:nvSpPr>
        <p:spPr>
          <a:xfrm>
            <a:off x="838200" y="1825625"/>
            <a:ext cx="10515600" cy="4351338"/>
          </a:xfrm>
        </p:spPr>
        <p:txBody>
          <a:bodyPr/>
          <a:lstStyle/>
          <a:p>
            <a:r>
              <a:rPr lang="en-US" altLang="zh-CN" b="1" dirty="0">
                <a:latin typeface="微软雅黑" panose="020B0503020204020204" pitchFamily="34" charset="-122"/>
                <a:ea typeface="微软雅黑" panose="020B0503020204020204" pitchFamily="34" charset="-122"/>
              </a:rPr>
              <a:t>The action of a 5D free massless scalar field </a:t>
            </a:r>
          </a:p>
          <a:p>
            <a:endParaRPr lang="en-US" altLang="zh-CN" b="1" dirty="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KK decomposition</a:t>
            </a:r>
          </a:p>
          <a:p>
            <a:endParaRPr lang="en-US" altLang="zh-CN" b="1" dirty="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The effective action of 4D KK modes</a:t>
            </a:r>
          </a:p>
          <a:p>
            <a:endParaRPr lang="en-US" altLang="zh-CN" b="1" dirty="0">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p:txBody>
      </p:sp>
      <p:sp>
        <p:nvSpPr>
          <p:cNvPr id="6" name="标题 5">
            <a:extLst>
              <a:ext uri="{FF2B5EF4-FFF2-40B4-BE49-F238E27FC236}">
                <a16:creationId xmlns:a16="http://schemas.microsoft.com/office/drawing/2014/main" id="{EBC0E056-60E4-4027-9306-3F0487AEE111}"/>
              </a:ext>
            </a:extLst>
          </p:cNvPr>
          <p:cNvSpPr>
            <a:spLocks noGrp="1"/>
          </p:cNvSpPr>
          <p:nvPr>
            <p:ph type="title"/>
          </p:nvPr>
        </p:nvSpPr>
        <p:spPr>
          <a:xfrm>
            <a:off x="838200" y="102860"/>
            <a:ext cx="10515600" cy="921521"/>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4.1  Scalar fields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cxnSp>
        <p:nvCxnSpPr>
          <p:cNvPr id="7" name="直接连接符 6">
            <a:extLst>
              <a:ext uri="{FF2B5EF4-FFF2-40B4-BE49-F238E27FC236}">
                <a16:creationId xmlns:a16="http://schemas.microsoft.com/office/drawing/2014/main" id="{37C69F38-82B1-455E-AE64-6620FE9BF35F}"/>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9" name="图片 8">
            <a:extLst>
              <a:ext uri="{FF2B5EF4-FFF2-40B4-BE49-F238E27FC236}">
                <a16:creationId xmlns:a16="http://schemas.microsoft.com/office/drawing/2014/main" id="{3976CD9A-7FAC-4F47-85D7-1B9725DDC920}"/>
              </a:ext>
            </a:extLst>
          </p:cNvPr>
          <p:cNvPicPr>
            <a:picLocks noChangeAspect="1"/>
          </p:cNvPicPr>
          <p:nvPr/>
        </p:nvPicPr>
        <p:blipFill>
          <a:blip r:embed="rId2"/>
          <a:stretch>
            <a:fillRect/>
          </a:stretch>
        </p:blipFill>
        <p:spPr>
          <a:xfrm>
            <a:off x="1351862" y="2344924"/>
            <a:ext cx="4820139" cy="851337"/>
          </a:xfrm>
          <a:prstGeom prst="rect">
            <a:avLst/>
          </a:prstGeom>
        </p:spPr>
      </p:pic>
      <p:pic>
        <p:nvPicPr>
          <p:cNvPr id="10" name="图片 9">
            <a:extLst>
              <a:ext uri="{FF2B5EF4-FFF2-40B4-BE49-F238E27FC236}">
                <a16:creationId xmlns:a16="http://schemas.microsoft.com/office/drawing/2014/main" id="{63AEAC25-F963-4F9A-9AC1-42D952595E13}"/>
              </a:ext>
            </a:extLst>
          </p:cNvPr>
          <p:cNvPicPr>
            <a:picLocks noChangeAspect="1"/>
          </p:cNvPicPr>
          <p:nvPr/>
        </p:nvPicPr>
        <p:blipFill>
          <a:blip r:embed="rId3"/>
          <a:stretch>
            <a:fillRect/>
          </a:stretch>
        </p:blipFill>
        <p:spPr>
          <a:xfrm>
            <a:off x="2354181" y="5566998"/>
            <a:ext cx="6965080" cy="937460"/>
          </a:xfrm>
          <a:prstGeom prst="rect">
            <a:avLst/>
          </a:prstGeom>
        </p:spPr>
      </p:pic>
      <p:pic>
        <p:nvPicPr>
          <p:cNvPr id="11" name="图片 10">
            <a:extLst>
              <a:ext uri="{FF2B5EF4-FFF2-40B4-BE49-F238E27FC236}">
                <a16:creationId xmlns:a16="http://schemas.microsoft.com/office/drawing/2014/main" id="{732C05DF-1F24-4E9A-8136-FD502DC694D8}"/>
              </a:ext>
            </a:extLst>
          </p:cNvPr>
          <p:cNvPicPr>
            <a:picLocks noChangeAspect="1"/>
          </p:cNvPicPr>
          <p:nvPr/>
        </p:nvPicPr>
        <p:blipFill>
          <a:blip r:embed="rId4"/>
          <a:stretch>
            <a:fillRect/>
          </a:stretch>
        </p:blipFill>
        <p:spPr>
          <a:xfrm>
            <a:off x="5128619" y="3326210"/>
            <a:ext cx="4018712" cy="500939"/>
          </a:xfrm>
          <a:prstGeom prst="rect">
            <a:avLst/>
          </a:prstGeom>
        </p:spPr>
      </p:pic>
      <p:pic>
        <p:nvPicPr>
          <p:cNvPr id="12" name="图片 11">
            <a:extLst>
              <a:ext uri="{FF2B5EF4-FFF2-40B4-BE49-F238E27FC236}">
                <a16:creationId xmlns:a16="http://schemas.microsoft.com/office/drawing/2014/main" id="{FCD96E3E-5050-45A4-B968-711D47AFED29}"/>
              </a:ext>
            </a:extLst>
          </p:cNvPr>
          <p:cNvPicPr>
            <a:picLocks noChangeAspect="1"/>
          </p:cNvPicPr>
          <p:nvPr/>
        </p:nvPicPr>
        <p:blipFill>
          <a:blip r:embed="rId5"/>
          <a:stretch>
            <a:fillRect/>
          </a:stretch>
        </p:blipFill>
        <p:spPr>
          <a:xfrm>
            <a:off x="6693495" y="4164830"/>
            <a:ext cx="4385985" cy="545131"/>
          </a:xfrm>
          <a:prstGeom prst="rect">
            <a:avLst/>
          </a:prstGeom>
        </p:spPr>
      </p:pic>
      <p:pic>
        <p:nvPicPr>
          <p:cNvPr id="14" name="图片 13">
            <a:extLst>
              <a:ext uri="{FF2B5EF4-FFF2-40B4-BE49-F238E27FC236}">
                <a16:creationId xmlns:a16="http://schemas.microsoft.com/office/drawing/2014/main" id="{D03FD56D-89EB-4506-9FFF-3FDEBE020777}"/>
              </a:ext>
            </a:extLst>
          </p:cNvPr>
          <p:cNvPicPr>
            <a:picLocks noChangeAspect="1"/>
          </p:cNvPicPr>
          <p:nvPr/>
        </p:nvPicPr>
        <p:blipFill>
          <a:blip r:embed="rId6"/>
          <a:stretch>
            <a:fillRect/>
          </a:stretch>
        </p:blipFill>
        <p:spPr>
          <a:xfrm>
            <a:off x="2267411" y="4160614"/>
            <a:ext cx="3744769" cy="515855"/>
          </a:xfrm>
          <a:prstGeom prst="rect">
            <a:avLst/>
          </a:prstGeom>
        </p:spPr>
      </p:pic>
      <p:pic>
        <p:nvPicPr>
          <p:cNvPr id="15" name="图片 14">
            <a:extLst>
              <a:ext uri="{FF2B5EF4-FFF2-40B4-BE49-F238E27FC236}">
                <a16:creationId xmlns:a16="http://schemas.microsoft.com/office/drawing/2014/main" id="{CA8A107B-4611-413B-BD1C-73AE1598C607}"/>
              </a:ext>
            </a:extLst>
          </p:cNvPr>
          <p:cNvPicPr>
            <a:picLocks noChangeAspect="1"/>
          </p:cNvPicPr>
          <p:nvPr/>
        </p:nvPicPr>
        <p:blipFill>
          <a:blip r:embed="rId7"/>
          <a:stretch>
            <a:fillRect/>
          </a:stretch>
        </p:blipFill>
        <p:spPr>
          <a:xfrm>
            <a:off x="6693495" y="2441746"/>
            <a:ext cx="5143500" cy="631785"/>
          </a:xfrm>
          <a:prstGeom prst="rect">
            <a:avLst/>
          </a:prstGeom>
        </p:spPr>
      </p:pic>
      <p:sp>
        <p:nvSpPr>
          <p:cNvPr id="16" name="灯片编号占位符 16">
            <a:extLst>
              <a:ext uri="{FF2B5EF4-FFF2-40B4-BE49-F238E27FC236}">
                <a16:creationId xmlns:a16="http://schemas.microsoft.com/office/drawing/2014/main" id="{4C45BAAF-D4E9-44B3-B6AC-82C91DC192C3}"/>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43</a:t>
            </a:fld>
            <a:endParaRPr lang="zh-CN" altLang="en-US" sz="2400" b="1" dirty="0"/>
          </a:p>
        </p:txBody>
      </p:sp>
    </p:spTree>
    <p:extLst>
      <p:ext uri="{BB962C8B-B14F-4D97-AF65-F5344CB8AC3E}">
        <p14:creationId xmlns:p14="http://schemas.microsoft.com/office/powerpoint/2010/main" val="2179222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06A9C42-391C-4DBB-9CD4-464E57360459}"/>
              </a:ext>
            </a:extLst>
          </p:cNvPr>
          <p:cNvSpPr>
            <a:spLocks noGrp="1"/>
          </p:cNvSpPr>
          <p:nvPr>
            <p:ph sz="half" idx="1"/>
          </p:nvPr>
        </p:nvSpPr>
        <p:spPr>
          <a:ln>
            <a:solidFill>
              <a:srgbClr val="C00000"/>
            </a:solidFill>
          </a:ln>
        </p:spPr>
        <p:txBody>
          <a:bodyPr>
            <a:normAutofit/>
          </a:bodyPr>
          <a:lstStyle/>
          <a:p>
            <a:r>
              <a:rPr lang="en-US" altLang="zh-CN" b="1" dirty="0">
                <a:latin typeface="微软雅黑" panose="020B0503020204020204" pitchFamily="34" charset="-122"/>
                <a:ea typeface="微软雅黑" panose="020B0503020204020204" pitchFamily="34" charset="-122"/>
              </a:rPr>
              <a:t>Flat brane: </a:t>
            </a:r>
          </a:p>
          <a:p>
            <a:pPr marL="0" indent="0">
              <a:buNone/>
            </a:pPr>
            <a:r>
              <a:rPr lang="en-US" altLang="zh-CN" b="1" dirty="0">
                <a:latin typeface="微软雅黑" panose="020B0503020204020204" pitchFamily="34" charset="-122"/>
                <a:ea typeface="微软雅黑" panose="020B0503020204020204" pitchFamily="34" charset="-122"/>
              </a:rPr>
              <a:t>  one localized mode</a:t>
            </a:r>
            <a:endParaRPr lang="zh-CN" altLang="en-US" b="1" dirty="0">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id="{51058921-E170-44DF-B594-8BB854EC37CE}"/>
              </a:ext>
            </a:extLst>
          </p:cNvPr>
          <p:cNvSpPr>
            <a:spLocks noGrp="1"/>
          </p:cNvSpPr>
          <p:nvPr>
            <p:ph sz="half" idx="2"/>
          </p:nvPr>
        </p:nvSpPr>
        <p:spPr>
          <a:ln>
            <a:solidFill>
              <a:srgbClr val="C00000"/>
            </a:solidFill>
          </a:ln>
        </p:spPr>
        <p:txBody>
          <a:bodyPr/>
          <a:lstStyle/>
          <a:p>
            <a:r>
              <a:rPr lang="en-US" altLang="zh-CN" b="1" dirty="0" err="1">
                <a:latin typeface="微软雅黑" panose="020B0503020204020204" pitchFamily="34" charset="-122"/>
                <a:ea typeface="微软雅黑" panose="020B0503020204020204" pitchFamily="34" charset="-122"/>
              </a:rPr>
              <a:t>dS</a:t>
            </a:r>
            <a:r>
              <a:rPr lang="en-US" altLang="zh-CN" b="1" dirty="0">
                <a:latin typeface="微软雅黑" panose="020B0503020204020204" pitchFamily="34" charset="-122"/>
                <a:ea typeface="微软雅黑" panose="020B0503020204020204" pitchFamily="34" charset="-122"/>
              </a:rPr>
              <a:t> brane: </a:t>
            </a:r>
          </a:p>
          <a:p>
            <a:pPr marL="0" indent="0">
              <a:buNone/>
            </a:pPr>
            <a:r>
              <a:rPr lang="en-US" altLang="zh-CN" b="1" dirty="0">
                <a:latin typeface="微软雅黑" panose="020B0503020204020204" pitchFamily="34" charset="-122"/>
                <a:ea typeface="微软雅黑" panose="020B0503020204020204" pitchFamily="34" charset="-122"/>
              </a:rPr>
              <a:t>  two localized modes</a:t>
            </a:r>
            <a:endParaRPr lang="zh-CN" altLang="en-US" b="1"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0B934C24-E729-4B80-8332-9CC55306EA74}"/>
              </a:ext>
            </a:extLst>
          </p:cNvPr>
          <p:cNvPicPr>
            <a:picLocks noChangeAspect="1"/>
          </p:cNvPicPr>
          <p:nvPr/>
        </p:nvPicPr>
        <p:blipFill>
          <a:blip r:embed="rId2"/>
          <a:stretch>
            <a:fillRect/>
          </a:stretch>
        </p:blipFill>
        <p:spPr>
          <a:xfrm>
            <a:off x="1315730" y="2940705"/>
            <a:ext cx="3876019" cy="3171150"/>
          </a:xfrm>
          <a:prstGeom prst="rect">
            <a:avLst/>
          </a:prstGeom>
        </p:spPr>
      </p:pic>
      <p:pic>
        <p:nvPicPr>
          <p:cNvPr id="6" name="图片 5">
            <a:extLst>
              <a:ext uri="{FF2B5EF4-FFF2-40B4-BE49-F238E27FC236}">
                <a16:creationId xmlns:a16="http://schemas.microsoft.com/office/drawing/2014/main" id="{7F416060-4461-49DC-8C59-4E990246CC2D}"/>
              </a:ext>
            </a:extLst>
          </p:cNvPr>
          <p:cNvPicPr>
            <a:picLocks noChangeAspect="1"/>
          </p:cNvPicPr>
          <p:nvPr/>
        </p:nvPicPr>
        <p:blipFill>
          <a:blip r:embed="rId3"/>
          <a:stretch>
            <a:fillRect/>
          </a:stretch>
        </p:blipFill>
        <p:spPr>
          <a:xfrm>
            <a:off x="7023236" y="2973330"/>
            <a:ext cx="3997688" cy="3105900"/>
          </a:xfrm>
          <a:prstGeom prst="rect">
            <a:avLst/>
          </a:prstGeom>
        </p:spPr>
      </p:pic>
      <p:sp>
        <p:nvSpPr>
          <p:cNvPr id="7" name="标题 5">
            <a:extLst>
              <a:ext uri="{FF2B5EF4-FFF2-40B4-BE49-F238E27FC236}">
                <a16:creationId xmlns:a16="http://schemas.microsoft.com/office/drawing/2014/main" id="{BD653E1E-1ED9-4A86-AF58-E382C9262D27}"/>
              </a:ext>
            </a:extLst>
          </p:cNvPr>
          <p:cNvSpPr>
            <a:spLocks noGrp="1"/>
          </p:cNvSpPr>
          <p:nvPr>
            <p:ph type="title"/>
          </p:nvPr>
        </p:nvSpPr>
        <p:spPr>
          <a:xfrm>
            <a:off x="838200" y="102860"/>
            <a:ext cx="10515600" cy="921521"/>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4.1  Scalar fields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cxnSp>
        <p:nvCxnSpPr>
          <p:cNvPr id="8" name="直接连接符 7">
            <a:extLst>
              <a:ext uri="{FF2B5EF4-FFF2-40B4-BE49-F238E27FC236}">
                <a16:creationId xmlns:a16="http://schemas.microsoft.com/office/drawing/2014/main" id="{B719A3C8-514C-445B-88FD-18822E0C6401}"/>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9" name="灯片编号占位符 16">
            <a:extLst>
              <a:ext uri="{FF2B5EF4-FFF2-40B4-BE49-F238E27FC236}">
                <a16:creationId xmlns:a16="http://schemas.microsoft.com/office/drawing/2014/main" id="{769BE1C7-34CB-48B0-977D-0A9F53D5E401}"/>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44</a:t>
            </a:fld>
            <a:endParaRPr lang="zh-CN" altLang="en-US" sz="2400" b="1" dirty="0"/>
          </a:p>
        </p:txBody>
      </p:sp>
    </p:spTree>
    <p:extLst>
      <p:ext uri="{BB962C8B-B14F-4D97-AF65-F5344CB8AC3E}">
        <p14:creationId xmlns:p14="http://schemas.microsoft.com/office/powerpoint/2010/main" val="3962493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BD37800-EE59-4DB0-B113-82FF78C878CA}"/>
              </a:ext>
            </a:extLst>
          </p:cNvPr>
          <p:cNvSpPr>
            <a:spLocks noGrp="1"/>
          </p:cNvSpPr>
          <p:nvPr>
            <p:ph sz="half" idx="1"/>
          </p:nvPr>
        </p:nvSpPr>
        <p:spPr>
          <a:xfrm>
            <a:off x="838200" y="1825625"/>
            <a:ext cx="10515600" cy="4351338"/>
          </a:xfrm>
        </p:spPr>
        <p:txBody>
          <a:bodyPr/>
          <a:lstStyle/>
          <a:p>
            <a:r>
              <a:rPr lang="en-US" altLang="zh-CN" b="1" dirty="0">
                <a:latin typeface="微软雅黑" panose="020B0503020204020204" pitchFamily="34" charset="-122"/>
                <a:ea typeface="微软雅黑" panose="020B0503020204020204" pitchFamily="34" charset="-122"/>
              </a:rPr>
              <a:t>The action of a 5D free vector field </a:t>
            </a:r>
          </a:p>
          <a:p>
            <a:endParaRPr lang="en-US" altLang="zh-CN" b="1" dirty="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KK decomposition</a:t>
            </a:r>
          </a:p>
          <a:p>
            <a:endParaRPr lang="en-US" altLang="zh-CN" b="1" dirty="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The effective action of 4D KK modes</a:t>
            </a:r>
          </a:p>
          <a:p>
            <a:endParaRPr lang="en-US" altLang="zh-CN" b="1" dirty="0">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p:txBody>
      </p:sp>
      <p:sp>
        <p:nvSpPr>
          <p:cNvPr id="6" name="标题 5">
            <a:extLst>
              <a:ext uri="{FF2B5EF4-FFF2-40B4-BE49-F238E27FC236}">
                <a16:creationId xmlns:a16="http://schemas.microsoft.com/office/drawing/2014/main" id="{7BC41728-B32E-43E6-A1EF-0B75628278A1}"/>
              </a:ext>
            </a:extLst>
          </p:cNvPr>
          <p:cNvSpPr>
            <a:spLocks noGrp="1"/>
          </p:cNvSpPr>
          <p:nvPr>
            <p:ph type="title"/>
          </p:nvPr>
        </p:nvSpPr>
        <p:spPr>
          <a:xfrm>
            <a:off x="838200" y="102860"/>
            <a:ext cx="10515600" cy="921521"/>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4.2  Vector fields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cxnSp>
        <p:nvCxnSpPr>
          <p:cNvPr id="7" name="直接连接符 6">
            <a:extLst>
              <a:ext uri="{FF2B5EF4-FFF2-40B4-BE49-F238E27FC236}">
                <a16:creationId xmlns:a16="http://schemas.microsoft.com/office/drawing/2014/main" id="{FBD125A1-AC68-4B4E-9D0F-CCE6DBC66D6B}"/>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14" name="图片 13">
            <a:extLst>
              <a:ext uri="{FF2B5EF4-FFF2-40B4-BE49-F238E27FC236}">
                <a16:creationId xmlns:a16="http://schemas.microsoft.com/office/drawing/2014/main" id="{301A4574-CBAF-418B-AEAE-B47BF905D14B}"/>
              </a:ext>
            </a:extLst>
          </p:cNvPr>
          <p:cNvPicPr>
            <a:picLocks noChangeAspect="1"/>
          </p:cNvPicPr>
          <p:nvPr/>
        </p:nvPicPr>
        <p:blipFill>
          <a:blip r:embed="rId2"/>
          <a:stretch>
            <a:fillRect/>
          </a:stretch>
        </p:blipFill>
        <p:spPr>
          <a:xfrm>
            <a:off x="1846335" y="2295220"/>
            <a:ext cx="4586919" cy="804332"/>
          </a:xfrm>
          <a:prstGeom prst="rect">
            <a:avLst/>
          </a:prstGeom>
        </p:spPr>
      </p:pic>
      <p:pic>
        <p:nvPicPr>
          <p:cNvPr id="15" name="图片 14">
            <a:extLst>
              <a:ext uri="{FF2B5EF4-FFF2-40B4-BE49-F238E27FC236}">
                <a16:creationId xmlns:a16="http://schemas.microsoft.com/office/drawing/2014/main" id="{F36BE847-DCD5-4020-BCB3-059E881EA1E7}"/>
              </a:ext>
            </a:extLst>
          </p:cNvPr>
          <p:cNvPicPr>
            <a:picLocks noChangeAspect="1"/>
          </p:cNvPicPr>
          <p:nvPr/>
        </p:nvPicPr>
        <p:blipFill>
          <a:blip r:embed="rId3"/>
          <a:stretch>
            <a:fillRect/>
          </a:stretch>
        </p:blipFill>
        <p:spPr>
          <a:xfrm>
            <a:off x="7060911" y="2480157"/>
            <a:ext cx="3429534" cy="418514"/>
          </a:xfrm>
          <a:prstGeom prst="rect">
            <a:avLst/>
          </a:prstGeom>
        </p:spPr>
      </p:pic>
      <p:pic>
        <p:nvPicPr>
          <p:cNvPr id="16" name="图片 15">
            <a:extLst>
              <a:ext uri="{FF2B5EF4-FFF2-40B4-BE49-F238E27FC236}">
                <a16:creationId xmlns:a16="http://schemas.microsoft.com/office/drawing/2014/main" id="{CA7DD80D-CF1C-4E11-92B2-B0BF620348D6}"/>
              </a:ext>
            </a:extLst>
          </p:cNvPr>
          <p:cNvPicPr>
            <a:picLocks noChangeAspect="1"/>
          </p:cNvPicPr>
          <p:nvPr/>
        </p:nvPicPr>
        <p:blipFill>
          <a:blip r:embed="rId4"/>
          <a:stretch>
            <a:fillRect/>
          </a:stretch>
        </p:blipFill>
        <p:spPr>
          <a:xfrm>
            <a:off x="4912301" y="3228075"/>
            <a:ext cx="4174204" cy="910744"/>
          </a:xfrm>
          <a:prstGeom prst="rect">
            <a:avLst/>
          </a:prstGeom>
        </p:spPr>
      </p:pic>
      <p:pic>
        <p:nvPicPr>
          <p:cNvPr id="17" name="图片 16">
            <a:extLst>
              <a:ext uri="{FF2B5EF4-FFF2-40B4-BE49-F238E27FC236}">
                <a16:creationId xmlns:a16="http://schemas.microsoft.com/office/drawing/2014/main" id="{C584BE08-C783-4BCE-A8E5-55177353EDE6}"/>
              </a:ext>
            </a:extLst>
          </p:cNvPr>
          <p:cNvPicPr>
            <a:picLocks noChangeAspect="1"/>
          </p:cNvPicPr>
          <p:nvPr/>
        </p:nvPicPr>
        <p:blipFill>
          <a:blip r:embed="rId5"/>
          <a:stretch>
            <a:fillRect/>
          </a:stretch>
        </p:blipFill>
        <p:spPr>
          <a:xfrm>
            <a:off x="3314700" y="3981892"/>
            <a:ext cx="5193837" cy="811620"/>
          </a:xfrm>
          <a:prstGeom prst="rect">
            <a:avLst/>
          </a:prstGeom>
        </p:spPr>
      </p:pic>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3764ECC7-156B-48FA-90F1-2F162CFB6D34}"/>
                  </a:ext>
                </a:extLst>
              </p:cNvPr>
              <p:cNvSpPr/>
              <p:nvPr/>
            </p:nvSpPr>
            <p:spPr>
              <a:xfrm>
                <a:off x="9185718" y="3243228"/>
                <a:ext cx="1799319" cy="738664"/>
              </a:xfrm>
              <a:prstGeom prst="rect">
                <a:avLst/>
              </a:prstGeom>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n-US" altLang="zh-CN" sz="2800" b="1" i="1" smtClean="0">
                          <a:solidFill>
                            <a:srgbClr val="0000FF"/>
                          </a:solidFill>
                          <a:latin typeface="Cambria Math" panose="02040503050406030204" pitchFamily="18" charset="0"/>
                        </a:rPr>
                        <m:t>𝑨</m:t>
                      </m:r>
                      <m:r>
                        <a:rPr lang="en-US" altLang="zh-CN" sz="2800" b="1" i="1" baseline="-25000" smtClean="0">
                          <a:solidFill>
                            <a:srgbClr val="0000FF"/>
                          </a:solidFill>
                          <a:latin typeface="Cambria Math" panose="02040503050406030204" pitchFamily="18" charset="0"/>
                        </a:rPr>
                        <m:t>𝟓</m:t>
                      </m:r>
                      <m:r>
                        <a:rPr lang="en-US" altLang="zh-CN" sz="2800" b="1" i="1" smtClean="0">
                          <a:solidFill>
                            <a:srgbClr val="0000FF"/>
                          </a:solidFill>
                          <a:latin typeface="Cambria Math" panose="02040503050406030204" pitchFamily="18" charset="0"/>
                        </a:rPr>
                        <m:t>=</m:t>
                      </m:r>
                      <m:r>
                        <a:rPr lang="en-US" altLang="zh-CN" sz="2800" b="1" i="1" smtClean="0">
                          <a:solidFill>
                            <a:srgbClr val="0000FF"/>
                          </a:solidFill>
                          <a:latin typeface="Cambria Math" panose="02040503050406030204" pitchFamily="18" charset="0"/>
                        </a:rPr>
                        <m:t>𝟎</m:t>
                      </m:r>
                    </m:oMath>
                  </m:oMathPara>
                </a14:m>
                <a:endParaRPr lang="en-US" altLang="zh-CN" sz="2800" b="1" dirty="0">
                  <a:solidFill>
                    <a:srgbClr val="0000FF"/>
                  </a:solidFill>
                </a:endParaRPr>
              </a:p>
            </p:txBody>
          </p:sp>
        </mc:Choice>
        <mc:Fallback xmlns="">
          <p:sp>
            <p:nvSpPr>
              <p:cNvPr id="19" name="矩形 18">
                <a:extLst>
                  <a:ext uri="{FF2B5EF4-FFF2-40B4-BE49-F238E27FC236}">
                    <a16:creationId xmlns:a16="http://schemas.microsoft.com/office/drawing/2014/main" id="{3764ECC7-156B-48FA-90F1-2F162CFB6D34}"/>
                  </a:ext>
                </a:extLst>
              </p:cNvPr>
              <p:cNvSpPr>
                <a:spLocks noRot="1" noChangeAspect="1" noMove="1" noResize="1" noEditPoints="1" noAdjustHandles="1" noChangeArrowheads="1" noChangeShapeType="1" noTextEdit="1"/>
              </p:cNvSpPr>
              <p:nvPr/>
            </p:nvSpPr>
            <p:spPr>
              <a:xfrm>
                <a:off x="9185718" y="3243228"/>
                <a:ext cx="1799319" cy="738664"/>
              </a:xfrm>
              <a:prstGeom prst="rect">
                <a:avLst/>
              </a:prstGeom>
              <a:blipFill>
                <a:blip r:embed="rId6"/>
                <a:stretch>
                  <a:fillRect/>
                </a:stretch>
              </a:blipFill>
            </p:spPr>
            <p:txBody>
              <a:bodyPr/>
              <a:lstStyle/>
              <a:p>
                <a:r>
                  <a:rPr lang="zh-CN" altLang="en-US">
                    <a:noFill/>
                  </a:rPr>
                  <a:t> </a:t>
                </a:r>
              </a:p>
            </p:txBody>
          </p:sp>
        </mc:Fallback>
      </mc:AlternateContent>
      <p:pic>
        <p:nvPicPr>
          <p:cNvPr id="20" name="图片 19">
            <a:extLst>
              <a:ext uri="{FF2B5EF4-FFF2-40B4-BE49-F238E27FC236}">
                <a16:creationId xmlns:a16="http://schemas.microsoft.com/office/drawing/2014/main" id="{69D275D9-1899-4E74-ADBE-EAE00E0648C1}"/>
              </a:ext>
            </a:extLst>
          </p:cNvPr>
          <p:cNvPicPr>
            <a:picLocks noChangeAspect="1"/>
          </p:cNvPicPr>
          <p:nvPr/>
        </p:nvPicPr>
        <p:blipFill>
          <a:blip r:embed="rId7"/>
          <a:stretch>
            <a:fillRect/>
          </a:stretch>
        </p:blipFill>
        <p:spPr>
          <a:xfrm>
            <a:off x="1545622" y="5563950"/>
            <a:ext cx="9516184" cy="872472"/>
          </a:xfrm>
          <a:prstGeom prst="rect">
            <a:avLst/>
          </a:prstGeom>
        </p:spPr>
      </p:pic>
      <p:sp>
        <p:nvSpPr>
          <p:cNvPr id="21" name="灯片编号占位符 16">
            <a:extLst>
              <a:ext uri="{FF2B5EF4-FFF2-40B4-BE49-F238E27FC236}">
                <a16:creationId xmlns:a16="http://schemas.microsoft.com/office/drawing/2014/main" id="{235C3225-E537-42BC-970C-DAC84C9ADB07}"/>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45</a:t>
            </a:fld>
            <a:endParaRPr lang="zh-CN" altLang="en-US" sz="2400" b="1" dirty="0"/>
          </a:p>
        </p:txBody>
      </p:sp>
    </p:spTree>
    <p:extLst>
      <p:ext uri="{BB962C8B-B14F-4D97-AF65-F5344CB8AC3E}">
        <p14:creationId xmlns:p14="http://schemas.microsoft.com/office/powerpoint/2010/main" val="1465716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E4B044C-1DE3-4B2C-B870-78A26D0F1E4E}"/>
              </a:ext>
            </a:extLst>
          </p:cNvPr>
          <p:cNvPicPr>
            <a:picLocks noChangeAspect="1"/>
          </p:cNvPicPr>
          <p:nvPr/>
        </p:nvPicPr>
        <p:blipFill>
          <a:blip r:embed="rId2"/>
          <a:stretch>
            <a:fillRect/>
          </a:stretch>
        </p:blipFill>
        <p:spPr>
          <a:xfrm>
            <a:off x="6776619" y="2882769"/>
            <a:ext cx="4322926" cy="3416690"/>
          </a:xfrm>
          <a:prstGeom prst="rect">
            <a:avLst/>
          </a:prstGeom>
        </p:spPr>
      </p:pic>
      <p:sp>
        <p:nvSpPr>
          <p:cNvPr id="3" name="内容占位符 2">
            <a:extLst>
              <a:ext uri="{FF2B5EF4-FFF2-40B4-BE49-F238E27FC236}">
                <a16:creationId xmlns:a16="http://schemas.microsoft.com/office/drawing/2014/main" id="{219AB927-C5AD-4EE6-B627-BFEB44E2C49D}"/>
              </a:ext>
            </a:extLst>
          </p:cNvPr>
          <p:cNvSpPr>
            <a:spLocks noGrp="1"/>
          </p:cNvSpPr>
          <p:nvPr>
            <p:ph sz="half" idx="1"/>
          </p:nvPr>
        </p:nvSpPr>
        <p:spPr>
          <a:xfrm>
            <a:off x="187507" y="1825625"/>
            <a:ext cx="5832293" cy="4773930"/>
          </a:xfrm>
          <a:ln>
            <a:solidFill>
              <a:srgbClr val="C00000"/>
            </a:solidFill>
          </a:ln>
        </p:spPr>
        <p:txBody>
          <a:bodyPr/>
          <a:lstStyle/>
          <a:p>
            <a:r>
              <a:rPr lang="en-US" altLang="zh-CN" b="1" dirty="0">
                <a:latin typeface="微软雅黑" panose="020B0503020204020204" pitchFamily="34" charset="-122"/>
                <a:ea typeface="微软雅黑" panose="020B0503020204020204" pitchFamily="34" charset="-122"/>
              </a:rPr>
              <a:t>Flat brane: </a:t>
            </a:r>
            <a:r>
              <a:rPr lang="en-US" altLang="zh-CN" b="1" dirty="0">
                <a:solidFill>
                  <a:srgbClr val="C00000"/>
                </a:solidFill>
                <a:latin typeface="微软雅黑" panose="020B0503020204020204" pitchFamily="34" charset="-122"/>
                <a:ea typeface="微软雅黑" panose="020B0503020204020204" pitchFamily="34" charset="-122"/>
              </a:rPr>
              <a:t>no localized mode</a:t>
            </a:r>
            <a:endParaRPr lang="zh-CN" altLang="en-US" b="1" dirty="0">
              <a:solidFill>
                <a:srgbClr val="C00000"/>
              </a:solidFill>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id="{DA4217EB-AC4F-4F54-99DE-CFE1EDA1C1B9}"/>
              </a:ext>
            </a:extLst>
          </p:cNvPr>
          <p:cNvSpPr>
            <a:spLocks noGrp="1"/>
          </p:cNvSpPr>
          <p:nvPr>
            <p:ph sz="half" idx="2"/>
          </p:nvPr>
        </p:nvSpPr>
        <p:spPr>
          <a:xfrm>
            <a:off x="6172199" y="1825624"/>
            <a:ext cx="6201561" cy="4773929"/>
          </a:xfrm>
          <a:ln>
            <a:solidFill>
              <a:srgbClr val="C00000"/>
            </a:solidFill>
          </a:ln>
        </p:spPr>
        <p:txBody>
          <a:bodyPr/>
          <a:lstStyle/>
          <a:p>
            <a:r>
              <a:rPr lang="en-US" altLang="zh-CN" b="1" dirty="0" err="1">
                <a:latin typeface="微软雅黑" panose="020B0503020204020204" pitchFamily="34" charset="-122"/>
                <a:ea typeface="微软雅黑" panose="020B0503020204020204" pitchFamily="34" charset="-122"/>
              </a:rPr>
              <a:t>dS</a:t>
            </a:r>
            <a:r>
              <a:rPr lang="en-US" altLang="zh-CN" b="1" dirty="0">
                <a:latin typeface="微软雅黑" panose="020B0503020204020204" pitchFamily="34" charset="-122"/>
                <a:ea typeface="微软雅黑" panose="020B0503020204020204" pitchFamily="34" charset="-122"/>
              </a:rPr>
              <a:t> brane: </a:t>
            </a:r>
            <a:r>
              <a:rPr lang="en-US" altLang="zh-CN" b="1" dirty="0">
                <a:solidFill>
                  <a:srgbClr val="0000FF"/>
                </a:solidFill>
                <a:latin typeface="微软雅黑" panose="020B0503020204020204" pitchFamily="34" charset="-122"/>
                <a:ea typeface="微软雅黑" panose="020B0503020204020204" pitchFamily="34" charset="-122"/>
              </a:rPr>
              <a:t>  one localized mode</a:t>
            </a:r>
            <a:r>
              <a:rPr lang="en-US" altLang="zh-CN" sz="2400" dirty="0">
                <a:latin typeface="微软雅黑" panose="020B0503020204020204" pitchFamily="34" charset="-122"/>
                <a:ea typeface="微软雅黑" panose="020B0503020204020204" pitchFamily="34" charset="-122"/>
              </a:rPr>
              <a:t>   </a:t>
            </a:r>
            <a:r>
              <a:rPr lang="en-US" altLang="zh-CN" sz="2400" dirty="0"/>
              <a:t>[H. Guo, YXL </a:t>
            </a:r>
            <a:r>
              <a:rPr lang="en-US" altLang="zh-CN" sz="2400" dirty="0" err="1"/>
              <a:t>etc</a:t>
            </a:r>
            <a:r>
              <a:rPr lang="en-US" altLang="zh-CN" sz="2400" dirty="0"/>
              <a:t> PRD 1103.2430]</a:t>
            </a:r>
            <a:endParaRPr lang="zh-CN" altLang="en-US" sz="2400" dirty="0"/>
          </a:p>
          <a:p>
            <a:endParaRPr lang="zh-CN" altLang="en-US" dirty="0"/>
          </a:p>
        </p:txBody>
      </p:sp>
      <p:pic>
        <p:nvPicPr>
          <p:cNvPr id="8" name="图片 7">
            <a:extLst>
              <a:ext uri="{FF2B5EF4-FFF2-40B4-BE49-F238E27FC236}">
                <a16:creationId xmlns:a16="http://schemas.microsoft.com/office/drawing/2014/main" id="{81DCE9FB-78EF-45AB-A108-34EDA05CF23D}"/>
              </a:ext>
            </a:extLst>
          </p:cNvPr>
          <p:cNvPicPr>
            <a:picLocks noChangeAspect="1"/>
          </p:cNvPicPr>
          <p:nvPr/>
        </p:nvPicPr>
        <p:blipFill>
          <a:blip r:embed="rId3"/>
          <a:stretch>
            <a:fillRect/>
          </a:stretch>
        </p:blipFill>
        <p:spPr>
          <a:xfrm>
            <a:off x="547232" y="2678013"/>
            <a:ext cx="4454852" cy="3585982"/>
          </a:xfrm>
          <a:prstGeom prst="rect">
            <a:avLst/>
          </a:prstGeom>
        </p:spPr>
      </p:pic>
      <p:sp>
        <p:nvSpPr>
          <p:cNvPr id="10" name="标题 5">
            <a:extLst>
              <a:ext uri="{FF2B5EF4-FFF2-40B4-BE49-F238E27FC236}">
                <a16:creationId xmlns:a16="http://schemas.microsoft.com/office/drawing/2014/main" id="{D8DB9C30-073A-4F74-943E-12F34C3075B0}"/>
              </a:ext>
            </a:extLst>
          </p:cNvPr>
          <p:cNvSpPr>
            <a:spLocks noGrp="1"/>
          </p:cNvSpPr>
          <p:nvPr>
            <p:ph type="title"/>
          </p:nvPr>
        </p:nvSpPr>
        <p:spPr>
          <a:xfrm>
            <a:off x="838200" y="102860"/>
            <a:ext cx="10515600" cy="921521"/>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4.2  Vector fields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cxnSp>
        <p:nvCxnSpPr>
          <p:cNvPr id="11" name="直接连接符 10">
            <a:extLst>
              <a:ext uri="{FF2B5EF4-FFF2-40B4-BE49-F238E27FC236}">
                <a16:creationId xmlns:a16="http://schemas.microsoft.com/office/drawing/2014/main" id="{66C2F107-490F-4007-9A7B-22C518E47EB4}"/>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2" name="灯片编号占位符 16">
            <a:extLst>
              <a:ext uri="{FF2B5EF4-FFF2-40B4-BE49-F238E27FC236}">
                <a16:creationId xmlns:a16="http://schemas.microsoft.com/office/drawing/2014/main" id="{F49B9070-F2DC-46D8-9868-B9E823A03713}"/>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46</a:t>
            </a:fld>
            <a:endParaRPr lang="zh-CN" altLang="en-US" sz="2400" b="1" dirty="0"/>
          </a:p>
        </p:txBody>
      </p:sp>
    </p:spTree>
    <p:extLst>
      <p:ext uri="{BB962C8B-B14F-4D97-AF65-F5344CB8AC3E}">
        <p14:creationId xmlns:p14="http://schemas.microsoft.com/office/powerpoint/2010/main" val="781294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89FE46B9-FC5A-4AC5-9AC7-2D0BBDF106E3}"/>
              </a:ext>
            </a:extLst>
          </p:cNvPr>
          <p:cNvSpPr>
            <a:spLocks noGrp="1"/>
          </p:cNvSpPr>
          <p:nvPr>
            <p:ph sz="half" idx="1"/>
          </p:nvPr>
        </p:nvSpPr>
        <p:spPr>
          <a:xfrm>
            <a:off x="838200" y="1436325"/>
            <a:ext cx="11353800" cy="4727575"/>
          </a:xfrm>
        </p:spPr>
        <p:txBody>
          <a:bodyPr>
            <a:normAutofit/>
          </a:bodyPr>
          <a:lstStyle/>
          <a:p>
            <a:pPr>
              <a:spcAft>
                <a:spcPts val="1200"/>
              </a:spcAft>
            </a:pPr>
            <a:r>
              <a:rPr lang="en-US" altLang="zh-CN" b="1" dirty="0">
                <a:solidFill>
                  <a:srgbClr val="C00000"/>
                </a:solidFill>
                <a:latin typeface="微软雅黑" panose="020B0503020204020204" pitchFamily="34" charset="-122"/>
                <a:ea typeface="微软雅黑" panose="020B0503020204020204" pitchFamily="34" charset="-122"/>
              </a:rPr>
              <a:t>How to localize vector zero mode on flat brane?</a:t>
            </a:r>
          </a:p>
          <a:p>
            <a:pPr lvl="1"/>
            <a:r>
              <a:rPr lang="en-US" altLang="zh-CN" sz="2800" b="1" dirty="0">
                <a:solidFill>
                  <a:srgbClr val="0000FF"/>
                </a:solidFill>
                <a:latin typeface="微软雅黑" panose="020B0503020204020204" pitchFamily="34" charset="-122"/>
                <a:ea typeface="微软雅黑" panose="020B0503020204020204" pitchFamily="34" charset="-122"/>
              </a:rPr>
              <a:t>Kinetic coupling</a:t>
            </a:r>
            <a:r>
              <a:rPr lang="en-US" altLang="zh-CN" dirty="0">
                <a:latin typeface="微软雅黑" panose="020B0503020204020204" pitchFamily="34" charset="-122"/>
                <a:ea typeface="微软雅黑" panose="020B0503020204020204" pitchFamily="34" charset="-122"/>
              </a:rPr>
              <a:t> </a:t>
            </a:r>
            <a:r>
              <a:rPr lang="en-US" altLang="zh-CN" sz="2000" dirty="0"/>
              <a:t>[</a:t>
            </a:r>
            <a:r>
              <a:rPr lang="en-US" altLang="zh-CN" sz="2000" dirty="0" err="1"/>
              <a:t>Chumbes</a:t>
            </a:r>
            <a:r>
              <a:rPr lang="en-US" altLang="zh-CN" sz="2000" dirty="0"/>
              <a:t> </a:t>
            </a:r>
            <a:r>
              <a:rPr lang="en-US" altLang="zh-CN" sz="2000" dirty="0" err="1"/>
              <a:t>etc</a:t>
            </a:r>
            <a:r>
              <a:rPr lang="en-US" altLang="zh-CN" sz="2000" dirty="0"/>
              <a:t> 1108.3821], [ZH Zhao, YXL, Y Zhong</a:t>
            </a:r>
            <a:r>
              <a:rPr lang="zh-CN" altLang="en-US" sz="2000" dirty="0"/>
              <a:t> </a:t>
            </a:r>
            <a:r>
              <a:rPr lang="en-US" altLang="zh-CN" sz="2000" dirty="0"/>
              <a:t>1402.6480]</a:t>
            </a:r>
            <a:endParaRPr lang="en-US" altLang="zh-CN" dirty="0"/>
          </a:p>
          <a:p>
            <a:endParaRPr lang="en-US" altLang="zh-CN" dirty="0"/>
          </a:p>
          <a:p>
            <a:endParaRPr lang="en-US" altLang="zh-CN" dirty="0"/>
          </a:p>
          <a:p>
            <a:pPr lvl="1"/>
            <a:r>
              <a:rPr lang="en-US" altLang="zh-CN" sz="2800" b="1" dirty="0">
                <a:solidFill>
                  <a:srgbClr val="0000FF"/>
                </a:solidFill>
                <a:latin typeface="微软雅黑" panose="020B0503020204020204" pitchFamily="34" charset="-122"/>
                <a:ea typeface="微软雅黑" panose="020B0503020204020204" pitchFamily="34" charset="-122"/>
              </a:rPr>
              <a:t>Yukawa-like coupling</a:t>
            </a:r>
            <a:r>
              <a:rPr lang="en-US" altLang="zh-CN" dirty="0"/>
              <a:t> </a:t>
            </a:r>
            <a:r>
              <a:rPr lang="en-US" altLang="zh-CN" sz="2000" dirty="0"/>
              <a:t>[</a:t>
            </a:r>
            <a:r>
              <a:rPr lang="en-US" altLang="zh-CN" sz="2000" dirty="0" err="1"/>
              <a:t>Vaquera</a:t>
            </a:r>
            <a:r>
              <a:rPr lang="en-US" altLang="zh-CN" sz="2000" dirty="0"/>
              <a:t>-Araujo </a:t>
            </a:r>
            <a:r>
              <a:rPr lang="en-US" altLang="zh-CN" sz="2000" dirty="0" err="1"/>
              <a:t>etc</a:t>
            </a:r>
            <a:r>
              <a:rPr lang="en-US" altLang="zh-CN" sz="2000" dirty="0"/>
              <a:t> 1406.2892]</a:t>
            </a:r>
          </a:p>
          <a:p>
            <a:pPr marL="457200" lvl="1" indent="0">
              <a:buNone/>
            </a:pPr>
            <a:r>
              <a:rPr lang="en-US" altLang="zh-CN" sz="2000" dirty="0"/>
              <a:t>                                                                        [Z.-H. Zhao, Q.-Y. </a:t>
            </a:r>
            <a:r>
              <a:rPr lang="en-US" altLang="zh-CN" sz="2000" dirty="0" err="1"/>
              <a:t>Xie</a:t>
            </a:r>
            <a:r>
              <a:rPr lang="en-US" altLang="zh-CN" sz="2000" dirty="0"/>
              <a:t>, and Y. Zhong 1406.3098]</a:t>
            </a:r>
          </a:p>
          <a:p>
            <a:endParaRPr lang="en-US" altLang="zh-CN" sz="2400" dirty="0"/>
          </a:p>
          <a:p>
            <a:endParaRPr lang="en-US" altLang="zh-CN" sz="2400" dirty="0"/>
          </a:p>
          <a:p>
            <a:pPr lvl="1"/>
            <a:r>
              <a:rPr lang="en-US" altLang="zh-CN" sz="2800" b="1" dirty="0">
                <a:solidFill>
                  <a:srgbClr val="0000FF"/>
                </a:solidFill>
                <a:latin typeface="微软雅黑" panose="020B0503020204020204" pitchFamily="34" charset="-122"/>
                <a:ea typeface="微软雅黑" panose="020B0503020204020204" pitchFamily="34" charset="-122"/>
              </a:rPr>
              <a:t>Other Mechanisms</a:t>
            </a:r>
          </a:p>
          <a:p>
            <a:endParaRPr lang="en-US" altLang="zh-CN" dirty="0"/>
          </a:p>
          <a:p>
            <a:endParaRPr lang="en-US" altLang="zh-CN" dirty="0"/>
          </a:p>
          <a:p>
            <a:endParaRPr lang="zh-CN" altLang="en-US" dirty="0"/>
          </a:p>
        </p:txBody>
      </p:sp>
      <p:sp>
        <p:nvSpPr>
          <p:cNvPr id="6" name="标题 5">
            <a:extLst>
              <a:ext uri="{FF2B5EF4-FFF2-40B4-BE49-F238E27FC236}">
                <a16:creationId xmlns:a16="http://schemas.microsoft.com/office/drawing/2014/main" id="{2108F520-76BD-4F4A-A0B0-BF6087F56AF5}"/>
              </a:ext>
            </a:extLst>
          </p:cNvPr>
          <p:cNvSpPr>
            <a:spLocks noGrp="1"/>
          </p:cNvSpPr>
          <p:nvPr>
            <p:ph type="title"/>
          </p:nvPr>
        </p:nvSpPr>
        <p:spPr>
          <a:xfrm>
            <a:off x="838200" y="102860"/>
            <a:ext cx="10515600" cy="921521"/>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4.2  Vector fields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cxnSp>
        <p:nvCxnSpPr>
          <p:cNvPr id="7" name="直接连接符 6">
            <a:extLst>
              <a:ext uri="{FF2B5EF4-FFF2-40B4-BE49-F238E27FC236}">
                <a16:creationId xmlns:a16="http://schemas.microsoft.com/office/drawing/2014/main" id="{0FA436CE-09EF-411F-AA1D-71EA7982804A}"/>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15" name="图片 14">
            <a:extLst>
              <a:ext uri="{FF2B5EF4-FFF2-40B4-BE49-F238E27FC236}">
                <a16:creationId xmlns:a16="http://schemas.microsoft.com/office/drawing/2014/main" id="{50F92BA2-0B05-49AE-AEBD-17DD0A64AB42}"/>
              </a:ext>
            </a:extLst>
          </p:cNvPr>
          <p:cNvPicPr>
            <a:picLocks noChangeAspect="1"/>
          </p:cNvPicPr>
          <p:nvPr/>
        </p:nvPicPr>
        <p:blipFill>
          <a:blip r:embed="rId2"/>
          <a:stretch>
            <a:fillRect/>
          </a:stretch>
        </p:blipFill>
        <p:spPr>
          <a:xfrm>
            <a:off x="3200721" y="2652304"/>
            <a:ext cx="2237642" cy="731447"/>
          </a:xfrm>
          <a:prstGeom prst="rect">
            <a:avLst/>
          </a:prstGeom>
        </p:spPr>
      </p:pic>
      <p:pic>
        <p:nvPicPr>
          <p:cNvPr id="16" name="图片 15">
            <a:extLst>
              <a:ext uri="{FF2B5EF4-FFF2-40B4-BE49-F238E27FC236}">
                <a16:creationId xmlns:a16="http://schemas.microsoft.com/office/drawing/2014/main" id="{34013A38-FD1D-49DE-9725-99FEACF7073D}"/>
              </a:ext>
            </a:extLst>
          </p:cNvPr>
          <p:cNvPicPr>
            <a:picLocks noChangeAspect="1"/>
          </p:cNvPicPr>
          <p:nvPr/>
        </p:nvPicPr>
        <p:blipFill>
          <a:blip r:embed="rId3"/>
          <a:stretch>
            <a:fillRect/>
          </a:stretch>
        </p:blipFill>
        <p:spPr>
          <a:xfrm>
            <a:off x="6433583" y="2658537"/>
            <a:ext cx="2447037" cy="770463"/>
          </a:xfrm>
          <a:prstGeom prst="rect">
            <a:avLst/>
          </a:prstGeom>
        </p:spPr>
      </p:pic>
      <p:pic>
        <p:nvPicPr>
          <p:cNvPr id="17" name="图片 16">
            <a:extLst>
              <a:ext uri="{FF2B5EF4-FFF2-40B4-BE49-F238E27FC236}">
                <a16:creationId xmlns:a16="http://schemas.microsoft.com/office/drawing/2014/main" id="{566AD438-EF68-4584-A9D8-1F0980EB1AB3}"/>
              </a:ext>
            </a:extLst>
          </p:cNvPr>
          <p:cNvPicPr>
            <a:picLocks noChangeAspect="1"/>
          </p:cNvPicPr>
          <p:nvPr/>
        </p:nvPicPr>
        <p:blipFill>
          <a:blip r:embed="rId4"/>
          <a:stretch>
            <a:fillRect/>
          </a:stretch>
        </p:blipFill>
        <p:spPr>
          <a:xfrm>
            <a:off x="3200721" y="4353440"/>
            <a:ext cx="6783019" cy="795521"/>
          </a:xfrm>
          <a:prstGeom prst="rect">
            <a:avLst/>
          </a:prstGeom>
        </p:spPr>
      </p:pic>
      <p:sp>
        <p:nvSpPr>
          <p:cNvPr id="18" name="灯片编号占位符 16">
            <a:extLst>
              <a:ext uri="{FF2B5EF4-FFF2-40B4-BE49-F238E27FC236}">
                <a16:creationId xmlns:a16="http://schemas.microsoft.com/office/drawing/2014/main" id="{456A3A72-ABBC-441D-9A6C-302AA247A372}"/>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47</a:t>
            </a:fld>
            <a:endParaRPr lang="zh-CN" altLang="en-US" sz="2400" b="1" dirty="0"/>
          </a:p>
        </p:txBody>
      </p:sp>
    </p:spTree>
    <p:extLst>
      <p:ext uri="{BB962C8B-B14F-4D97-AF65-F5344CB8AC3E}">
        <p14:creationId xmlns:p14="http://schemas.microsoft.com/office/powerpoint/2010/main" val="2681973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3" descr="第三个共振态.png">
            <a:extLst>
              <a:ext uri="{FF2B5EF4-FFF2-40B4-BE49-F238E27FC236}">
                <a16:creationId xmlns:a16="http://schemas.microsoft.com/office/drawing/2014/main" id="{F41D805E-A66D-4347-A03E-57C1764DF17B}"/>
              </a:ext>
            </a:extLst>
          </p:cNvPr>
          <p:cNvPicPr>
            <a:picLocks noChangeAspect="1"/>
          </p:cNvPicPr>
          <p:nvPr/>
        </p:nvPicPr>
        <p:blipFill>
          <a:blip r:embed="rId2" cstate="print"/>
          <a:srcRect/>
          <a:stretch>
            <a:fillRect/>
          </a:stretch>
        </p:blipFill>
        <p:spPr bwMode="auto">
          <a:xfrm>
            <a:off x="9350515" y="4065706"/>
            <a:ext cx="2116137" cy="1500187"/>
          </a:xfrm>
          <a:prstGeom prst="rect">
            <a:avLst/>
          </a:prstGeom>
          <a:noFill/>
          <a:ln w="9525">
            <a:noFill/>
            <a:miter lim="800000"/>
            <a:headEnd/>
            <a:tailEnd/>
          </a:ln>
        </p:spPr>
      </p:pic>
      <p:sp>
        <p:nvSpPr>
          <p:cNvPr id="5" name="标题 5">
            <a:extLst>
              <a:ext uri="{FF2B5EF4-FFF2-40B4-BE49-F238E27FC236}">
                <a16:creationId xmlns:a16="http://schemas.microsoft.com/office/drawing/2014/main" id="{A46748E7-131F-4244-ACD3-B359BFA1D680}"/>
              </a:ext>
            </a:extLst>
          </p:cNvPr>
          <p:cNvSpPr>
            <a:spLocks noGrp="1"/>
          </p:cNvSpPr>
          <p:nvPr>
            <p:ph type="title"/>
          </p:nvPr>
        </p:nvSpPr>
        <p:spPr>
          <a:xfrm>
            <a:off x="838200" y="102860"/>
            <a:ext cx="10515600" cy="921521"/>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4.3  Fermion fields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cxnSp>
        <p:nvCxnSpPr>
          <p:cNvPr id="6" name="直接连接符 5">
            <a:extLst>
              <a:ext uri="{FF2B5EF4-FFF2-40B4-BE49-F238E27FC236}">
                <a16:creationId xmlns:a16="http://schemas.microsoft.com/office/drawing/2014/main" id="{D20239D9-4287-47E2-93EC-15CD83BBA258}"/>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内容占位符 2">
            <a:extLst>
              <a:ext uri="{FF2B5EF4-FFF2-40B4-BE49-F238E27FC236}">
                <a16:creationId xmlns:a16="http://schemas.microsoft.com/office/drawing/2014/main" id="{10922898-D7A1-463C-9B92-7BFBDB7FE1E0}"/>
              </a:ext>
            </a:extLst>
          </p:cNvPr>
          <p:cNvSpPr>
            <a:spLocks noGrp="1"/>
          </p:cNvSpPr>
          <p:nvPr>
            <p:ph sz="half" idx="1"/>
          </p:nvPr>
        </p:nvSpPr>
        <p:spPr>
          <a:xfrm>
            <a:off x="838200" y="1463544"/>
            <a:ext cx="10888980" cy="5462351"/>
          </a:xfrm>
        </p:spPr>
        <p:txBody>
          <a:bodyPr>
            <a:normAutofit fontScale="92500" lnSpcReduction="10000"/>
          </a:bodyPr>
          <a:lstStyle/>
          <a:p>
            <a:pPr>
              <a:lnSpc>
                <a:spcPct val="100000"/>
              </a:lnSpc>
              <a:spcBef>
                <a:spcPts val="600"/>
              </a:spcBef>
              <a:spcAft>
                <a:spcPts val="600"/>
              </a:spcAft>
            </a:pPr>
            <a:r>
              <a:rPr lang="en-US" altLang="zh-CN" b="1" dirty="0">
                <a:solidFill>
                  <a:srgbClr val="C00000"/>
                </a:solidFill>
                <a:latin typeface="微软雅黑" panose="020B0503020204020204" pitchFamily="34" charset="-122"/>
                <a:ea typeface="微软雅黑" panose="020B0503020204020204" pitchFamily="34" charset="-122"/>
              </a:rPr>
              <a:t>Similar results, but more complex</a:t>
            </a:r>
          </a:p>
          <a:p>
            <a:pPr lvl="1">
              <a:lnSpc>
                <a:spcPct val="100000"/>
              </a:lnSpc>
              <a:spcBef>
                <a:spcPts val="600"/>
              </a:spcBef>
              <a:spcAft>
                <a:spcPts val="600"/>
              </a:spcAft>
            </a:pPr>
            <a:r>
              <a:rPr lang="en-US" altLang="zh-CN" sz="2800" dirty="0">
                <a:solidFill>
                  <a:srgbClr val="0000FF"/>
                </a:solidFill>
                <a:latin typeface="微软雅黑" panose="020B0503020204020204" pitchFamily="34" charset="-122"/>
                <a:ea typeface="微软雅黑" panose="020B0503020204020204" pitchFamily="34" charset="-122"/>
              </a:rPr>
              <a:t>Need Yukawa coupling</a:t>
            </a:r>
            <a:r>
              <a:rPr lang="en-US" altLang="zh-CN" dirty="0">
                <a:latin typeface="微软雅黑" panose="020B0503020204020204" pitchFamily="34" charset="-122"/>
                <a:ea typeface="微软雅黑" panose="020B0503020204020204" pitchFamily="34" charset="-122"/>
              </a:rPr>
              <a:t> </a:t>
            </a:r>
          </a:p>
          <a:p>
            <a:pPr lvl="1">
              <a:lnSpc>
                <a:spcPct val="100000"/>
              </a:lnSpc>
              <a:spcBef>
                <a:spcPts val="600"/>
              </a:spcBef>
              <a:spcAft>
                <a:spcPts val="600"/>
              </a:spcAft>
            </a:pPr>
            <a:endParaRPr lang="en-US" altLang="zh-CN" dirty="0">
              <a:latin typeface="微软雅黑" panose="020B0503020204020204" pitchFamily="34" charset="-122"/>
              <a:ea typeface="微软雅黑" panose="020B0503020204020204" pitchFamily="34" charset="-122"/>
            </a:endParaRPr>
          </a:p>
          <a:p>
            <a:pPr lvl="1">
              <a:lnSpc>
                <a:spcPct val="100000"/>
              </a:lnSpc>
              <a:spcBef>
                <a:spcPts val="600"/>
              </a:spcBef>
              <a:spcAft>
                <a:spcPts val="600"/>
              </a:spcAft>
            </a:pPr>
            <a:endParaRPr lang="en-US" altLang="zh-CN" dirty="0">
              <a:latin typeface="微软雅黑" panose="020B0503020204020204" pitchFamily="34" charset="-122"/>
              <a:ea typeface="微软雅黑" panose="020B0503020204020204" pitchFamily="34" charset="-122"/>
            </a:endParaRPr>
          </a:p>
          <a:p>
            <a:pPr lvl="1">
              <a:lnSpc>
                <a:spcPct val="100000"/>
              </a:lnSpc>
              <a:spcBef>
                <a:spcPts val="600"/>
              </a:spcBef>
              <a:spcAft>
                <a:spcPts val="600"/>
              </a:spcAft>
            </a:pPr>
            <a:endParaRPr lang="en-US" altLang="zh-CN" dirty="0">
              <a:latin typeface="微软雅黑" panose="020B0503020204020204" pitchFamily="34" charset="-122"/>
              <a:ea typeface="微软雅黑" panose="020B0503020204020204" pitchFamily="34" charset="-122"/>
            </a:endParaRPr>
          </a:p>
          <a:p>
            <a:pPr lvl="1">
              <a:lnSpc>
                <a:spcPct val="100000"/>
              </a:lnSpc>
              <a:spcBef>
                <a:spcPts val="600"/>
              </a:spcBef>
              <a:spcAft>
                <a:spcPts val="600"/>
              </a:spcAft>
            </a:pPr>
            <a:r>
              <a:rPr lang="en-US" altLang="zh-CN" sz="2800" dirty="0">
                <a:solidFill>
                  <a:srgbClr val="0000FF"/>
                </a:solidFill>
                <a:latin typeface="微软雅黑" panose="020B0503020204020204" pitchFamily="34" charset="-122"/>
                <a:ea typeface="微软雅黑" panose="020B0503020204020204" pitchFamily="34" charset="-122"/>
              </a:rPr>
              <a:t>Only left-hand fermion zero mode can be localized</a:t>
            </a:r>
          </a:p>
          <a:p>
            <a:pPr lvl="1">
              <a:lnSpc>
                <a:spcPct val="100000"/>
              </a:lnSpc>
              <a:spcBef>
                <a:spcPts val="600"/>
              </a:spcBef>
              <a:spcAft>
                <a:spcPts val="600"/>
              </a:spcAft>
            </a:pPr>
            <a:r>
              <a:rPr lang="en-US" altLang="zh-CN" sz="2800" dirty="0">
                <a:solidFill>
                  <a:srgbClr val="0000FF"/>
                </a:solidFill>
                <a:latin typeface="微软雅黑" panose="020B0503020204020204" pitchFamily="34" charset="-122"/>
                <a:ea typeface="微软雅黑" panose="020B0503020204020204" pitchFamily="34" charset="-122"/>
              </a:rPr>
              <a:t>Massive Dirac fermion KK modes</a:t>
            </a:r>
          </a:p>
          <a:p>
            <a:pPr lvl="1">
              <a:lnSpc>
                <a:spcPct val="100000"/>
              </a:lnSpc>
              <a:spcBef>
                <a:spcPts val="600"/>
              </a:spcBef>
              <a:spcAft>
                <a:spcPts val="600"/>
              </a:spcAft>
            </a:pPr>
            <a:r>
              <a:rPr lang="en-US" altLang="zh-CN" sz="2800" dirty="0">
                <a:solidFill>
                  <a:srgbClr val="0000FF"/>
                </a:solidFill>
                <a:latin typeface="微软雅黑" panose="020B0503020204020204" pitchFamily="34" charset="-122"/>
                <a:ea typeface="微软雅黑" panose="020B0503020204020204" pitchFamily="34" charset="-122"/>
              </a:rPr>
              <a:t>Resonant fermions quasi-localized on brane</a:t>
            </a:r>
          </a:p>
          <a:p>
            <a:pPr lvl="1"/>
            <a:endParaRPr lang="en-US" altLang="zh-CN" sz="2800" b="1" dirty="0">
              <a:solidFill>
                <a:srgbClr val="0000FF"/>
              </a:solidFill>
              <a:latin typeface="Calibri (正文)"/>
            </a:endParaRPr>
          </a:p>
          <a:p>
            <a:pPr lvl="1"/>
            <a:r>
              <a:rPr lang="en-US" altLang="zh-CN" b="1" dirty="0">
                <a:latin typeface="Calibri (正文)"/>
                <a:ea typeface="黑体" panose="02010609060101010101" pitchFamily="49" charset="-122"/>
              </a:rPr>
              <a:t>YXL, C.E. Fu, H. Guo, Z.H. Zhao, H.T. Li, Y.P. Zhang, J.J. Wan, </a:t>
            </a:r>
            <a:r>
              <a:rPr lang="en-US" altLang="zh-CN" b="1" dirty="0" err="1">
                <a:latin typeface="Calibri (正文)"/>
                <a:ea typeface="黑体" panose="02010609060101010101" pitchFamily="49" charset="-122"/>
              </a:rPr>
              <a:t>etc</a:t>
            </a:r>
            <a:r>
              <a:rPr lang="en-US" altLang="zh-CN" b="1" dirty="0">
                <a:latin typeface="Calibri (正文)"/>
                <a:ea typeface="黑体" panose="02010609060101010101" pitchFamily="49" charset="-122"/>
              </a:rPr>
              <a:t>:</a:t>
            </a:r>
            <a:r>
              <a:rPr lang="zh-CN" altLang="en-US" b="1" dirty="0">
                <a:latin typeface="Calibri (正文)"/>
                <a:ea typeface="黑体" panose="02010609060101010101" pitchFamily="49" charset="-122"/>
              </a:rPr>
              <a:t>  </a:t>
            </a:r>
            <a:endParaRPr lang="en-US" altLang="zh-CN" b="1" dirty="0">
              <a:latin typeface="Calibri (正文)"/>
              <a:ea typeface="黑体" panose="02010609060101010101" pitchFamily="49" charset="-122"/>
            </a:endParaRPr>
          </a:p>
          <a:p>
            <a:pPr lvl="1"/>
            <a:r>
              <a:rPr lang="en-US" altLang="zh-CN" sz="2800" dirty="0">
                <a:latin typeface="Calibri (正文)"/>
              </a:rPr>
              <a:t>0708.0065, 0804.4553, 0904.1785, 0907.4424, 1101.0336, 1103.2430,</a:t>
            </a:r>
            <a:r>
              <a:rPr lang="zh-CN" altLang="en-US" sz="2800" dirty="0">
                <a:latin typeface="Calibri (正文)"/>
              </a:rPr>
              <a:t> </a:t>
            </a:r>
            <a:r>
              <a:rPr lang="en-US" altLang="zh-CN" sz="2800" dirty="0">
                <a:latin typeface="Calibri (正文)"/>
              </a:rPr>
              <a:t>1312.4145, 1408.6155,</a:t>
            </a:r>
            <a:r>
              <a:rPr lang="zh-CN" altLang="en-US" sz="2800" dirty="0">
                <a:latin typeface="Calibri (正文)"/>
              </a:rPr>
              <a:t> </a:t>
            </a:r>
            <a:r>
              <a:rPr lang="en-US" altLang="zh-CN" sz="2800" dirty="0">
                <a:latin typeface="Calibri (正文)"/>
              </a:rPr>
              <a:t>1701.02429,</a:t>
            </a:r>
            <a:r>
              <a:rPr lang="zh-CN" altLang="en-US" sz="2800" dirty="0">
                <a:latin typeface="Calibri (正文)"/>
              </a:rPr>
              <a:t> </a:t>
            </a:r>
            <a:r>
              <a:rPr lang="en-US" altLang="zh-CN" sz="2800" dirty="0">
                <a:latin typeface="Calibri (正文)"/>
              </a:rPr>
              <a:t>2303.06278 ……</a:t>
            </a:r>
            <a:endParaRPr lang="zh-CN" altLang="en-US" dirty="0"/>
          </a:p>
        </p:txBody>
      </p:sp>
      <p:grpSp>
        <p:nvGrpSpPr>
          <p:cNvPr id="8" name="组合 7">
            <a:extLst>
              <a:ext uri="{FF2B5EF4-FFF2-40B4-BE49-F238E27FC236}">
                <a16:creationId xmlns:a16="http://schemas.microsoft.com/office/drawing/2014/main" id="{01F639BF-8DB4-469A-A125-D7C7978097DA}"/>
              </a:ext>
            </a:extLst>
          </p:cNvPr>
          <p:cNvGrpSpPr/>
          <p:nvPr/>
        </p:nvGrpSpPr>
        <p:grpSpPr>
          <a:xfrm>
            <a:off x="9207639" y="1684362"/>
            <a:ext cx="2519541" cy="2143141"/>
            <a:chOff x="8786842" y="571480"/>
            <a:chExt cx="2519541" cy="2143141"/>
          </a:xfrm>
        </p:grpSpPr>
        <p:grpSp>
          <p:nvGrpSpPr>
            <p:cNvPr id="9" name="组合 8">
              <a:extLst>
                <a:ext uri="{FF2B5EF4-FFF2-40B4-BE49-F238E27FC236}">
                  <a16:creationId xmlns:a16="http://schemas.microsoft.com/office/drawing/2014/main" id="{3127DDAC-12AF-49B5-AB11-07AEAD38A47C}"/>
                </a:ext>
              </a:extLst>
            </p:cNvPr>
            <p:cNvGrpSpPr/>
            <p:nvPr/>
          </p:nvGrpSpPr>
          <p:grpSpPr>
            <a:xfrm>
              <a:off x="8929719" y="857232"/>
              <a:ext cx="2217281" cy="1857389"/>
              <a:chOff x="8929719" y="857232"/>
              <a:chExt cx="2217281" cy="1857389"/>
            </a:xfrm>
          </p:grpSpPr>
          <p:pic>
            <p:nvPicPr>
              <p:cNvPr id="13" name="Picture 2">
                <a:extLst>
                  <a:ext uri="{FF2B5EF4-FFF2-40B4-BE49-F238E27FC236}">
                    <a16:creationId xmlns:a16="http://schemas.microsoft.com/office/drawing/2014/main" id="{7E8DC2AC-1B4A-48BD-886B-5E4A08F350CA}"/>
                  </a:ext>
                </a:extLst>
              </p:cNvPr>
              <p:cNvPicPr>
                <a:picLocks noChangeAspect="1" noChangeArrowheads="1"/>
              </p:cNvPicPr>
              <p:nvPr/>
            </p:nvPicPr>
            <p:blipFill>
              <a:blip r:embed="rId3" cstate="print"/>
              <a:srcRect/>
              <a:stretch>
                <a:fillRect/>
              </a:stretch>
            </p:blipFill>
            <p:spPr bwMode="auto">
              <a:xfrm>
                <a:off x="8929719" y="1142985"/>
                <a:ext cx="2217281" cy="1571636"/>
              </a:xfrm>
              <a:prstGeom prst="rect">
                <a:avLst/>
              </a:prstGeom>
              <a:noFill/>
              <a:ln w="9525">
                <a:noFill/>
                <a:miter lim="800000"/>
                <a:headEnd/>
                <a:tailEnd/>
              </a:ln>
              <a:effectLst/>
            </p:spPr>
          </p:pic>
          <p:cxnSp>
            <p:nvCxnSpPr>
              <p:cNvPr id="14" name="直接箭头连接符 13">
                <a:extLst>
                  <a:ext uri="{FF2B5EF4-FFF2-40B4-BE49-F238E27FC236}">
                    <a16:creationId xmlns:a16="http://schemas.microsoft.com/office/drawing/2014/main" id="{8B64E80F-D65E-4B71-8578-842FE167BFB1}"/>
                  </a:ext>
                </a:extLst>
              </p:cNvPr>
              <p:cNvCxnSpPr/>
              <p:nvPr/>
            </p:nvCxnSpPr>
            <p:spPr bwMode="auto">
              <a:xfrm rot="5400000" flipH="1" flipV="1">
                <a:off x="9086575" y="1761312"/>
                <a:ext cx="1814510" cy="635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28338A92-6180-4489-BFFF-A5C581DA6D30}"/>
                  </a:ext>
                </a:extLst>
              </p:cNvPr>
              <p:cNvSpPr/>
              <p:nvPr/>
            </p:nvSpPr>
            <p:spPr bwMode="auto">
              <a:xfrm>
                <a:off x="9937188" y="1299347"/>
                <a:ext cx="124275" cy="158131"/>
              </a:xfrm>
              <a:prstGeom prst="ellipse">
                <a:avLst/>
              </a:prstGeom>
              <a:solidFill>
                <a:srgbClr val="C00000"/>
              </a:solidFill>
              <a:scene3d>
                <a:camera prst="orthographicFront"/>
                <a:lightRig rig="threePt" dir="t">
                  <a:rot lat="0" lon="0" rev="1200000"/>
                </a:lightRig>
              </a:scene3d>
              <a:sp3d prstMaterial="matte">
                <a:bevelT w="63500" h="25400"/>
              </a:sp3d>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zh-CN" altLang="en-US"/>
              </a:p>
            </p:txBody>
          </p:sp>
        </p:grpSp>
        <p:sp>
          <p:nvSpPr>
            <p:cNvPr id="10" name="矩形 79">
              <a:extLst>
                <a:ext uri="{FF2B5EF4-FFF2-40B4-BE49-F238E27FC236}">
                  <a16:creationId xmlns:a16="http://schemas.microsoft.com/office/drawing/2014/main" id="{2EA82B95-38D8-4204-8453-60461CB79B9F}"/>
                </a:ext>
              </a:extLst>
            </p:cNvPr>
            <p:cNvSpPr>
              <a:spLocks noChangeArrowheads="1"/>
            </p:cNvSpPr>
            <p:nvPr/>
          </p:nvSpPr>
          <p:spPr bwMode="auto">
            <a:xfrm>
              <a:off x="10501354" y="1785926"/>
              <a:ext cx="805029" cy="338554"/>
            </a:xfrm>
            <a:prstGeom prst="rect">
              <a:avLst/>
            </a:prstGeom>
            <a:noFill/>
            <a:ln w="9525">
              <a:noFill/>
              <a:miter lim="800000"/>
            </a:ln>
          </p:spPr>
          <p:txBody>
            <a:bodyPr wrap="none">
              <a:spAutoFit/>
            </a:bodyPr>
            <a:lstStyle/>
            <a:p>
              <a:r>
                <a:rPr lang="zh-CN" altLang="en-US" sz="1600" b="1" dirty="0">
                  <a:latin typeface="黑体" pitchFamily="49" charset="-122"/>
                  <a:ea typeface="黑体" pitchFamily="49" charset="-122"/>
                </a:rPr>
                <a:t>额外维</a:t>
              </a:r>
            </a:p>
          </p:txBody>
        </p:sp>
        <p:cxnSp>
          <p:nvCxnSpPr>
            <p:cNvPr id="11" name="直接箭头连接符 10">
              <a:extLst>
                <a:ext uri="{FF2B5EF4-FFF2-40B4-BE49-F238E27FC236}">
                  <a16:creationId xmlns:a16="http://schemas.microsoft.com/office/drawing/2014/main" id="{A63C1594-CF27-4263-B3BB-0C48A67EBF55}"/>
                </a:ext>
              </a:extLst>
            </p:cNvPr>
            <p:cNvCxnSpPr/>
            <p:nvPr/>
          </p:nvCxnSpPr>
          <p:spPr bwMode="auto">
            <a:xfrm>
              <a:off x="8786842" y="1653683"/>
              <a:ext cx="245268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矩形 74">
              <a:extLst>
                <a:ext uri="{FF2B5EF4-FFF2-40B4-BE49-F238E27FC236}">
                  <a16:creationId xmlns:a16="http://schemas.microsoft.com/office/drawing/2014/main" id="{65E214A9-1913-4D34-AC29-32A9935BDF11}"/>
                </a:ext>
              </a:extLst>
            </p:cNvPr>
            <p:cNvSpPr>
              <a:spLocks noChangeArrowheads="1"/>
            </p:cNvSpPr>
            <p:nvPr/>
          </p:nvSpPr>
          <p:spPr bwMode="auto">
            <a:xfrm>
              <a:off x="9644098" y="571480"/>
              <a:ext cx="805030" cy="338554"/>
            </a:xfrm>
            <a:prstGeom prst="rect">
              <a:avLst/>
            </a:prstGeom>
            <a:noFill/>
            <a:ln w="9525">
              <a:noFill/>
              <a:miter lim="800000"/>
            </a:ln>
          </p:spPr>
          <p:txBody>
            <a:bodyPr wrap="none">
              <a:spAutoFit/>
            </a:bodyPr>
            <a:lstStyle/>
            <a:p>
              <a:r>
                <a:rPr lang="zh-CN" altLang="en-US" sz="1600" b="1" dirty="0">
                  <a:latin typeface="黑体" pitchFamily="49" charset="-122"/>
                  <a:ea typeface="黑体" pitchFamily="49" charset="-122"/>
                </a:rPr>
                <a:t>有效势</a:t>
              </a:r>
            </a:p>
          </p:txBody>
        </p:sp>
      </p:grpSp>
      <p:sp>
        <p:nvSpPr>
          <p:cNvPr id="17" name="灯片编号占位符 16">
            <a:extLst>
              <a:ext uri="{FF2B5EF4-FFF2-40B4-BE49-F238E27FC236}">
                <a16:creationId xmlns:a16="http://schemas.microsoft.com/office/drawing/2014/main" id="{65A610B8-FF39-44B1-A6D9-792AF163D7D8}"/>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48</a:t>
            </a:fld>
            <a:endParaRPr lang="zh-CN" altLang="en-US" sz="2400" b="1" dirty="0"/>
          </a:p>
        </p:txBody>
      </p:sp>
      <p:pic>
        <p:nvPicPr>
          <p:cNvPr id="3" name="图片 2">
            <a:extLst>
              <a:ext uri="{FF2B5EF4-FFF2-40B4-BE49-F238E27FC236}">
                <a16:creationId xmlns:a16="http://schemas.microsoft.com/office/drawing/2014/main" id="{FD3A66EE-33F4-07C7-A105-250CDDF8A75D}"/>
              </a:ext>
            </a:extLst>
          </p:cNvPr>
          <p:cNvPicPr>
            <a:picLocks noChangeAspect="1"/>
          </p:cNvPicPr>
          <p:nvPr/>
        </p:nvPicPr>
        <p:blipFill>
          <a:blip r:embed="rId4"/>
          <a:stretch>
            <a:fillRect/>
          </a:stretch>
        </p:blipFill>
        <p:spPr>
          <a:xfrm>
            <a:off x="2161457" y="2354317"/>
            <a:ext cx="6651235" cy="824495"/>
          </a:xfrm>
          <a:prstGeom prst="rect">
            <a:avLst/>
          </a:prstGeom>
        </p:spPr>
      </p:pic>
      <p:pic>
        <p:nvPicPr>
          <p:cNvPr id="20" name="图片 19">
            <a:extLst>
              <a:ext uri="{FF2B5EF4-FFF2-40B4-BE49-F238E27FC236}">
                <a16:creationId xmlns:a16="http://schemas.microsoft.com/office/drawing/2014/main" id="{B1C88DE6-6BC1-0FCF-C5EB-EE310D87D099}"/>
              </a:ext>
            </a:extLst>
          </p:cNvPr>
          <p:cNvPicPr>
            <a:picLocks noChangeAspect="1"/>
          </p:cNvPicPr>
          <p:nvPr/>
        </p:nvPicPr>
        <p:blipFill>
          <a:blip r:embed="rId5"/>
          <a:stretch>
            <a:fillRect/>
          </a:stretch>
        </p:blipFill>
        <p:spPr>
          <a:xfrm>
            <a:off x="2501498" y="3140657"/>
            <a:ext cx="5603011" cy="775801"/>
          </a:xfrm>
          <a:prstGeom prst="rect">
            <a:avLst/>
          </a:prstGeom>
        </p:spPr>
      </p:pic>
    </p:spTree>
    <p:extLst>
      <p:ext uri="{BB962C8B-B14F-4D97-AF65-F5344CB8AC3E}">
        <p14:creationId xmlns:p14="http://schemas.microsoft.com/office/powerpoint/2010/main" val="3085564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19FEE994-E04E-E53E-9AF5-A7D22FA2D2F1}"/>
              </a:ext>
            </a:extLst>
          </p:cNvPr>
          <p:cNvSpPr>
            <a:spLocks noGrp="1"/>
          </p:cNvSpPr>
          <p:nvPr>
            <p:ph sz="half" idx="1"/>
          </p:nvPr>
        </p:nvSpPr>
        <p:spPr>
          <a:xfrm>
            <a:off x="138952" y="1257580"/>
            <a:ext cx="12255393" cy="4727575"/>
          </a:xfrm>
        </p:spPr>
        <p:txBody>
          <a:bodyPr>
            <a:normAutofit/>
          </a:bodyPr>
          <a:lstStyle/>
          <a:p>
            <a:pPr>
              <a:spcAft>
                <a:spcPts val="1200"/>
              </a:spcAft>
            </a:pPr>
            <a:r>
              <a:rPr lang="en-US" altLang="zh-CN" dirty="0">
                <a:latin typeface="微软雅黑" panose="020B0503020204020204" pitchFamily="34" charset="-122"/>
                <a:ea typeface="微软雅黑" panose="020B0503020204020204" pitchFamily="34" charset="-122"/>
              </a:rPr>
              <a:t>The q-form field X is an antisymmetric field</a:t>
            </a:r>
          </a:p>
          <a:p>
            <a:pPr marL="0" indent="0">
              <a:spcAft>
                <a:spcPts val="1200"/>
              </a:spcAft>
              <a:buNone/>
            </a:pPr>
            <a:endParaRPr lang="en-US" altLang="zh-CN" dirty="0">
              <a:latin typeface="微软雅黑" panose="020B0503020204020204" pitchFamily="34" charset="-122"/>
              <a:ea typeface="微软雅黑" panose="020B0503020204020204" pitchFamily="34" charset="-122"/>
            </a:endParaRPr>
          </a:p>
          <a:p>
            <a:pPr>
              <a:spcAft>
                <a:spcPts val="1200"/>
              </a:spcAft>
            </a:pPr>
            <a:r>
              <a:rPr lang="en-US" altLang="zh-CN" sz="2800" dirty="0">
                <a:latin typeface="微软雅黑" panose="020B0503020204020204" pitchFamily="34" charset="-122"/>
                <a:ea typeface="微软雅黑" panose="020B0503020204020204" pitchFamily="34" charset="-122"/>
              </a:rPr>
              <a:t>Its field </a:t>
            </a:r>
            <a:r>
              <a:rPr lang="en-US" altLang="zh-CN" dirty="0">
                <a:latin typeface="微软雅黑" panose="020B0503020204020204" pitchFamily="34" charset="-122"/>
                <a:ea typeface="微软雅黑" panose="020B0503020204020204" pitchFamily="34" charset="-122"/>
              </a:rPr>
              <a:t>strength is expressed as</a:t>
            </a:r>
          </a:p>
          <a:p>
            <a:pPr>
              <a:spcAft>
                <a:spcPts val="1200"/>
              </a:spcAft>
            </a:pPr>
            <a:endParaRPr lang="en-US" altLang="zh-CN" dirty="0">
              <a:latin typeface="微软雅黑" panose="020B0503020204020204" pitchFamily="34" charset="-122"/>
              <a:ea typeface="微软雅黑" panose="020B0503020204020204" pitchFamily="34" charset="-122"/>
            </a:endParaRPr>
          </a:p>
          <a:p>
            <a:pPr>
              <a:spcAft>
                <a:spcPts val="1200"/>
              </a:spcAft>
            </a:pPr>
            <a:r>
              <a:rPr lang="en-US" altLang="zh-CN" dirty="0">
                <a:latin typeface="微软雅黑" panose="020B0503020204020204" pitchFamily="34" charset="-122"/>
                <a:ea typeface="微软雅黑" panose="020B0503020204020204" pitchFamily="34" charset="-122"/>
              </a:rPr>
              <a:t>Hodge duality:  q-form  is dual to (p-q)-form in D=p+q+1spacetime</a:t>
            </a:r>
          </a:p>
          <a:p>
            <a:pPr>
              <a:spcAft>
                <a:spcPts val="1200"/>
              </a:spcAft>
            </a:pPr>
            <a:endParaRPr lang="en-US" altLang="zh-CN" dirty="0">
              <a:latin typeface="微软雅黑" panose="020B0503020204020204" pitchFamily="34" charset="-122"/>
              <a:ea typeface="微软雅黑" panose="020B0503020204020204" pitchFamily="34" charset="-122"/>
            </a:endParaRPr>
          </a:p>
          <a:p>
            <a:pPr>
              <a:spcAft>
                <a:spcPts val="1200"/>
              </a:spcAft>
            </a:pPr>
            <a:r>
              <a:rPr lang="en-US" altLang="zh-CN" dirty="0">
                <a:latin typeface="微软雅黑" panose="020B0503020204020204" pitchFamily="34" charset="-122"/>
                <a:ea typeface="微软雅黑" panose="020B0503020204020204" pitchFamily="34" charset="-122"/>
              </a:rPr>
              <a:t>The action for the q-form field is</a:t>
            </a:r>
            <a:endParaRPr lang="zh-CN" altLang="en-US" dirty="0"/>
          </a:p>
        </p:txBody>
      </p:sp>
      <p:sp>
        <p:nvSpPr>
          <p:cNvPr id="5" name="标题 5">
            <a:extLst>
              <a:ext uri="{FF2B5EF4-FFF2-40B4-BE49-F238E27FC236}">
                <a16:creationId xmlns:a16="http://schemas.microsoft.com/office/drawing/2014/main" id="{9D933C55-E66C-4D60-AEF8-3C55E1A18421}"/>
              </a:ext>
            </a:extLst>
          </p:cNvPr>
          <p:cNvSpPr>
            <a:spLocks noGrp="1"/>
          </p:cNvSpPr>
          <p:nvPr>
            <p:ph type="title"/>
          </p:nvPr>
        </p:nvSpPr>
        <p:spPr>
          <a:xfrm>
            <a:off x="838200" y="102860"/>
            <a:ext cx="10515600" cy="921521"/>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4.4  q-form fields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cxnSp>
        <p:nvCxnSpPr>
          <p:cNvPr id="6" name="直接连接符 5">
            <a:extLst>
              <a:ext uri="{FF2B5EF4-FFF2-40B4-BE49-F238E27FC236}">
                <a16:creationId xmlns:a16="http://schemas.microsoft.com/office/drawing/2014/main" id="{B2099D55-915D-43EA-B175-6284B8053DD5}"/>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0" name="灯片编号占位符 16">
            <a:extLst>
              <a:ext uri="{FF2B5EF4-FFF2-40B4-BE49-F238E27FC236}">
                <a16:creationId xmlns:a16="http://schemas.microsoft.com/office/drawing/2014/main" id="{76A144D8-4F7A-45A1-871E-64989AF03973}"/>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49</a:t>
            </a:fld>
            <a:endParaRPr lang="zh-CN" altLang="en-US" sz="2400" b="1" dirty="0"/>
          </a:p>
        </p:txBody>
      </p:sp>
      <p:grpSp>
        <p:nvGrpSpPr>
          <p:cNvPr id="15" name="组合 14">
            <a:extLst>
              <a:ext uri="{FF2B5EF4-FFF2-40B4-BE49-F238E27FC236}">
                <a16:creationId xmlns:a16="http://schemas.microsoft.com/office/drawing/2014/main" id="{C2DB0701-4EF2-C6CE-8FB7-931F30117184}"/>
              </a:ext>
            </a:extLst>
          </p:cNvPr>
          <p:cNvGrpSpPr/>
          <p:nvPr/>
        </p:nvGrpSpPr>
        <p:grpSpPr>
          <a:xfrm>
            <a:off x="2324164" y="5896457"/>
            <a:ext cx="6798834" cy="692331"/>
            <a:chOff x="2616157" y="1300107"/>
            <a:chExt cx="6798834" cy="692331"/>
          </a:xfrm>
        </p:grpSpPr>
        <p:pic>
          <p:nvPicPr>
            <p:cNvPr id="8" name="图片 7">
              <a:extLst>
                <a:ext uri="{FF2B5EF4-FFF2-40B4-BE49-F238E27FC236}">
                  <a16:creationId xmlns:a16="http://schemas.microsoft.com/office/drawing/2014/main" id="{2961895F-6E19-3C51-C0F8-20514A3709E1}"/>
                </a:ext>
              </a:extLst>
            </p:cNvPr>
            <p:cNvPicPr>
              <a:picLocks noChangeAspect="1"/>
            </p:cNvPicPr>
            <p:nvPr/>
          </p:nvPicPr>
          <p:blipFill>
            <a:blip r:embed="rId2"/>
            <a:stretch>
              <a:fillRect/>
            </a:stretch>
          </p:blipFill>
          <p:spPr>
            <a:xfrm>
              <a:off x="2616157" y="1446454"/>
              <a:ext cx="243840" cy="361406"/>
            </a:xfrm>
            <a:prstGeom prst="rect">
              <a:avLst/>
            </a:prstGeom>
          </p:spPr>
        </p:pic>
        <p:pic>
          <p:nvPicPr>
            <p:cNvPr id="12" name="图片 11">
              <a:extLst>
                <a:ext uri="{FF2B5EF4-FFF2-40B4-BE49-F238E27FC236}">
                  <a16:creationId xmlns:a16="http://schemas.microsoft.com/office/drawing/2014/main" id="{E349DD97-A271-06B6-943A-581DA3D057E1}"/>
                </a:ext>
              </a:extLst>
            </p:cNvPr>
            <p:cNvPicPr>
              <a:picLocks noChangeAspect="1"/>
            </p:cNvPicPr>
            <p:nvPr/>
          </p:nvPicPr>
          <p:blipFill>
            <a:blip r:embed="rId3"/>
            <a:stretch>
              <a:fillRect/>
            </a:stretch>
          </p:blipFill>
          <p:spPr>
            <a:xfrm>
              <a:off x="2885609" y="1531362"/>
              <a:ext cx="296091" cy="191589"/>
            </a:xfrm>
            <a:prstGeom prst="rect">
              <a:avLst/>
            </a:prstGeom>
          </p:spPr>
        </p:pic>
        <p:pic>
          <p:nvPicPr>
            <p:cNvPr id="14" name="图片 13">
              <a:extLst>
                <a:ext uri="{FF2B5EF4-FFF2-40B4-BE49-F238E27FC236}">
                  <a16:creationId xmlns:a16="http://schemas.microsoft.com/office/drawing/2014/main" id="{5112B109-2D7C-83A8-92F3-446334398F35}"/>
                </a:ext>
              </a:extLst>
            </p:cNvPr>
            <p:cNvPicPr>
              <a:picLocks noChangeAspect="1"/>
            </p:cNvPicPr>
            <p:nvPr/>
          </p:nvPicPr>
          <p:blipFill>
            <a:blip r:embed="rId4"/>
            <a:stretch>
              <a:fillRect/>
            </a:stretch>
          </p:blipFill>
          <p:spPr>
            <a:xfrm>
              <a:off x="3284157" y="1300107"/>
              <a:ext cx="6130834" cy="692331"/>
            </a:xfrm>
            <a:prstGeom prst="rect">
              <a:avLst/>
            </a:prstGeom>
          </p:spPr>
        </p:pic>
      </p:grpSp>
      <p:pic>
        <p:nvPicPr>
          <p:cNvPr id="13" name="图片 12">
            <a:extLst>
              <a:ext uri="{FF2B5EF4-FFF2-40B4-BE49-F238E27FC236}">
                <a16:creationId xmlns:a16="http://schemas.microsoft.com/office/drawing/2014/main" id="{0D5D5A3F-EA2E-0FCE-E95C-BD25C4088BCF}"/>
              </a:ext>
            </a:extLst>
          </p:cNvPr>
          <p:cNvPicPr>
            <a:picLocks noChangeAspect="1"/>
          </p:cNvPicPr>
          <p:nvPr/>
        </p:nvPicPr>
        <p:blipFill>
          <a:blip r:embed="rId5"/>
          <a:stretch>
            <a:fillRect/>
          </a:stretch>
        </p:blipFill>
        <p:spPr>
          <a:xfrm>
            <a:off x="3740075" y="1873043"/>
            <a:ext cx="3344091" cy="478971"/>
          </a:xfrm>
          <a:prstGeom prst="rect">
            <a:avLst/>
          </a:prstGeom>
        </p:spPr>
      </p:pic>
      <p:pic>
        <p:nvPicPr>
          <p:cNvPr id="17" name="图片 16">
            <a:extLst>
              <a:ext uri="{FF2B5EF4-FFF2-40B4-BE49-F238E27FC236}">
                <a16:creationId xmlns:a16="http://schemas.microsoft.com/office/drawing/2014/main" id="{818051EE-4533-1344-2E08-B3D8B6CF9768}"/>
              </a:ext>
            </a:extLst>
          </p:cNvPr>
          <p:cNvPicPr>
            <a:picLocks noChangeAspect="1"/>
          </p:cNvPicPr>
          <p:nvPr/>
        </p:nvPicPr>
        <p:blipFill>
          <a:blip r:embed="rId6"/>
          <a:stretch>
            <a:fillRect/>
          </a:stretch>
        </p:blipFill>
        <p:spPr>
          <a:xfrm>
            <a:off x="3595615" y="3134995"/>
            <a:ext cx="3971109" cy="470263"/>
          </a:xfrm>
          <a:prstGeom prst="rect">
            <a:avLst/>
          </a:prstGeom>
        </p:spPr>
      </p:pic>
      <p:pic>
        <p:nvPicPr>
          <p:cNvPr id="19" name="图片 18">
            <a:extLst>
              <a:ext uri="{FF2B5EF4-FFF2-40B4-BE49-F238E27FC236}">
                <a16:creationId xmlns:a16="http://schemas.microsoft.com/office/drawing/2014/main" id="{A9C19BF5-EB32-2A15-D159-B152C144160E}"/>
              </a:ext>
            </a:extLst>
          </p:cNvPr>
          <p:cNvPicPr>
            <a:picLocks noChangeAspect="1"/>
          </p:cNvPicPr>
          <p:nvPr/>
        </p:nvPicPr>
        <p:blipFill>
          <a:blip r:embed="rId7"/>
          <a:stretch>
            <a:fillRect/>
          </a:stretch>
        </p:blipFill>
        <p:spPr>
          <a:xfrm>
            <a:off x="2270375" y="4472764"/>
            <a:ext cx="7157421" cy="687629"/>
          </a:xfrm>
          <a:prstGeom prst="rect">
            <a:avLst/>
          </a:prstGeom>
        </p:spPr>
      </p:pic>
    </p:spTree>
    <p:extLst>
      <p:ext uri="{BB962C8B-B14F-4D97-AF65-F5344CB8AC3E}">
        <p14:creationId xmlns:p14="http://schemas.microsoft.com/office/powerpoint/2010/main" val="53108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a:extLst>
              <a:ext uri="{FF2B5EF4-FFF2-40B4-BE49-F238E27FC236}">
                <a16:creationId xmlns:a16="http://schemas.microsoft.com/office/drawing/2014/main" id="{ACD40477-B52A-45CB-8AFA-210A7314DBB2}"/>
              </a:ext>
            </a:extLst>
          </p:cNvPr>
          <p:cNvSpPr/>
          <p:nvPr/>
        </p:nvSpPr>
        <p:spPr>
          <a:xfrm>
            <a:off x="895217" y="1438677"/>
            <a:ext cx="10458584" cy="3022366"/>
          </a:xfrm>
          <a:prstGeom prst="rect">
            <a:avLst/>
          </a:prstGeom>
          <a:noFill/>
          <a:ln w="19050">
            <a:noFill/>
            <a:prstDash val="dash"/>
          </a:ln>
        </p:spPr>
        <p:txBody>
          <a:bodyPr wrap="square">
            <a:spAutoFit/>
          </a:bodyPr>
          <a:lstStyle/>
          <a:p>
            <a:pPr marL="342900" lvl="0" indent="-342900" eaLnBrk="1" hangingPunct="1">
              <a:spcBef>
                <a:spcPct val="20000"/>
              </a:spcBef>
              <a:buClr>
                <a:srgbClr val="FF0066"/>
              </a:buClr>
              <a:buSzPct val="120000"/>
              <a:buFont typeface="Wingdings" pitchFamily="2" charset="2"/>
              <a:buChar char="Ø"/>
            </a:pPr>
            <a:r>
              <a:rPr lang="en-US" altLang="zh-CN" sz="28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rPr>
              <a:t>Superstring/M theory needs more dimensions: </a:t>
            </a:r>
          </a:p>
          <a:p>
            <a:pPr marL="742950" lvl="1" indent="-285750">
              <a:spcBef>
                <a:spcPct val="20000"/>
              </a:spcBef>
              <a:buClr>
                <a:srgbClr val="FF0066"/>
              </a:buClr>
              <a:buSzPct val="120000"/>
              <a:buFont typeface="Arial" panose="020B0604020202020204" pitchFamily="34" charset="0"/>
              <a:buChar char="•"/>
            </a:pPr>
            <a:r>
              <a:rPr lang="en-US" altLang="zh-CN" sz="2800" i="0" u="none" strike="noStrike" baseline="0" dirty="0">
                <a:latin typeface="微软雅黑" panose="020B0503020204020204" pitchFamily="34" charset="-122"/>
                <a:ea typeface="微软雅黑" panose="020B0503020204020204" pitchFamily="34" charset="-122"/>
                <a:cs typeface="Arial" panose="020B0604020202020204" pitchFamily="34" charset="0"/>
              </a:rPr>
              <a:t>For a classical string, any dimension is allowed. </a:t>
            </a:r>
          </a:p>
          <a:p>
            <a:pPr marL="742950" lvl="1" indent="-285750">
              <a:spcBef>
                <a:spcPct val="20000"/>
              </a:spcBef>
              <a:buClr>
                <a:srgbClr val="FF0066"/>
              </a:buClr>
              <a:buSzPct val="120000"/>
              <a:buFont typeface="Arial" panose="020B0604020202020204" pitchFamily="34" charset="0"/>
              <a:buChar char="•"/>
            </a:pPr>
            <a:r>
              <a:rPr lang="en-US" altLang="zh-CN" sz="2800" i="0" u="none" strike="noStrike" baseline="0" dirty="0">
                <a:latin typeface="微软雅黑" panose="020B0503020204020204" pitchFamily="34" charset="-122"/>
                <a:ea typeface="微软雅黑" panose="020B0503020204020204" pitchFamily="34" charset="-122"/>
                <a:cs typeface="Arial" panose="020B0604020202020204" pitchFamily="34" charset="0"/>
              </a:rPr>
              <a:t>But a consistent theory of a quantum string will need special dimensions: </a:t>
            </a:r>
            <a:r>
              <a:rPr lang="en-US" altLang="zh-CN" sz="2800" dirty="0">
                <a:latin typeface="微软雅黑" panose="020B0503020204020204" pitchFamily="34" charset="-122"/>
                <a:ea typeface="微软雅黑" panose="020B0503020204020204" pitchFamily="34" charset="-122"/>
                <a:cs typeface="Arial" panose="020B0604020202020204" pitchFamily="34" charset="0"/>
              </a:rPr>
              <a:t>10 or 11</a:t>
            </a:r>
            <a:endParaRPr lang="en-US" altLang="zh-CN" sz="2800" b="1" dirty="0">
              <a:latin typeface="微软雅黑" panose="020B0503020204020204" pitchFamily="34" charset="-122"/>
              <a:ea typeface="微软雅黑" panose="020B0503020204020204" pitchFamily="34" charset="-122"/>
              <a:cs typeface="Arial" panose="020B0604020202020204" pitchFamily="34" charset="0"/>
            </a:endParaRPr>
          </a:p>
          <a:p>
            <a:pPr marL="342900" lvl="0" indent="-342900" eaLnBrk="1" hangingPunct="1">
              <a:spcBef>
                <a:spcPct val="20000"/>
              </a:spcBef>
              <a:buClr>
                <a:srgbClr val="FF0066"/>
              </a:buClr>
              <a:buSzPct val="120000"/>
              <a:buFont typeface="Wingdings" pitchFamily="2" charset="2"/>
              <a:buChar char="Ø"/>
            </a:pPr>
            <a:r>
              <a:rPr lang="en-US" altLang="zh-CN" sz="2800" dirty="0">
                <a:latin typeface="微软雅黑" panose="020B0503020204020204" pitchFamily="34" charset="-122"/>
                <a:ea typeface="微软雅黑" panose="020B0503020204020204" pitchFamily="34" charset="-122"/>
                <a:cs typeface="Arial" panose="020B0604020202020204" pitchFamily="34" charset="0"/>
              </a:rPr>
              <a:t>Size of extra dimensions in string theory is Planck</a:t>
            </a:r>
            <a:r>
              <a:rPr lang="zh-CN" altLang="en-US" sz="2800" dirty="0">
                <a:latin typeface="微软雅黑" panose="020B0503020204020204" pitchFamily="34" charset="-122"/>
                <a:ea typeface="微软雅黑" panose="020B0503020204020204" pitchFamily="34" charset="-122"/>
                <a:cs typeface="Arial" panose="020B0604020202020204" pitchFamily="34" charset="0"/>
              </a:rPr>
              <a:t> </a:t>
            </a:r>
            <a:r>
              <a:rPr lang="en-US" altLang="zh-CN" sz="2800" dirty="0">
                <a:latin typeface="微软雅黑" panose="020B0503020204020204" pitchFamily="34" charset="-122"/>
                <a:ea typeface="微软雅黑" panose="020B0503020204020204" pitchFamily="34" charset="-122"/>
                <a:cs typeface="Arial" panose="020B0604020202020204" pitchFamily="34" charset="0"/>
              </a:rPr>
              <a:t>length</a:t>
            </a:r>
          </a:p>
          <a:p>
            <a:pPr marL="342900" indent="-342900">
              <a:spcBef>
                <a:spcPct val="20000"/>
              </a:spcBef>
              <a:buClr>
                <a:srgbClr val="FF0066"/>
              </a:buClr>
              <a:buSzPct val="120000"/>
              <a:buFont typeface="Wingdings" pitchFamily="2" charset="2"/>
              <a:buChar char="Ø"/>
            </a:pPr>
            <a:r>
              <a:rPr lang="en-US" altLang="zh-CN" sz="2800" dirty="0">
                <a:latin typeface="微软雅黑" panose="020B0503020204020204" pitchFamily="34" charset="-122"/>
                <a:ea typeface="微软雅黑" panose="020B0503020204020204" pitchFamily="34" charset="-122"/>
                <a:cs typeface="Arial" panose="020B0604020202020204" pitchFamily="34" charset="0"/>
              </a:rPr>
              <a:t>Goal: unify four fundamental interactions </a:t>
            </a:r>
          </a:p>
        </p:txBody>
      </p:sp>
      <p:sp>
        <p:nvSpPr>
          <p:cNvPr id="12" name="标题 1">
            <a:extLst>
              <a:ext uri="{FF2B5EF4-FFF2-40B4-BE49-F238E27FC236}">
                <a16:creationId xmlns:a16="http://schemas.microsoft.com/office/drawing/2014/main" id="{13D39EAD-058C-424E-8928-B9AF46988169}"/>
              </a:ext>
            </a:extLst>
          </p:cNvPr>
          <p:cNvSpPr txBox="1">
            <a:spLocks/>
          </p:cNvSpPr>
          <p:nvPr/>
        </p:nvSpPr>
        <p:spPr>
          <a:xfrm>
            <a:off x="-1" y="4180"/>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cs typeface="Arial" panose="020B0604020202020204" pitchFamily="34" charset="0"/>
              </a:rPr>
              <a:t>Motivation 2</a:t>
            </a:r>
            <a:r>
              <a:rPr lang="en-US" altLang="zh-CN" dirty="0">
                <a:solidFill>
                  <a:srgbClr val="C00000"/>
                </a:solidFill>
                <a:latin typeface="Arial" panose="020B0604020202020204" pitchFamily="34" charset="0"/>
                <a:ea typeface="微软雅黑" pitchFamily="34" charset="-122"/>
                <a:cs typeface="Arial" panose="020B0604020202020204" pitchFamily="34" charset="0"/>
              </a:rPr>
              <a:t>: String/M theory </a:t>
            </a:r>
            <a:r>
              <a:rPr lang="zh-CN" altLang="en-US" dirty="0">
                <a:solidFill>
                  <a:srgbClr val="C00000"/>
                </a:solidFill>
                <a:latin typeface="Arial" panose="020B0604020202020204" pitchFamily="34" charset="0"/>
                <a:ea typeface="微软雅黑" pitchFamily="34" charset="-122"/>
                <a:cs typeface="Arial" panose="020B0604020202020204" pitchFamily="34" charset="0"/>
              </a:rPr>
              <a:t>（</a:t>
            </a:r>
            <a:r>
              <a:rPr lang="en-US" altLang="zh-CN" dirty="0">
                <a:solidFill>
                  <a:srgbClr val="C00000"/>
                </a:solidFill>
                <a:latin typeface="Arial" panose="020B0604020202020204" pitchFamily="34" charset="0"/>
                <a:ea typeface="微软雅黑" pitchFamily="34" charset="-122"/>
                <a:cs typeface="Arial" panose="020B0604020202020204" pitchFamily="34" charset="0"/>
              </a:rPr>
              <a:t>1980’</a:t>
            </a:r>
            <a:r>
              <a:rPr lang="zh-CN" altLang="en-US" dirty="0">
                <a:solidFill>
                  <a:srgbClr val="C00000"/>
                </a:solidFill>
                <a:latin typeface="Arial" panose="020B0604020202020204" pitchFamily="34" charset="0"/>
                <a:ea typeface="微软雅黑" pitchFamily="34" charset="-122"/>
                <a:cs typeface="Arial" panose="020B0604020202020204" pitchFamily="34" charset="0"/>
              </a:rPr>
              <a:t>）</a:t>
            </a:r>
          </a:p>
        </p:txBody>
      </p:sp>
      <p:pic>
        <p:nvPicPr>
          <p:cNvPr id="13" name="Picture 5" descr="witten威顿">
            <a:extLst>
              <a:ext uri="{FF2B5EF4-FFF2-40B4-BE49-F238E27FC236}">
                <a16:creationId xmlns:a16="http://schemas.microsoft.com/office/drawing/2014/main" id="{D698B1DE-6357-416D-925F-9DE8DAA98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2077" y="4569977"/>
            <a:ext cx="1870348" cy="1870348"/>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a:extLst>
              <a:ext uri="{FF2B5EF4-FFF2-40B4-BE49-F238E27FC236}">
                <a16:creationId xmlns:a16="http://schemas.microsoft.com/office/drawing/2014/main" id="{1373E2AD-E149-435F-B610-4AEECEF58940}"/>
              </a:ext>
            </a:extLst>
          </p:cNvPr>
          <p:cNvPicPr>
            <a:picLocks noChangeAspect="1"/>
          </p:cNvPicPr>
          <p:nvPr/>
        </p:nvPicPr>
        <p:blipFill>
          <a:blip r:embed="rId4"/>
          <a:stretch>
            <a:fillRect/>
          </a:stretch>
        </p:blipFill>
        <p:spPr>
          <a:xfrm>
            <a:off x="6423403" y="4500913"/>
            <a:ext cx="1587122" cy="1887295"/>
          </a:xfrm>
          <a:prstGeom prst="rect">
            <a:avLst/>
          </a:prstGeom>
        </p:spPr>
      </p:pic>
      <p:sp>
        <p:nvSpPr>
          <p:cNvPr id="16" name="灯片编号占位符 16">
            <a:extLst>
              <a:ext uri="{FF2B5EF4-FFF2-40B4-BE49-F238E27FC236}">
                <a16:creationId xmlns:a16="http://schemas.microsoft.com/office/drawing/2014/main" id="{C35C8873-8DAC-437C-90D9-54910F7A2CF3}"/>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5</a:t>
            </a:fld>
            <a:endParaRPr lang="zh-CN" altLang="en-US" sz="2400" b="1" dirty="0"/>
          </a:p>
        </p:txBody>
      </p:sp>
      <p:sp>
        <p:nvSpPr>
          <p:cNvPr id="10" name="矩形 9">
            <a:extLst>
              <a:ext uri="{FF2B5EF4-FFF2-40B4-BE49-F238E27FC236}">
                <a16:creationId xmlns:a16="http://schemas.microsoft.com/office/drawing/2014/main" id="{FE8E9280-CB18-4AB9-B5E1-CB856F3E18B0}"/>
              </a:ext>
            </a:extLst>
          </p:cNvPr>
          <p:cNvSpPr/>
          <p:nvPr/>
        </p:nvSpPr>
        <p:spPr>
          <a:xfrm>
            <a:off x="1396769" y="1686187"/>
            <a:ext cx="9957032" cy="4670164"/>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a:extLst>
              <a:ext uri="{FF2B5EF4-FFF2-40B4-BE49-F238E27FC236}">
                <a16:creationId xmlns:a16="http://schemas.microsoft.com/office/drawing/2014/main" id="{E156F34E-5DCB-411E-9AB7-F0E1D56FAAF5}"/>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 name="任意多边形: 形状 2">
            <a:extLst>
              <a:ext uri="{FF2B5EF4-FFF2-40B4-BE49-F238E27FC236}">
                <a16:creationId xmlns:a16="http://schemas.microsoft.com/office/drawing/2014/main" id="{6D81AEDD-14B0-46AA-99AC-20AB00C2E512}"/>
              </a:ext>
            </a:extLst>
          </p:cNvPr>
          <p:cNvSpPr/>
          <p:nvPr/>
        </p:nvSpPr>
        <p:spPr>
          <a:xfrm>
            <a:off x="1938809" y="5008975"/>
            <a:ext cx="1409700" cy="693494"/>
          </a:xfrm>
          <a:custGeom>
            <a:avLst/>
            <a:gdLst>
              <a:gd name="connsiteX0" fmla="*/ 0 w 1211580"/>
              <a:gd name="connsiteY0" fmla="*/ 282014 h 663014"/>
              <a:gd name="connsiteX1" fmla="*/ 190500 w 1211580"/>
              <a:gd name="connsiteY1" fmla="*/ 74 h 663014"/>
              <a:gd name="connsiteX2" fmla="*/ 403860 w 1211580"/>
              <a:gd name="connsiteY2" fmla="*/ 304874 h 663014"/>
              <a:gd name="connsiteX3" fmla="*/ 678180 w 1211580"/>
              <a:gd name="connsiteY3" fmla="*/ 236294 h 663014"/>
              <a:gd name="connsiteX4" fmla="*/ 861060 w 1211580"/>
              <a:gd name="connsiteY4" fmla="*/ 396314 h 663014"/>
              <a:gd name="connsiteX5" fmla="*/ 1135380 w 1211580"/>
              <a:gd name="connsiteY5" fmla="*/ 243914 h 663014"/>
              <a:gd name="connsiteX6" fmla="*/ 1211580 w 1211580"/>
              <a:gd name="connsiteY6" fmla="*/ 663014 h 663014"/>
              <a:gd name="connsiteX7" fmla="*/ 1211580 w 1211580"/>
              <a:gd name="connsiteY7" fmla="*/ 663014 h 663014"/>
              <a:gd name="connsiteX8" fmla="*/ 1211580 w 1211580"/>
              <a:gd name="connsiteY8" fmla="*/ 663014 h 66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580" h="663014">
                <a:moveTo>
                  <a:pt x="0" y="282014"/>
                </a:moveTo>
                <a:cubicBezTo>
                  <a:pt x="61595" y="139139"/>
                  <a:pt x="123190" y="-3736"/>
                  <a:pt x="190500" y="74"/>
                </a:cubicBezTo>
                <a:cubicBezTo>
                  <a:pt x="257810" y="3884"/>
                  <a:pt x="322580" y="265504"/>
                  <a:pt x="403860" y="304874"/>
                </a:cubicBezTo>
                <a:cubicBezTo>
                  <a:pt x="485140" y="344244"/>
                  <a:pt x="601980" y="221054"/>
                  <a:pt x="678180" y="236294"/>
                </a:cubicBezTo>
                <a:cubicBezTo>
                  <a:pt x="754380" y="251534"/>
                  <a:pt x="784860" y="395044"/>
                  <a:pt x="861060" y="396314"/>
                </a:cubicBezTo>
                <a:cubicBezTo>
                  <a:pt x="937260" y="397584"/>
                  <a:pt x="1076960" y="199464"/>
                  <a:pt x="1135380" y="243914"/>
                </a:cubicBezTo>
                <a:cubicBezTo>
                  <a:pt x="1193800" y="288364"/>
                  <a:pt x="1211580" y="663014"/>
                  <a:pt x="1211580" y="663014"/>
                </a:cubicBezTo>
                <a:lnTo>
                  <a:pt x="1211580" y="663014"/>
                </a:lnTo>
                <a:lnTo>
                  <a:pt x="1211580" y="663014"/>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a:extLst>
              <a:ext uri="{FF2B5EF4-FFF2-40B4-BE49-F238E27FC236}">
                <a16:creationId xmlns:a16="http://schemas.microsoft.com/office/drawing/2014/main" id="{30EE1E00-AFF1-4B94-A74A-99FFB50242F4}"/>
              </a:ext>
            </a:extLst>
          </p:cNvPr>
          <p:cNvSpPr/>
          <p:nvPr/>
        </p:nvSpPr>
        <p:spPr>
          <a:xfrm>
            <a:off x="4136320" y="4824799"/>
            <a:ext cx="1321114" cy="1189048"/>
          </a:xfrm>
          <a:custGeom>
            <a:avLst/>
            <a:gdLst>
              <a:gd name="connsiteX0" fmla="*/ 17419 w 1321114"/>
              <a:gd name="connsiteY0" fmla="*/ 609600 h 1189048"/>
              <a:gd name="connsiteX1" fmla="*/ 101239 w 1321114"/>
              <a:gd name="connsiteY1" fmla="*/ 167640 h 1189048"/>
              <a:gd name="connsiteX2" fmla="*/ 611779 w 1321114"/>
              <a:gd name="connsiteY2" fmla="*/ 160020 h 1189048"/>
              <a:gd name="connsiteX3" fmla="*/ 924199 w 1321114"/>
              <a:gd name="connsiteY3" fmla="*/ 0 h 1189048"/>
              <a:gd name="connsiteX4" fmla="*/ 1305199 w 1321114"/>
              <a:gd name="connsiteY4" fmla="*/ 160020 h 1189048"/>
              <a:gd name="connsiteX5" fmla="*/ 1251859 w 1321114"/>
              <a:gd name="connsiteY5" fmla="*/ 563880 h 1189048"/>
              <a:gd name="connsiteX6" fmla="*/ 1305199 w 1321114"/>
              <a:gd name="connsiteY6" fmla="*/ 853440 h 1189048"/>
              <a:gd name="connsiteX7" fmla="*/ 916579 w 1321114"/>
              <a:gd name="connsiteY7" fmla="*/ 967740 h 1189048"/>
              <a:gd name="connsiteX8" fmla="*/ 710839 w 1321114"/>
              <a:gd name="connsiteY8" fmla="*/ 1188720 h 1189048"/>
              <a:gd name="connsiteX9" fmla="*/ 375559 w 1321114"/>
              <a:gd name="connsiteY9" fmla="*/ 914400 h 1189048"/>
              <a:gd name="connsiteX10" fmla="*/ 329839 w 1321114"/>
              <a:gd name="connsiteY10" fmla="*/ 617220 h 1189048"/>
              <a:gd name="connsiteX11" fmla="*/ 17419 w 1321114"/>
              <a:gd name="connsiteY11" fmla="*/ 609600 h 118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1114" h="1189048">
                <a:moveTo>
                  <a:pt x="17419" y="609600"/>
                </a:moveTo>
                <a:cubicBezTo>
                  <a:pt x="-20681" y="534670"/>
                  <a:pt x="2179" y="242570"/>
                  <a:pt x="101239" y="167640"/>
                </a:cubicBezTo>
                <a:cubicBezTo>
                  <a:pt x="200299" y="92710"/>
                  <a:pt x="474619" y="187960"/>
                  <a:pt x="611779" y="160020"/>
                </a:cubicBezTo>
                <a:cubicBezTo>
                  <a:pt x="748939" y="132080"/>
                  <a:pt x="808629" y="0"/>
                  <a:pt x="924199" y="0"/>
                </a:cubicBezTo>
                <a:cubicBezTo>
                  <a:pt x="1039769" y="0"/>
                  <a:pt x="1250589" y="66040"/>
                  <a:pt x="1305199" y="160020"/>
                </a:cubicBezTo>
                <a:cubicBezTo>
                  <a:pt x="1359809" y="254000"/>
                  <a:pt x="1251859" y="448310"/>
                  <a:pt x="1251859" y="563880"/>
                </a:cubicBezTo>
                <a:cubicBezTo>
                  <a:pt x="1251859" y="679450"/>
                  <a:pt x="1361079" y="786130"/>
                  <a:pt x="1305199" y="853440"/>
                </a:cubicBezTo>
                <a:cubicBezTo>
                  <a:pt x="1249319" y="920750"/>
                  <a:pt x="1015639" y="911860"/>
                  <a:pt x="916579" y="967740"/>
                </a:cubicBezTo>
                <a:cubicBezTo>
                  <a:pt x="817519" y="1023620"/>
                  <a:pt x="801009" y="1197610"/>
                  <a:pt x="710839" y="1188720"/>
                </a:cubicBezTo>
                <a:cubicBezTo>
                  <a:pt x="620669" y="1179830"/>
                  <a:pt x="439059" y="1009650"/>
                  <a:pt x="375559" y="914400"/>
                </a:cubicBezTo>
                <a:cubicBezTo>
                  <a:pt x="312059" y="819150"/>
                  <a:pt x="385719" y="671830"/>
                  <a:pt x="329839" y="617220"/>
                </a:cubicBezTo>
                <a:cubicBezTo>
                  <a:pt x="273959" y="562610"/>
                  <a:pt x="55519" y="684530"/>
                  <a:pt x="17419" y="609600"/>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758551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5">
            <a:extLst>
              <a:ext uri="{FF2B5EF4-FFF2-40B4-BE49-F238E27FC236}">
                <a16:creationId xmlns:a16="http://schemas.microsoft.com/office/drawing/2014/main" id="{9D933C55-E66C-4D60-AEF8-3C55E1A18421}"/>
              </a:ext>
            </a:extLst>
          </p:cNvPr>
          <p:cNvSpPr>
            <a:spLocks noGrp="1"/>
          </p:cNvSpPr>
          <p:nvPr>
            <p:ph type="title"/>
          </p:nvPr>
        </p:nvSpPr>
        <p:spPr>
          <a:xfrm>
            <a:off x="838200" y="102860"/>
            <a:ext cx="10515600" cy="921521"/>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4.4  q-form fields</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cxnSp>
        <p:nvCxnSpPr>
          <p:cNvPr id="6" name="直接连接符 5">
            <a:extLst>
              <a:ext uri="{FF2B5EF4-FFF2-40B4-BE49-F238E27FC236}">
                <a16:creationId xmlns:a16="http://schemas.microsoft.com/office/drawing/2014/main" id="{B2099D55-915D-43EA-B175-6284B8053DD5}"/>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内容占位符 2">
            <a:extLst>
              <a:ext uri="{FF2B5EF4-FFF2-40B4-BE49-F238E27FC236}">
                <a16:creationId xmlns:a16="http://schemas.microsoft.com/office/drawing/2014/main" id="{5FC11921-CD96-478B-A897-1314FEEBBC52}"/>
              </a:ext>
            </a:extLst>
          </p:cNvPr>
          <p:cNvSpPr>
            <a:spLocks noGrp="1"/>
          </p:cNvSpPr>
          <p:nvPr>
            <p:ph sz="half" idx="1"/>
          </p:nvPr>
        </p:nvSpPr>
        <p:spPr>
          <a:xfrm>
            <a:off x="624715" y="6096136"/>
            <a:ext cx="11405755" cy="761311"/>
          </a:xfrm>
        </p:spPr>
        <p:txBody>
          <a:bodyPr>
            <a:normAutofit/>
          </a:bodyPr>
          <a:lstStyle/>
          <a:p>
            <a:pPr lvl="1"/>
            <a:r>
              <a:rPr lang="en-US" altLang="zh-CN" sz="2000" dirty="0">
                <a:latin typeface="Arial" panose="020B0604020202020204" pitchFamily="34" charset="0"/>
                <a:ea typeface="黑体" panose="02010609060101010101" pitchFamily="49" charset="-122"/>
                <a:cs typeface="Arial" panose="020B0604020202020204" pitchFamily="34" charset="0"/>
              </a:rPr>
              <a:t>C.E. Fu, Y.X. Liu et al:</a:t>
            </a:r>
            <a:r>
              <a:rPr lang="zh-CN" altLang="en-US" sz="2000" dirty="0">
                <a:latin typeface="Arial" panose="020B0604020202020204" pitchFamily="34" charset="0"/>
                <a:ea typeface="黑体" panose="02010609060101010101" pitchFamily="49" charset="-122"/>
                <a:cs typeface="Arial" panose="020B0604020202020204" pitchFamily="34" charset="0"/>
              </a:rPr>
              <a:t>     </a:t>
            </a:r>
            <a:r>
              <a:rPr lang="en-US" altLang="zh-CN" sz="2000" dirty="0">
                <a:latin typeface="Arial" panose="020B0604020202020204" pitchFamily="34" charset="0"/>
                <a:ea typeface="黑体" panose="02010609060101010101" pitchFamily="49" charset="-122"/>
                <a:cs typeface="Arial" panose="020B0604020202020204" pitchFamily="34" charset="0"/>
              </a:rPr>
              <a:t>JHEP 1901 (2019) 021;   PLB 757 (2016) 180;  </a:t>
            </a:r>
          </a:p>
          <a:p>
            <a:pPr marL="457200" lvl="1" indent="0">
              <a:buNone/>
            </a:pPr>
            <a:r>
              <a:rPr lang="en-US" altLang="zh-CN" sz="2000" dirty="0">
                <a:latin typeface="Arial" panose="020B0604020202020204" pitchFamily="34" charset="0"/>
                <a:ea typeface="黑体" panose="02010609060101010101" pitchFamily="49" charset="-122"/>
                <a:cs typeface="Arial" panose="020B0604020202020204" pitchFamily="34" charset="0"/>
              </a:rPr>
              <a:t>   PRD 93 (2016) 064007;           PLB 735 (2014) 7;           JHEP 1210 (2012) 060.</a:t>
            </a:r>
            <a:endParaRPr lang="zh-CN" altLang="en-US" sz="2000" dirty="0">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id="{9CBFD055-4A76-47FC-A865-9A367FB3E6F5}"/>
              </a:ext>
            </a:extLst>
          </p:cNvPr>
          <p:cNvPicPr>
            <a:picLocks noChangeAspect="1"/>
          </p:cNvPicPr>
          <p:nvPr/>
        </p:nvPicPr>
        <p:blipFill>
          <a:blip r:embed="rId2"/>
          <a:stretch>
            <a:fillRect/>
          </a:stretch>
        </p:blipFill>
        <p:spPr>
          <a:xfrm>
            <a:off x="2103857" y="2819566"/>
            <a:ext cx="8134258" cy="3087458"/>
          </a:xfrm>
          <a:prstGeom prst="rect">
            <a:avLst/>
          </a:prstGeom>
        </p:spPr>
      </p:pic>
      <p:sp>
        <p:nvSpPr>
          <p:cNvPr id="10" name="灯片编号占位符 16">
            <a:extLst>
              <a:ext uri="{FF2B5EF4-FFF2-40B4-BE49-F238E27FC236}">
                <a16:creationId xmlns:a16="http://schemas.microsoft.com/office/drawing/2014/main" id="{76A144D8-4F7A-45A1-871E-64989AF03973}"/>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50</a:t>
            </a:fld>
            <a:endParaRPr lang="zh-CN" altLang="en-US" sz="2400" b="1" dirty="0"/>
          </a:p>
        </p:txBody>
      </p:sp>
      <p:sp>
        <p:nvSpPr>
          <p:cNvPr id="17" name="文本框 16">
            <a:extLst>
              <a:ext uri="{FF2B5EF4-FFF2-40B4-BE49-F238E27FC236}">
                <a16:creationId xmlns:a16="http://schemas.microsoft.com/office/drawing/2014/main" id="{F90C2DEC-1655-1F20-E723-CD4437BBF3EC}"/>
              </a:ext>
            </a:extLst>
          </p:cNvPr>
          <p:cNvSpPr txBox="1"/>
          <p:nvPr/>
        </p:nvSpPr>
        <p:spPr>
          <a:xfrm>
            <a:off x="419100" y="1304463"/>
            <a:ext cx="11353800" cy="1384995"/>
          </a:xfrm>
          <a:prstGeom prst="rect">
            <a:avLst/>
          </a:prstGeom>
          <a:noFill/>
        </p:spPr>
        <p:txBody>
          <a:bodyPr wrap="square">
            <a:spAutoFit/>
          </a:bodyPr>
          <a:lstStyle/>
          <a:p>
            <a:pPr marL="457200" indent="-457200" algn="l">
              <a:buFont typeface="Wingdings" panose="05000000000000000000" pitchFamily="2" charset="2"/>
              <a:buChar char="Ø"/>
            </a:pPr>
            <a:r>
              <a:rPr lang="en-US" altLang="zh-CN" sz="2800" b="0" i="0" u="none" strike="noStrike" baseline="0" dirty="0">
                <a:solidFill>
                  <a:srgbClr val="0000FF"/>
                </a:solidFill>
                <a:latin typeface="微软雅黑" panose="020B0503020204020204" pitchFamily="34" charset="-122"/>
                <a:ea typeface="微软雅黑" panose="020B0503020204020204" pitchFamily="34" charset="-122"/>
              </a:rPr>
              <a:t>The two effective actions on the brane of the n-level KK modes of the bulk q-form and its dual (p-q)</a:t>
            </a:r>
            <a:r>
              <a:rPr lang="en-US" altLang="zh-CN" sz="2800" dirty="0">
                <a:solidFill>
                  <a:srgbClr val="0000FF"/>
                </a:solidFill>
                <a:latin typeface="微软雅黑" panose="020B0503020204020204" pitchFamily="34" charset="-122"/>
                <a:ea typeface="微软雅黑" panose="020B0503020204020204" pitchFamily="34" charset="-122"/>
              </a:rPr>
              <a:t>-</a:t>
            </a:r>
            <a:r>
              <a:rPr lang="en-US" altLang="zh-CN" sz="2800" b="0" i="0" u="none" strike="noStrike" baseline="0" dirty="0">
                <a:solidFill>
                  <a:srgbClr val="0000FF"/>
                </a:solidFill>
                <a:latin typeface="微软雅黑" panose="020B0503020204020204" pitchFamily="34" charset="-122"/>
                <a:ea typeface="微软雅黑" panose="020B0503020204020204" pitchFamily="34" charset="-122"/>
              </a:rPr>
              <a:t>form fields are equal.</a:t>
            </a:r>
          </a:p>
          <a:p>
            <a:pPr marL="457200" indent="-457200" algn="l">
              <a:buFont typeface="Wingdings" panose="05000000000000000000" pitchFamily="2" charset="2"/>
              <a:buChar char="Ø"/>
            </a:pPr>
            <a:r>
              <a:rPr lang="en-US" altLang="zh-CN" sz="2800" dirty="0">
                <a:solidFill>
                  <a:srgbClr val="0000FF"/>
                </a:solidFill>
                <a:latin typeface="微软雅黑" panose="020B0503020204020204" pitchFamily="34" charset="-122"/>
                <a:ea typeface="微软雅黑" panose="020B0503020204020204" pitchFamily="34" charset="-122"/>
              </a:rPr>
              <a:t>The duality relations in bulk and on brane are listed as follows.</a:t>
            </a:r>
            <a:endParaRPr lang="zh-CN" altLang="en-US" sz="2800" dirty="0">
              <a:solidFill>
                <a:srgbClr val="0000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6212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B94BCD9D-D5F7-4DAE-9BEC-D7CCA817A836}"/>
              </a:ext>
            </a:extLst>
          </p:cNvPr>
          <p:cNvSpPr/>
          <p:nvPr/>
        </p:nvSpPr>
        <p:spPr>
          <a:xfrm>
            <a:off x="0" y="2710934"/>
            <a:ext cx="12192000" cy="769441"/>
          </a:xfrm>
          <a:prstGeom prst="rect">
            <a:avLst/>
          </a:prstGeom>
        </p:spPr>
        <p:txBody>
          <a:bodyPr wrap="square">
            <a:spAutoFit/>
          </a:bodyPr>
          <a:lstStyle/>
          <a:p>
            <a:pPr algn="ctr"/>
            <a:r>
              <a:rPr lang="en-US" altLang="zh-CN" sz="4400" b="1" dirty="0">
                <a:solidFill>
                  <a:srgbClr val="C00000"/>
                </a:solidFill>
                <a:latin typeface="Arial" panose="020B0604020202020204" pitchFamily="34" charset="0"/>
                <a:cs typeface="Arial" panose="020B0604020202020204" pitchFamily="34" charset="0"/>
              </a:rPr>
              <a:t>5. Gravitational waves &amp; extra dimensions</a:t>
            </a:r>
          </a:p>
        </p:txBody>
      </p:sp>
      <p:sp>
        <p:nvSpPr>
          <p:cNvPr id="6" name="灯片编号占位符 16">
            <a:extLst>
              <a:ext uri="{FF2B5EF4-FFF2-40B4-BE49-F238E27FC236}">
                <a16:creationId xmlns:a16="http://schemas.microsoft.com/office/drawing/2014/main" id="{A6C047E4-8A64-4C85-BAAD-021A093AE513}"/>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51</a:t>
            </a:fld>
            <a:endParaRPr lang="zh-CN" altLang="en-US" sz="2400" b="1" dirty="0"/>
          </a:p>
        </p:txBody>
      </p:sp>
    </p:spTree>
    <p:extLst>
      <p:ext uri="{BB962C8B-B14F-4D97-AF65-F5344CB8AC3E}">
        <p14:creationId xmlns:p14="http://schemas.microsoft.com/office/powerpoint/2010/main" val="1662318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a:extLst>
              <a:ext uri="{FF2B5EF4-FFF2-40B4-BE49-F238E27FC236}">
                <a16:creationId xmlns:a16="http://schemas.microsoft.com/office/drawing/2014/main" id="{C0B69FF9-B13C-4403-B45B-9800B4276725}"/>
              </a:ext>
            </a:extLst>
          </p:cNvPr>
          <p:cNvSpPr>
            <a:spLocks noGrp="1"/>
          </p:cNvSpPr>
          <p:nvPr>
            <p:ph sz="half" idx="1"/>
          </p:nvPr>
        </p:nvSpPr>
        <p:spPr>
          <a:xfrm>
            <a:off x="1374408" y="1792874"/>
            <a:ext cx="9723083" cy="4842818"/>
          </a:xfrm>
          <a:ln w="19050">
            <a:noFill/>
            <a:prstDash val="dash"/>
          </a:ln>
        </p:spPr>
        <p:txBody>
          <a:bodyPr>
            <a:normAutofit/>
          </a:bodyPr>
          <a:lstStyle/>
          <a:p>
            <a:pPr>
              <a:lnSpc>
                <a:spcPct val="100000"/>
              </a:lnSpc>
              <a:spcBef>
                <a:spcPts val="0"/>
              </a:spcBef>
              <a:spcAft>
                <a:spcPts val="1200"/>
              </a:spcAft>
            </a:pPr>
            <a:r>
              <a:rPr lang="en-US" altLang="zh-CN" sz="3200" b="1" dirty="0"/>
              <a:t>GWs provide a new way to detect extra dimensions</a:t>
            </a:r>
          </a:p>
          <a:p>
            <a:pPr lvl="1">
              <a:lnSpc>
                <a:spcPct val="100000"/>
              </a:lnSpc>
              <a:spcBef>
                <a:spcPts val="0"/>
              </a:spcBef>
              <a:spcAft>
                <a:spcPts val="1200"/>
              </a:spcAft>
              <a:buFont typeface="Wingdings" panose="05000000000000000000" pitchFamily="2" charset="2"/>
              <a:buChar char="ü"/>
            </a:pPr>
            <a:r>
              <a:rPr lang="en-US" altLang="zh-CN" sz="3200" b="1" dirty="0">
                <a:solidFill>
                  <a:srgbClr val="C00000"/>
                </a:solidFill>
              </a:rPr>
              <a:t>the number of extra dimensions </a:t>
            </a:r>
            <a:r>
              <a:rPr lang="en-US" altLang="zh-CN" sz="3200" b="1" dirty="0"/>
              <a:t>could affect</a:t>
            </a:r>
            <a:endParaRPr lang="en-US" altLang="zh-CN" sz="3200" b="1" dirty="0">
              <a:solidFill>
                <a:srgbClr val="0000FF"/>
              </a:solidFill>
            </a:endParaRPr>
          </a:p>
          <a:p>
            <a:pPr marL="457200" lvl="1" indent="0">
              <a:lnSpc>
                <a:spcPct val="100000"/>
              </a:lnSpc>
              <a:spcBef>
                <a:spcPts val="0"/>
              </a:spcBef>
              <a:spcAft>
                <a:spcPts val="1200"/>
              </a:spcAft>
              <a:buNone/>
            </a:pPr>
            <a:r>
              <a:rPr lang="en-US" altLang="zh-CN" sz="3200" b="1" dirty="0">
                <a:solidFill>
                  <a:srgbClr val="0000FF"/>
                </a:solidFill>
              </a:rPr>
              <a:t>    amplitude of GWs</a:t>
            </a:r>
            <a:endParaRPr lang="en-US" altLang="zh-CN" sz="3200" b="1" dirty="0"/>
          </a:p>
          <a:p>
            <a:pPr lvl="1">
              <a:lnSpc>
                <a:spcPct val="100000"/>
              </a:lnSpc>
              <a:spcBef>
                <a:spcPts val="0"/>
              </a:spcBef>
              <a:spcAft>
                <a:spcPts val="1200"/>
              </a:spcAft>
              <a:buFont typeface="Wingdings" panose="05000000000000000000" pitchFamily="2" charset="2"/>
              <a:buChar char="ü"/>
            </a:pPr>
            <a:r>
              <a:rPr lang="en-US" altLang="zh-CN" sz="3200" b="1" dirty="0">
                <a:solidFill>
                  <a:srgbClr val="C00000"/>
                </a:solidFill>
              </a:rPr>
              <a:t>the structure of extra dimensions </a:t>
            </a:r>
            <a:r>
              <a:rPr lang="en-US" altLang="zh-CN" sz="3200" b="1" dirty="0"/>
              <a:t>could lead to </a:t>
            </a:r>
          </a:p>
          <a:p>
            <a:pPr marL="457200" lvl="1" indent="0">
              <a:lnSpc>
                <a:spcPct val="100000"/>
              </a:lnSpc>
              <a:spcBef>
                <a:spcPts val="0"/>
              </a:spcBef>
              <a:spcAft>
                <a:spcPts val="1200"/>
              </a:spcAft>
              <a:buNone/>
            </a:pPr>
            <a:r>
              <a:rPr lang="en-US" altLang="zh-CN" sz="3200" b="1" dirty="0">
                <a:solidFill>
                  <a:srgbClr val="0000FF"/>
                </a:solidFill>
              </a:rPr>
              <a:t>    shortcut of GWs</a:t>
            </a:r>
            <a:endParaRPr lang="en-US" altLang="zh-CN" sz="2800" b="1" dirty="0"/>
          </a:p>
        </p:txBody>
      </p:sp>
      <p:sp>
        <p:nvSpPr>
          <p:cNvPr id="7" name="灯片编号占位符 16">
            <a:extLst>
              <a:ext uri="{FF2B5EF4-FFF2-40B4-BE49-F238E27FC236}">
                <a16:creationId xmlns:a16="http://schemas.microsoft.com/office/drawing/2014/main" id="{E0A09A08-0F97-47F0-A685-5FBD8EC4003A}"/>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52</a:t>
            </a:fld>
            <a:endParaRPr lang="zh-CN" altLang="en-US" sz="2400" b="1" dirty="0"/>
          </a:p>
        </p:txBody>
      </p:sp>
      <p:cxnSp>
        <p:nvCxnSpPr>
          <p:cNvPr id="9" name="直接连接符 8">
            <a:extLst>
              <a:ext uri="{FF2B5EF4-FFF2-40B4-BE49-F238E27FC236}">
                <a16:creationId xmlns:a16="http://schemas.microsoft.com/office/drawing/2014/main" id="{0FDCBB3C-41B0-4C92-B811-3BFAD60C15D8}"/>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0" name="标题 5">
            <a:extLst>
              <a:ext uri="{FF2B5EF4-FFF2-40B4-BE49-F238E27FC236}">
                <a16:creationId xmlns:a16="http://schemas.microsoft.com/office/drawing/2014/main" id="{4754104F-683D-4230-B1DF-3ACDB58A0C82}"/>
              </a:ext>
            </a:extLst>
          </p:cNvPr>
          <p:cNvSpPr>
            <a:spLocks noGrp="1"/>
          </p:cNvSpPr>
          <p:nvPr>
            <p:ph type="title"/>
          </p:nvPr>
        </p:nvSpPr>
        <p:spPr>
          <a:xfrm>
            <a:off x="838200" y="102860"/>
            <a:ext cx="10515600" cy="921521"/>
          </a:xfrm>
        </p:spPr>
        <p:txBody>
          <a:bodyPr>
            <a:normAutofit fontScale="90000"/>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5. Gravitational waves &amp; extra dimensions</a:t>
            </a:r>
          </a:p>
        </p:txBody>
      </p:sp>
    </p:spTree>
    <p:extLst>
      <p:ext uri="{BB962C8B-B14F-4D97-AF65-F5344CB8AC3E}">
        <p14:creationId xmlns:p14="http://schemas.microsoft.com/office/powerpoint/2010/main" val="3476138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016A779B-1F94-4E9E-9436-98B4F57FD2C5}"/>
              </a:ext>
            </a:extLst>
          </p:cNvPr>
          <p:cNvSpPr>
            <a:spLocks noGrp="1"/>
          </p:cNvSpPr>
          <p:nvPr>
            <p:ph type="title"/>
          </p:nvPr>
        </p:nvSpPr>
        <p:spPr>
          <a:xfrm>
            <a:off x="838200" y="4180"/>
            <a:ext cx="10515600" cy="943175"/>
          </a:xfrm>
        </p:spPr>
        <p:txBody>
          <a:bodyPr>
            <a:normAutofit/>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Sources of GWs</a:t>
            </a:r>
          </a:p>
        </p:txBody>
      </p:sp>
      <p:sp>
        <p:nvSpPr>
          <p:cNvPr id="6" name="矩形 5">
            <a:extLst>
              <a:ext uri="{FF2B5EF4-FFF2-40B4-BE49-F238E27FC236}">
                <a16:creationId xmlns:a16="http://schemas.microsoft.com/office/drawing/2014/main" id="{DA1CE9F6-09E9-47D5-A7B6-999EAE5C94B1}"/>
              </a:ext>
            </a:extLst>
          </p:cNvPr>
          <p:cNvSpPr/>
          <p:nvPr/>
        </p:nvSpPr>
        <p:spPr>
          <a:xfrm>
            <a:off x="1943395" y="6029123"/>
            <a:ext cx="3003486" cy="523220"/>
          </a:xfrm>
          <a:prstGeom prst="rect">
            <a:avLst/>
          </a:prstGeom>
          <a:noFill/>
          <a:ln w="9525">
            <a:noFill/>
          </a:ln>
        </p:spPr>
        <p:txBody>
          <a:bodyPr wrap="square">
            <a:spAutoFit/>
          </a:bodyPr>
          <a:lstStyle/>
          <a:p>
            <a:pPr lvl="0">
              <a:spcBef>
                <a:spcPts val="600"/>
              </a:spcBef>
              <a:spcAft>
                <a:spcPts val="600"/>
              </a:spcAft>
              <a:buClr>
                <a:srgbClr val="FF0066"/>
              </a:buClr>
              <a:buSzPct val="120000"/>
            </a:pPr>
            <a:r>
              <a:rPr lang="en-US" altLang="zh-CN" sz="2800" b="1" dirty="0">
                <a:latin typeface="微软雅黑" pitchFamily="34" charset="-122"/>
                <a:ea typeface="微软雅黑" pitchFamily="34" charset="-122"/>
              </a:rPr>
              <a:t>Binary systems</a:t>
            </a:r>
            <a:endParaRPr lang="zh-CN" altLang="en-US" sz="2800" b="1" dirty="0">
              <a:latin typeface="微软雅黑" pitchFamily="34" charset="-122"/>
              <a:ea typeface="微软雅黑" pitchFamily="34" charset="-122"/>
            </a:endParaRPr>
          </a:p>
        </p:txBody>
      </p:sp>
      <p:sp>
        <p:nvSpPr>
          <p:cNvPr id="8" name="灯片编号占位符 16">
            <a:extLst>
              <a:ext uri="{FF2B5EF4-FFF2-40B4-BE49-F238E27FC236}">
                <a16:creationId xmlns:a16="http://schemas.microsoft.com/office/drawing/2014/main" id="{FF6906C0-BD9E-482E-9FB2-6FD2FCE61CD1}"/>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53</a:t>
            </a:fld>
            <a:endParaRPr lang="zh-CN" altLang="en-US" sz="2400" b="1" dirty="0"/>
          </a:p>
        </p:txBody>
      </p:sp>
      <p:pic>
        <p:nvPicPr>
          <p:cNvPr id="10" name="图片 9">
            <a:extLst>
              <a:ext uri="{FF2B5EF4-FFF2-40B4-BE49-F238E27FC236}">
                <a16:creationId xmlns:a16="http://schemas.microsoft.com/office/drawing/2014/main" id="{9E45F639-006F-4794-8E37-50C9B10AA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740" y="1464823"/>
            <a:ext cx="2149985" cy="1888721"/>
          </a:xfrm>
          <a:prstGeom prst="rect">
            <a:avLst/>
          </a:prstGeom>
        </p:spPr>
      </p:pic>
      <p:pic>
        <p:nvPicPr>
          <p:cNvPr id="11" name="图片 10">
            <a:extLst>
              <a:ext uri="{FF2B5EF4-FFF2-40B4-BE49-F238E27FC236}">
                <a16:creationId xmlns:a16="http://schemas.microsoft.com/office/drawing/2014/main" id="{DFCE2547-231E-446E-AF5C-D414D1BD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8742" y="1537542"/>
            <a:ext cx="1791037" cy="1802977"/>
          </a:xfrm>
          <a:prstGeom prst="rect">
            <a:avLst/>
          </a:prstGeom>
        </p:spPr>
      </p:pic>
      <p:grpSp>
        <p:nvGrpSpPr>
          <p:cNvPr id="12" name="组合 11">
            <a:extLst>
              <a:ext uri="{FF2B5EF4-FFF2-40B4-BE49-F238E27FC236}">
                <a16:creationId xmlns:a16="http://schemas.microsoft.com/office/drawing/2014/main" id="{679EF098-1F96-4018-A503-4D816752D708}"/>
              </a:ext>
            </a:extLst>
          </p:cNvPr>
          <p:cNvGrpSpPr/>
          <p:nvPr/>
        </p:nvGrpSpPr>
        <p:grpSpPr>
          <a:xfrm>
            <a:off x="6651634" y="4339381"/>
            <a:ext cx="3442205" cy="1639287"/>
            <a:chOff x="5371058" y="2375148"/>
            <a:chExt cx="4788957" cy="2438305"/>
          </a:xfrm>
        </p:grpSpPr>
        <p:sp>
          <p:nvSpPr>
            <p:cNvPr id="13" name="平行四边形 12">
              <a:extLst>
                <a:ext uri="{FF2B5EF4-FFF2-40B4-BE49-F238E27FC236}">
                  <a16:creationId xmlns:a16="http://schemas.microsoft.com/office/drawing/2014/main" id="{ADEB0372-E8D8-45A3-A217-F7A1B17E0ED8}"/>
                </a:ext>
              </a:extLst>
            </p:cNvPr>
            <p:cNvSpPr/>
            <p:nvPr/>
          </p:nvSpPr>
          <p:spPr>
            <a:xfrm rot="20982641">
              <a:off x="5371058" y="2375148"/>
              <a:ext cx="1737080" cy="2397366"/>
            </a:xfrm>
            <a:prstGeom prst="parallelogram">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a:extLst>
                <a:ext uri="{FF2B5EF4-FFF2-40B4-BE49-F238E27FC236}">
                  <a16:creationId xmlns:a16="http://schemas.microsoft.com/office/drawing/2014/main" id="{783DB2B4-C0E7-49B0-9862-DF561674BDDA}"/>
                </a:ext>
              </a:extLst>
            </p:cNvPr>
            <p:cNvSpPr/>
            <p:nvPr/>
          </p:nvSpPr>
          <p:spPr>
            <a:xfrm rot="20982641">
              <a:off x="8422935" y="2416087"/>
              <a:ext cx="1737080" cy="2397366"/>
            </a:xfrm>
            <a:prstGeom prst="parallelogram">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接点 14">
              <a:extLst>
                <a:ext uri="{FF2B5EF4-FFF2-40B4-BE49-F238E27FC236}">
                  <a16:creationId xmlns:a16="http://schemas.microsoft.com/office/drawing/2014/main" id="{7F805E2D-D32D-4F8C-A581-A753F2C47354}"/>
                </a:ext>
              </a:extLst>
            </p:cNvPr>
            <p:cNvSpPr/>
            <p:nvPr/>
          </p:nvSpPr>
          <p:spPr>
            <a:xfrm>
              <a:off x="9213884" y="3615592"/>
              <a:ext cx="221945" cy="1809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a:extLst>
                <a:ext uri="{FF2B5EF4-FFF2-40B4-BE49-F238E27FC236}">
                  <a16:creationId xmlns:a16="http://schemas.microsoft.com/office/drawing/2014/main" id="{FA074CF7-E582-471E-BAAA-987052F1B959}"/>
                </a:ext>
              </a:extLst>
            </p:cNvPr>
            <p:cNvCxnSpPr/>
            <p:nvPr/>
          </p:nvCxnSpPr>
          <p:spPr>
            <a:xfrm>
              <a:off x="6144640" y="3698097"/>
              <a:ext cx="2481379" cy="0"/>
            </a:xfrm>
            <a:prstGeom prst="line">
              <a:avLst/>
            </a:prstGeom>
            <a:ln w="146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流程图: 接点 16">
              <a:extLst>
                <a:ext uri="{FF2B5EF4-FFF2-40B4-BE49-F238E27FC236}">
                  <a16:creationId xmlns:a16="http://schemas.microsoft.com/office/drawing/2014/main" id="{A516E2B0-9A62-441A-8AA7-BC6AB894FE10}"/>
                </a:ext>
              </a:extLst>
            </p:cNvPr>
            <p:cNvSpPr/>
            <p:nvPr/>
          </p:nvSpPr>
          <p:spPr>
            <a:xfrm>
              <a:off x="6097779" y="3612348"/>
              <a:ext cx="221945" cy="1809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a:extLst>
              <a:ext uri="{FF2B5EF4-FFF2-40B4-BE49-F238E27FC236}">
                <a16:creationId xmlns:a16="http://schemas.microsoft.com/office/drawing/2014/main" id="{6C20E065-C591-4D01-B85B-C8E6F34E3F99}"/>
              </a:ext>
            </a:extLst>
          </p:cNvPr>
          <p:cNvSpPr/>
          <p:nvPr/>
        </p:nvSpPr>
        <p:spPr>
          <a:xfrm>
            <a:off x="7275923" y="6111066"/>
            <a:ext cx="2308261" cy="523220"/>
          </a:xfrm>
          <a:prstGeom prst="rect">
            <a:avLst/>
          </a:prstGeom>
        </p:spPr>
        <p:txBody>
          <a:bodyPr wrap="none">
            <a:spAutoFit/>
          </a:bodyPr>
          <a:lstStyle/>
          <a:p>
            <a:pPr lvl="0">
              <a:spcBef>
                <a:spcPts val="600"/>
              </a:spcBef>
              <a:spcAft>
                <a:spcPts val="600"/>
              </a:spcAft>
              <a:buClr>
                <a:srgbClr val="FF0066"/>
              </a:buClr>
              <a:buSzPct val="120000"/>
            </a:pPr>
            <a:r>
              <a:rPr lang="en-US" altLang="zh-CN" sz="2800" b="1" dirty="0">
                <a:latin typeface="微软雅黑" pitchFamily="34" charset="-122"/>
                <a:ea typeface="微软雅黑" pitchFamily="34" charset="-122"/>
              </a:rPr>
              <a:t>Black string</a:t>
            </a:r>
          </a:p>
        </p:txBody>
      </p:sp>
      <p:sp>
        <p:nvSpPr>
          <p:cNvPr id="19" name="矩形 18">
            <a:extLst>
              <a:ext uri="{FF2B5EF4-FFF2-40B4-BE49-F238E27FC236}">
                <a16:creationId xmlns:a16="http://schemas.microsoft.com/office/drawing/2014/main" id="{ABAE8902-899F-4C8C-BE79-D68C983568B5}"/>
              </a:ext>
            </a:extLst>
          </p:cNvPr>
          <p:cNvSpPr/>
          <p:nvPr/>
        </p:nvSpPr>
        <p:spPr>
          <a:xfrm>
            <a:off x="810486" y="3433724"/>
            <a:ext cx="3705823" cy="523220"/>
          </a:xfrm>
          <a:prstGeom prst="rect">
            <a:avLst/>
          </a:prstGeom>
        </p:spPr>
        <p:txBody>
          <a:bodyPr wrap="none">
            <a:spAutoFit/>
          </a:bodyPr>
          <a:lstStyle/>
          <a:p>
            <a:r>
              <a:rPr lang="en-US" altLang="zh-CN" sz="2800" b="1" dirty="0">
                <a:latin typeface="微软雅黑" pitchFamily="34" charset="-122"/>
                <a:ea typeface="微软雅黑" pitchFamily="34" charset="-122"/>
              </a:rPr>
              <a:t>Primordial universe</a:t>
            </a:r>
            <a:endParaRPr lang="zh-CN" altLang="en-US" sz="2800" dirty="0"/>
          </a:p>
        </p:txBody>
      </p:sp>
      <p:sp>
        <p:nvSpPr>
          <p:cNvPr id="20" name="矩形 19">
            <a:extLst>
              <a:ext uri="{FF2B5EF4-FFF2-40B4-BE49-F238E27FC236}">
                <a16:creationId xmlns:a16="http://schemas.microsoft.com/office/drawing/2014/main" id="{6A513E7D-044A-493D-BA25-2171CA22B9F9}"/>
              </a:ext>
            </a:extLst>
          </p:cNvPr>
          <p:cNvSpPr/>
          <p:nvPr/>
        </p:nvSpPr>
        <p:spPr>
          <a:xfrm>
            <a:off x="8256015" y="3544801"/>
            <a:ext cx="2827634" cy="523220"/>
          </a:xfrm>
          <a:prstGeom prst="rect">
            <a:avLst/>
          </a:prstGeom>
        </p:spPr>
        <p:txBody>
          <a:bodyPr wrap="none">
            <a:spAutoFit/>
          </a:bodyPr>
          <a:lstStyle/>
          <a:p>
            <a:pPr lvl="0">
              <a:spcBef>
                <a:spcPts val="600"/>
              </a:spcBef>
              <a:spcAft>
                <a:spcPts val="600"/>
              </a:spcAft>
              <a:buClr>
                <a:srgbClr val="FF0066"/>
              </a:buClr>
              <a:buSzPct val="120000"/>
            </a:pPr>
            <a:r>
              <a:rPr lang="en-US" altLang="zh-CN" sz="2800" b="1" dirty="0">
                <a:latin typeface="微软雅黑" pitchFamily="34" charset="-122"/>
                <a:ea typeface="微软雅黑" pitchFamily="34" charset="-122"/>
              </a:rPr>
              <a:t>Cosmic strings</a:t>
            </a:r>
          </a:p>
        </p:txBody>
      </p:sp>
      <p:sp>
        <p:nvSpPr>
          <p:cNvPr id="30" name="矩形 29">
            <a:extLst>
              <a:ext uri="{FF2B5EF4-FFF2-40B4-BE49-F238E27FC236}">
                <a16:creationId xmlns:a16="http://schemas.microsoft.com/office/drawing/2014/main" id="{7D7CD1B1-76CB-422C-AC71-C815F049D7EE}"/>
              </a:ext>
            </a:extLst>
          </p:cNvPr>
          <p:cNvSpPr/>
          <p:nvPr/>
        </p:nvSpPr>
        <p:spPr>
          <a:xfrm>
            <a:off x="4811405" y="3448777"/>
            <a:ext cx="3207929" cy="523220"/>
          </a:xfrm>
          <a:prstGeom prst="rect">
            <a:avLst/>
          </a:prstGeom>
        </p:spPr>
        <p:txBody>
          <a:bodyPr wrap="none">
            <a:spAutoFit/>
          </a:bodyPr>
          <a:lstStyle/>
          <a:p>
            <a:pPr lvl="0">
              <a:spcBef>
                <a:spcPts val="600"/>
              </a:spcBef>
              <a:spcAft>
                <a:spcPts val="600"/>
              </a:spcAft>
              <a:buClr>
                <a:srgbClr val="FF0066"/>
              </a:buClr>
              <a:buSzPct val="120000"/>
            </a:pPr>
            <a:r>
              <a:rPr lang="en-US" altLang="zh-CN" sz="2800" b="1" dirty="0">
                <a:latin typeface="微软雅黑" pitchFamily="34" charset="-122"/>
                <a:ea typeface="微软雅黑" pitchFamily="34" charset="-122"/>
              </a:rPr>
              <a:t>Phase transition </a:t>
            </a:r>
          </a:p>
        </p:txBody>
      </p:sp>
      <p:pic>
        <p:nvPicPr>
          <p:cNvPr id="32" name="图片 31">
            <a:extLst>
              <a:ext uri="{FF2B5EF4-FFF2-40B4-BE49-F238E27FC236}">
                <a16:creationId xmlns:a16="http://schemas.microsoft.com/office/drawing/2014/main" id="{D41BEBFA-129F-42E3-BB36-E7570EA4E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0812" y="4306731"/>
            <a:ext cx="2528843" cy="1684209"/>
          </a:xfrm>
          <a:prstGeom prst="rect">
            <a:avLst/>
          </a:prstGeom>
        </p:spPr>
      </p:pic>
      <p:sp>
        <p:nvSpPr>
          <p:cNvPr id="24" name="矩形 23">
            <a:extLst>
              <a:ext uri="{FF2B5EF4-FFF2-40B4-BE49-F238E27FC236}">
                <a16:creationId xmlns:a16="http://schemas.microsoft.com/office/drawing/2014/main" id="{F9AEFD19-E7C0-4E0D-9BE2-3FE295059D13}"/>
              </a:ext>
            </a:extLst>
          </p:cNvPr>
          <p:cNvSpPr/>
          <p:nvPr/>
        </p:nvSpPr>
        <p:spPr>
          <a:xfrm>
            <a:off x="810485" y="1329742"/>
            <a:ext cx="10543315" cy="528358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E53ED826-98B7-45FD-A7A2-3784A70CEFDF}"/>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4" name="组合 3">
            <a:extLst>
              <a:ext uri="{FF2B5EF4-FFF2-40B4-BE49-F238E27FC236}">
                <a16:creationId xmlns:a16="http://schemas.microsoft.com/office/drawing/2014/main" id="{0856EE9B-F98D-4149-BD6B-D2814F263BED}"/>
              </a:ext>
            </a:extLst>
          </p:cNvPr>
          <p:cNvGrpSpPr/>
          <p:nvPr/>
        </p:nvGrpSpPr>
        <p:grpSpPr>
          <a:xfrm>
            <a:off x="5252936" y="1464823"/>
            <a:ext cx="1945532" cy="1710322"/>
            <a:chOff x="5252936" y="1464823"/>
            <a:chExt cx="1945532" cy="1710322"/>
          </a:xfrm>
        </p:grpSpPr>
        <p:grpSp>
          <p:nvGrpSpPr>
            <p:cNvPr id="33" name="组合 32">
              <a:extLst>
                <a:ext uri="{FF2B5EF4-FFF2-40B4-BE49-F238E27FC236}">
                  <a16:creationId xmlns:a16="http://schemas.microsoft.com/office/drawing/2014/main" id="{2CBB823D-2A75-4D9E-BCA4-828565F98E53}"/>
                </a:ext>
              </a:extLst>
            </p:cNvPr>
            <p:cNvGrpSpPr/>
            <p:nvPr/>
          </p:nvGrpSpPr>
          <p:grpSpPr>
            <a:xfrm>
              <a:off x="5252936" y="1464823"/>
              <a:ext cx="1945532" cy="1710322"/>
              <a:chOff x="5252936" y="1464823"/>
              <a:chExt cx="1945532" cy="1710322"/>
            </a:xfrm>
          </p:grpSpPr>
          <p:cxnSp>
            <p:nvCxnSpPr>
              <p:cNvPr id="22" name="直接箭头连接符 21">
                <a:extLst>
                  <a:ext uri="{FF2B5EF4-FFF2-40B4-BE49-F238E27FC236}">
                    <a16:creationId xmlns:a16="http://schemas.microsoft.com/office/drawing/2014/main" id="{1897074D-CAEC-4F97-9566-C1253A1A58B4}"/>
                  </a:ext>
                </a:extLst>
              </p:cNvPr>
              <p:cNvCxnSpPr/>
              <p:nvPr/>
            </p:nvCxnSpPr>
            <p:spPr>
              <a:xfrm>
                <a:off x="5252936" y="3175145"/>
                <a:ext cx="1945532"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CCB800B9-E12B-4B2E-A990-96706840DC62}"/>
                  </a:ext>
                </a:extLst>
              </p:cNvPr>
              <p:cNvCxnSpPr>
                <a:cxnSpLocks/>
              </p:cNvCxnSpPr>
              <p:nvPr/>
            </p:nvCxnSpPr>
            <p:spPr>
              <a:xfrm flipV="1">
                <a:off x="5252936" y="1464823"/>
                <a:ext cx="0" cy="1710322"/>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D12E289C-E4E7-43EB-8A98-9297DD8B58A9}"/>
                  </a:ext>
                </a:extLst>
              </p:cNvPr>
              <p:cNvSpPr/>
              <p:nvPr/>
            </p:nvSpPr>
            <p:spPr>
              <a:xfrm>
                <a:off x="5476600" y="1603963"/>
                <a:ext cx="869149" cy="646331"/>
              </a:xfrm>
              <a:prstGeom prst="rect">
                <a:avLst/>
              </a:prstGeom>
            </p:spPr>
            <p:txBody>
              <a:bodyPr wrap="none">
                <a:spAutoFit/>
              </a:bodyPr>
              <a:lstStyle/>
              <a:p>
                <a:pPr algn="ctr"/>
                <a:r>
                  <a:rPr lang="en-US" altLang="zh-CN" b="1" dirty="0">
                    <a:solidFill>
                      <a:srgbClr val="0000FF"/>
                    </a:solidFill>
                    <a:latin typeface="微软雅黑" pitchFamily="34" charset="-122"/>
                    <a:ea typeface="微软雅黑" pitchFamily="34" charset="-122"/>
                  </a:rPr>
                  <a:t>Phase</a:t>
                </a:r>
              </a:p>
              <a:p>
                <a:pPr algn="ctr"/>
                <a:r>
                  <a:rPr lang="en-US" altLang="zh-CN" b="1" dirty="0">
                    <a:solidFill>
                      <a:srgbClr val="0000FF"/>
                    </a:solidFill>
                    <a:latin typeface="微软雅黑" pitchFamily="34" charset="-122"/>
                    <a:ea typeface="微软雅黑" pitchFamily="34" charset="-122"/>
                  </a:rPr>
                  <a:t>I</a:t>
                </a:r>
                <a:endParaRPr lang="zh-CN" altLang="en-US" dirty="0">
                  <a:solidFill>
                    <a:srgbClr val="0000FF"/>
                  </a:solidFill>
                </a:endParaRPr>
              </a:p>
            </p:txBody>
          </p:sp>
          <p:sp>
            <p:nvSpPr>
              <p:cNvPr id="29" name="矩形 28">
                <a:extLst>
                  <a:ext uri="{FF2B5EF4-FFF2-40B4-BE49-F238E27FC236}">
                    <a16:creationId xmlns:a16="http://schemas.microsoft.com/office/drawing/2014/main" id="{05A52107-148F-4787-B18D-216DD315AB72}"/>
                  </a:ext>
                </a:extLst>
              </p:cNvPr>
              <p:cNvSpPr/>
              <p:nvPr/>
            </p:nvSpPr>
            <p:spPr>
              <a:xfrm>
                <a:off x="6270953" y="2319984"/>
                <a:ext cx="869149" cy="646331"/>
              </a:xfrm>
              <a:prstGeom prst="rect">
                <a:avLst/>
              </a:prstGeom>
            </p:spPr>
            <p:txBody>
              <a:bodyPr wrap="none">
                <a:spAutoFit/>
              </a:bodyPr>
              <a:lstStyle/>
              <a:p>
                <a:pPr algn="ctr"/>
                <a:r>
                  <a:rPr lang="en-US" altLang="zh-CN" b="1" dirty="0">
                    <a:solidFill>
                      <a:srgbClr val="0000FF"/>
                    </a:solidFill>
                    <a:latin typeface="微软雅黑" pitchFamily="34" charset="-122"/>
                    <a:ea typeface="微软雅黑" pitchFamily="34" charset="-122"/>
                  </a:rPr>
                  <a:t>Phase</a:t>
                </a:r>
              </a:p>
              <a:p>
                <a:pPr algn="ctr"/>
                <a:r>
                  <a:rPr lang="en-US" altLang="zh-CN" b="1" dirty="0">
                    <a:solidFill>
                      <a:srgbClr val="0000FF"/>
                    </a:solidFill>
                    <a:latin typeface="微软雅黑" pitchFamily="34" charset="-122"/>
                    <a:ea typeface="微软雅黑" pitchFamily="34" charset="-122"/>
                  </a:rPr>
                  <a:t>II</a:t>
                </a:r>
                <a:endParaRPr lang="zh-CN" altLang="en-US" dirty="0">
                  <a:solidFill>
                    <a:srgbClr val="0000FF"/>
                  </a:solidFill>
                </a:endParaRPr>
              </a:p>
            </p:txBody>
          </p:sp>
        </p:grpSp>
        <p:sp>
          <p:nvSpPr>
            <p:cNvPr id="3" name="任意多边形: 形状 2">
              <a:extLst>
                <a:ext uri="{FF2B5EF4-FFF2-40B4-BE49-F238E27FC236}">
                  <a16:creationId xmlns:a16="http://schemas.microsoft.com/office/drawing/2014/main" id="{0A7CFDAB-2230-45BA-A2EF-C70281F96C93}"/>
                </a:ext>
              </a:extLst>
            </p:cNvPr>
            <p:cNvSpPr/>
            <p:nvPr/>
          </p:nvSpPr>
          <p:spPr>
            <a:xfrm>
              <a:off x="5261956" y="1820487"/>
              <a:ext cx="1712422" cy="1346662"/>
            </a:xfrm>
            <a:custGeom>
              <a:avLst/>
              <a:gdLst>
                <a:gd name="connsiteX0" fmla="*/ 0 w 1712422"/>
                <a:gd name="connsiteY0" fmla="*/ 1346662 h 1346662"/>
                <a:gd name="connsiteX1" fmla="*/ 290946 w 1712422"/>
                <a:gd name="connsiteY1" fmla="*/ 731520 h 1346662"/>
                <a:gd name="connsiteX2" fmla="*/ 1180408 w 1712422"/>
                <a:gd name="connsiteY2" fmla="*/ 282633 h 1346662"/>
                <a:gd name="connsiteX3" fmla="*/ 1712422 w 1712422"/>
                <a:gd name="connsiteY3" fmla="*/ 0 h 1346662"/>
                <a:gd name="connsiteX4" fmla="*/ 1712422 w 1712422"/>
                <a:gd name="connsiteY4" fmla="*/ 0 h 1346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422" h="1346662">
                  <a:moveTo>
                    <a:pt x="0" y="1346662"/>
                  </a:moveTo>
                  <a:cubicBezTo>
                    <a:pt x="47105" y="1127760"/>
                    <a:pt x="94211" y="908858"/>
                    <a:pt x="290946" y="731520"/>
                  </a:cubicBezTo>
                  <a:cubicBezTo>
                    <a:pt x="487681" y="554182"/>
                    <a:pt x="943495" y="404553"/>
                    <a:pt x="1180408" y="282633"/>
                  </a:cubicBezTo>
                  <a:cubicBezTo>
                    <a:pt x="1417321" y="160713"/>
                    <a:pt x="1712422" y="0"/>
                    <a:pt x="1712422" y="0"/>
                  </a:cubicBezTo>
                  <a:lnTo>
                    <a:pt x="1712422"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88906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D7390B64-9BE5-4271-9AE1-2A99E1EFC1C5}"/>
              </a:ext>
            </a:extLst>
          </p:cNvPr>
          <p:cNvSpPr>
            <a:spLocks noGrp="1"/>
          </p:cNvSpPr>
          <p:nvPr>
            <p:ph type="title"/>
          </p:nvPr>
        </p:nvSpPr>
        <p:spPr>
          <a:xfrm>
            <a:off x="838200" y="4181"/>
            <a:ext cx="10515600" cy="983770"/>
          </a:xfrm>
        </p:spPr>
        <p:txBody>
          <a:bodyPr>
            <a:normAutofit/>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Primordial universe</a:t>
            </a:r>
          </a:p>
        </p:txBody>
      </p:sp>
      <p:sp>
        <p:nvSpPr>
          <p:cNvPr id="6" name="矩形 5">
            <a:extLst>
              <a:ext uri="{FF2B5EF4-FFF2-40B4-BE49-F238E27FC236}">
                <a16:creationId xmlns:a16="http://schemas.microsoft.com/office/drawing/2014/main" id="{284F40D0-77EE-4D6F-8CE5-972389590177}"/>
              </a:ext>
            </a:extLst>
          </p:cNvPr>
          <p:cNvSpPr/>
          <p:nvPr/>
        </p:nvSpPr>
        <p:spPr>
          <a:xfrm>
            <a:off x="838201" y="1329741"/>
            <a:ext cx="10188388" cy="3570208"/>
          </a:xfrm>
          <a:prstGeom prst="rect">
            <a:avLst/>
          </a:prstGeom>
          <a:noFill/>
          <a:ln w="9525">
            <a:noFill/>
          </a:ln>
        </p:spPr>
        <p:txBody>
          <a:bodyPr wrap="square">
            <a:spAutoFit/>
          </a:bodyPr>
          <a:lstStyle/>
          <a:p>
            <a:pPr marL="342900" lvl="0" indent="-342900">
              <a:spcBef>
                <a:spcPts val="600"/>
              </a:spcBef>
              <a:spcAft>
                <a:spcPts val="600"/>
              </a:spcAft>
              <a:buClr>
                <a:srgbClr val="FF0066"/>
              </a:buClr>
              <a:buSzPct val="120000"/>
              <a:buFont typeface="Arial" panose="020B0604020202020204" pitchFamily="34" charset="0"/>
              <a:buChar char="•"/>
            </a:pPr>
            <a:r>
              <a:rPr lang="en-US" altLang="zh-CN" sz="2800" dirty="0">
                <a:latin typeface="微软雅黑" pitchFamily="34" charset="-122"/>
                <a:ea typeface="微软雅黑" pitchFamily="34" charset="-122"/>
              </a:rPr>
              <a:t>GWs in 5D </a:t>
            </a:r>
            <a:r>
              <a:rPr lang="en-US" altLang="zh-CN" sz="2800" dirty="0" err="1">
                <a:latin typeface="微软雅黑" pitchFamily="34" charset="-122"/>
                <a:ea typeface="微软雅黑" pitchFamily="34" charset="-122"/>
              </a:rPr>
              <a:t>AdS</a:t>
            </a:r>
            <a:r>
              <a:rPr lang="en-US" altLang="zh-CN" sz="2800" dirty="0">
                <a:latin typeface="微软雅黑" pitchFamily="34" charset="-122"/>
                <a:ea typeface="微软雅黑" pitchFamily="34" charset="-122"/>
              </a:rPr>
              <a:t> space-time</a:t>
            </a:r>
            <a:r>
              <a:rPr lang="en-US" altLang="zh-CN" sz="2400" dirty="0">
                <a:latin typeface="微软雅黑" pitchFamily="34" charset="-122"/>
                <a:ea typeface="微软雅黑" pitchFamily="34" charset="-122"/>
              </a:rPr>
              <a:t> [PLB 489, 259 (2000)]</a:t>
            </a:r>
          </a:p>
          <a:p>
            <a:pPr marL="800100" lvl="1" indent="-342900">
              <a:spcBef>
                <a:spcPts val="600"/>
              </a:spcBef>
              <a:spcAft>
                <a:spcPts val="600"/>
              </a:spcAft>
              <a:buClr>
                <a:srgbClr val="FF0066"/>
              </a:buClr>
              <a:buSzPct val="120000"/>
              <a:buFont typeface="Wingdings" panose="05000000000000000000" pitchFamily="2" charset="2"/>
              <a:buChar char="ü"/>
            </a:pPr>
            <a:r>
              <a:rPr lang="en-US" altLang="zh-CN" sz="2800" dirty="0">
                <a:solidFill>
                  <a:srgbClr val="0000FF"/>
                </a:solidFill>
                <a:latin typeface="微软雅黑" pitchFamily="34" charset="-122"/>
                <a:ea typeface="微软雅黑" pitchFamily="34" charset="-122"/>
              </a:rPr>
              <a:t>GWs can be formed during the inflation.</a:t>
            </a:r>
          </a:p>
          <a:p>
            <a:pPr marL="800100" lvl="1" indent="-342900">
              <a:spcBef>
                <a:spcPts val="600"/>
              </a:spcBef>
              <a:spcAft>
                <a:spcPts val="600"/>
              </a:spcAft>
              <a:buClr>
                <a:srgbClr val="FF0066"/>
              </a:buClr>
              <a:buSzPct val="120000"/>
              <a:buFont typeface="Wingdings" panose="05000000000000000000" pitchFamily="2" charset="2"/>
              <a:buChar char="ü"/>
            </a:pPr>
            <a:r>
              <a:rPr lang="en-US" altLang="zh-CN" sz="2800" dirty="0">
                <a:solidFill>
                  <a:srgbClr val="0000FF"/>
                </a:solidFill>
                <a:latin typeface="微软雅黑" pitchFamily="34" charset="-122"/>
                <a:ea typeface="微软雅黑" pitchFamily="34" charset="-122"/>
              </a:rPr>
              <a:t>At high energy </a:t>
            </a:r>
            <a:r>
              <a:rPr lang="en-US" altLang="zh-CN" sz="2800" dirty="0">
                <a:latin typeface="微软雅黑" pitchFamily="34" charset="-122"/>
                <a:ea typeface="微软雅黑" pitchFamily="34" charset="-122"/>
              </a:rPr>
              <a:t>(during the inflation)</a:t>
            </a:r>
            <a:r>
              <a:rPr lang="zh-CN" altLang="en-US" sz="2800" dirty="0">
                <a:latin typeface="微软雅黑" pitchFamily="34" charset="-122"/>
                <a:ea typeface="微软雅黑" pitchFamily="34" charset="-122"/>
              </a:rPr>
              <a:t>：</a:t>
            </a:r>
            <a:r>
              <a:rPr lang="en-US" altLang="zh-CN" sz="2800" dirty="0">
                <a:latin typeface="微软雅黑" pitchFamily="34" charset="-122"/>
                <a:ea typeface="微软雅黑" pitchFamily="34" charset="-122"/>
              </a:rPr>
              <a:t> </a:t>
            </a:r>
            <a:r>
              <a:rPr lang="en-US" altLang="zh-CN" sz="2800" dirty="0">
                <a:solidFill>
                  <a:srgbClr val="C00000"/>
                </a:solidFill>
                <a:latin typeface="微软雅黑" pitchFamily="34" charset="-122"/>
                <a:ea typeface="微软雅黑" pitchFamily="34" charset="-122"/>
              </a:rPr>
              <a:t>GWs could extend into the bulk and</a:t>
            </a:r>
            <a:r>
              <a:rPr lang="en-US" altLang="zh-CN" sz="2800" dirty="0">
                <a:latin typeface="微软雅黑" pitchFamily="34" charset="-122"/>
                <a:ea typeface="微软雅黑" pitchFamily="34" charset="-122"/>
              </a:rPr>
              <a:t> </a:t>
            </a:r>
            <a:r>
              <a:rPr lang="en-US" altLang="zh-CN" sz="2800" dirty="0">
                <a:solidFill>
                  <a:srgbClr val="C00000"/>
                </a:solidFill>
                <a:latin typeface="微软雅黑" pitchFamily="34" charset="-122"/>
                <a:ea typeface="微软雅黑" pitchFamily="34" charset="-122"/>
              </a:rPr>
              <a:t>the amplitude of GWs on brane is enhanced.</a:t>
            </a:r>
          </a:p>
          <a:p>
            <a:pPr marL="800100" lvl="1" indent="-342900">
              <a:spcBef>
                <a:spcPts val="600"/>
              </a:spcBef>
              <a:spcAft>
                <a:spcPts val="600"/>
              </a:spcAft>
              <a:buClr>
                <a:srgbClr val="FF0066"/>
              </a:buClr>
              <a:buSzPct val="120000"/>
              <a:buFont typeface="Wingdings" panose="05000000000000000000" pitchFamily="2" charset="2"/>
              <a:buChar char="ü"/>
            </a:pPr>
            <a:r>
              <a:rPr lang="en-US" altLang="zh-CN" sz="2800" dirty="0">
                <a:solidFill>
                  <a:srgbClr val="0000FF"/>
                </a:solidFill>
                <a:latin typeface="微软雅黑" pitchFamily="34" charset="-122"/>
                <a:ea typeface="微软雅黑" pitchFamily="34" charset="-122"/>
              </a:rPr>
              <a:t>At low energy</a:t>
            </a:r>
            <a:r>
              <a:rPr lang="en-US" altLang="zh-CN" sz="2800" dirty="0">
                <a:latin typeface="微软雅黑" pitchFamily="34" charset="-122"/>
                <a:ea typeface="微软雅黑" pitchFamily="34" charset="-122"/>
              </a:rPr>
              <a:t>: </a:t>
            </a:r>
            <a:r>
              <a:rPr lang="en-US" altLang="zh-CN" sz="2800" dirty="0">
                <a:solidFill>
                  <a:srgbClr val="C00000"/>
                </a:solidFill>
                <a:latin typeface="微软雅黑" pitchFamily="34" charset="-122"/>
                <a:ea typeface="微软雅黑" pitchFamily="34" charset="-122"/>
              </a:rPr>
              <a:t>the spectra of GWs will be recovered to the case of the standard GR.</a:t>
            </a:r>
            <a:endParaRPr lang="en-US" altLang="zh-CN" sz="2400" dirty="0">
              <a:latin typeface="微软雅黑" pitchFamily="34" charset="-122"/>
              <a:ea typeface="微软雅黑" pitchFamily="34" charset="-122"/>
            </a:endParaRPr>
          </a:p>
        </p:txBody>
      </p:sp>
      <p:sp>
        <p:nvSpPr>
          <p:cNvPr id="8" name="灯片编号占位符 16">
            <a:extLst>
              <a:ext uri="{FF2B5EF4-FFF2-40B4-BE49-F238E27FC236}">
                <a16:creationId xmlns:a16="http://schemas.microsoft.com/office/drawing/2014/main" id="{DE5DCBB8-16F3-43F0-AD7B-9BC6D295D95C}"/>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54</a:t>
            </a:fld>
            <a:endParaRPr lang="zh-CN" altLang="en-US" sz="2400" b="1" dirty="0"/>
          </a:p>
        </p:txBody>
      </p:sp>
      <p:pic>
        <p:nvPicPr>
          <p:cNvPr id="9" name="图片 8">
            <a:extLst>
              <a:ext uri="{FF2B5EF4-FFF2-40B4-BE49-F238E27FC236}">
                <a16:creationId xmlns:a16="http://schemas.microsoft.com/office/drawing/2014/main" id="{2EDB150D-3D9A-4720-9688-C0656B66E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776" y="4899949"/>
            <a:ext cx="2057400" cy="1807387"/>
          </a:xfrm>
          <a:prstGeom prst="rect">
            <a:avLst/>
          </a:prstGeom>
        </p:spPr>
      </p:pic>
      <p:sp>
        <p:nvSpPr>
          <p:cNvPr id="7" name="矩形 6">
            <a:extLst>
              <a:ext uri="{FF2B5EF4-FFF2-40B4-BE49-F238E27FC236}">
                <a16:creationId xmlns:a16="http://schemas.microsoft.com/office/drawing/2014/main" id="{D219FC54-D7BF-45E9-A99F-FA12E1D21517}"/>
              </a:ext>
            </a:extLst>
          </p:cNvPr>
          <p:cNvSpPr/>
          <p:nvPr/>
        </p:nvSpPr>
        <p:spPr>
          <a:xfrm>
            <a:off x="1103204" y="1329742"/>
            <a:ext cx="10250595" cy="5481695"/>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a:extLst>
              <a:ext uri="{FF2B5EF4-FFF2-40B4-BE49-F238E27FC236}">
                <a16:creationId xmlns:a16="http://schemas.microsoft.com/office/drawing/2014/main" id="{6D186A0A-D0A9-4A36-BE09-61D4D746D4A1}"/>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20002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98484EDA-1F1E-4E07-8F4A-20B06D0DB210}"/>
              </a:ext>
            </a:extLst>
          </p:cNvPr>
          <p:cNvSpPr>
            <a:spLocks noGrp="1"/>
          </p:cNvSpPr>
          <p:nvPr>
            <p:ph sz="half" idx="2"/>
          </p:nvPr>
        </p:nvSpPr>
        <p:spPr>
          <a:xfrm>
            <a:off x="838200" y="1599870"/>
            <a:ext cx="9676014" cy="5160223"/>
          </a:xfrm>
          <a:ln>
            <a:solidFill>
              <a:srgbClr val="C00000"/>
            </a:solidFill>
            <a:prstDash val="lgDash"/>
          </a:ln>
        </p:spPr>
        <p:txBody>
          <a:bodyPr/>
          <a:lstStyle/>
          <a:p>
            <a:r>
              <a:rPr lang="en-US" altLang="zh-CN" b="1" dirty="0">
                <a:solidFill>
                  <a:srgbClr val="0000FF"/>
                </a:solidFill>
                <a:latin typeface="微软雅黑" pitchFamily="34" charset="-122"/>
                <a:ea typeface="微软雅黑" pitchFamily="34" charset="-122"/>
              </a:rPr>
              <a:t>Randall-Sundrum-I model: </a:t>
            </a:r>
          </a:p>
          <a:p>
            <a:endParaRPr lang="zh-CN" altLang="en-US" dirty="0"/>
          </a:p>
        </p:txBody>
      </p:sp>
      <p:sp>
        <p:nvSpPr>
          <p:cNvPr id="5" name="标题 1">
            <a:extLst>
              <a:ext uri="{FF2B5EF4-FFF2-40B4-BE49-F238E27FC236}">
                <a16:creationId xmlns:a16="http://schemas.microsoft.com/office/drawing/2014/main" id="{8144B106-8EFA-42D2-83B6-72F07A64793B}"/>
              </a:ext>
            </a:extLst>
          </p:cNvPr>
          <p:cNvSpPr>
            <a:spLocks noGrp="1"/>
          </p:cNvSpPr>
          <p:nvPr>
            <p:ph type="title"/>
          </p:nvPr>
        </p:nvSpPr>
        <p:spPr>
          <a:xfrm>
            <a:off x="838200" y="4181"/>
            <a:ext cx="10515600" cy="983770"/>
          </a:xfrm>
        </p:spPr>
        <p:txBody>
          <a:bodyPr>
            <a:normAutofit/>
          </a:bodyPr>
          <a:lstStyle/>
          <a:p>
            <a:pPr lvl="0" algn="ctr">
              <a:buClr>
                <a:srgbClr val="FF0066"/>
              </a:buClr>
              <a:buSzPct val="120000"/>
            </a:pPr>
            <a:r>
              <a:rPr lang="en-US" altLang="zh-CN" dirty="0">
                <a:solidFill>
                  <a:srgbClr val="C00000"/>
                </a:solidFill>
                <a:latin typeface="Arial" panose="020B0604020202020204" pitchFamily="34" charset="0"/>
                <a:ea typeface="微软雅黑" pitchFamily="34" charset="-122"/>
                <a:cs typeface="Arial" panose="020B0604020202020204" pitchFamily="34" charset="0"/>
              </a:rPr>
              <a:t>First-order phase transition</a:t>
            </a:r>
          </a:p>
        </p:txBody>
      </p:sp>
      <p:sp>
        <p:nvSpPr>
          <p:cNvPr id="12" name="流程图: 可选过程 11">
            <a:extLst>
              <a:ext uri="{FF2B5EF4-FFF2-40B4-BE49-F238E27FC236}">
                <a16:creationId xmlns:a16="http://schemas.microsoft.com/office/drawing/2014/main" id="{C35F0F71-BAF8-4FE9-AA8C-92BDF6903C24}"/>
              </a:ext>
            </a:extLst>
          </p:cNvPr>
          <p:cNvSpPr/>
          <p:nvPr/>
        </p:nvSpPr>
        <p:spPr>
          <a:xfrm>
            <a:off x="8127634" y="1963918"/>
            <a:ext cx="3754570" cy="71094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1D1DD889-1EC6-42B7-B5B1-D10101D7F370}"/>
              </a:ext>
            </a:extLst>
          </p:cNvPr>
          <p:cNvSpPr/>
          <p:nvPr/>
        </p:nvSpPr>
        <p:spPr>
          <a:xfrm>
            <a:off x="8612133" y="5757041"/>
            <a:ext cx="2785572" cy="707886"/>
          </a:xfrm>
          <a:prstGeom prst="rect">
            <a:avLst/>
          </a:prstGeom>
        </p:spPr>
        <p:txBody>
          <a:bodyPr wrap="square">
            <a:spAutoFit/>
          </a:bodyPr>
          <a:lstStyle/>
          <a:p>
            <a:pPr algn="ctr"/>
            <a:r>
              <a:rPr lang="en-US" altLang="zh-CN" sz="2000" b="1" dirty="0">
                <a:solidFill>
                  <a:srgbClr val="C00000"/>
                </a:solidFill>
                <a:latin typeface="微软雅黑" pitchFamily="34" charset="-122"/>
                <a:ea typeface="微软雅黑" pitchFamily="34" charset="-122"/>
              </a:rPr>
              <a:t>Cosmological</a:t>
            </a:r>
          </a:p>
          <a:p>
            <a:pPr algn="ctr"/>
            <a:r>
              <a:rPr lang="en-US" altLang="zh-CN" sz="2000" b="1" dirty="0">
                <a:solidFill>
                  <a:srgbClr val="C00000"/>
                </a:solidFill>
                <a:latin typeface="微软雅黑" pitchFamily="34" charset="-122"/>
                <a:ea typeface="微软雅黑" pitchFamily="34" charset="-122"/>
              </a:rPr>
              <a:t> phase transition </a:t>
            </a:r>
            <a:endParaRPr lang="zh-CN" altLang="en-US" sz="2000" dirty="0"/>
          </a:p>
        </p:txBody>
      </p:sp>
      <p:sp>
        <p:nvSpPr>
          <p:cNvPr id="16" name="矩形 15">
            <a:extLst>
              <a:ext uri="{FF2B5EF4-FFF2-40B4-BE49-F238E27FC236}">
                <a16:creationId xmlns:a16="http://schemas.microsoft.com/office/drawing/2014/main" id="{FF82C364-6962-4713-AE3F-9917CC7FAF91}"/>
              </a:ext>
            </a:extLst>
          </p:cNvPr>
          <p:cNvSpPr/>
          <p:nvPr/>
        </p:nvSpPr>
        <p:spPr>
          <a:xfrm>
            <a:off x="7993941" y="2065729"/>
            <a:ext cx="3906303" cy="400110"/>
          </a:xfrm>
          <a:prstGeom prst="rect">
            <a:avLst/>
          </a:prstGeom>
        </p:spPr>
        <p:txBody>
          <a:bodyPr wrap="square">
            <a:spAutoFit/>
          </a:bodyPr>
          <a:lstStyle/>
          <a:p>
            <a:pPr algn="ctr"/>
            <a:r>
              <a:rPr lang="en-US" altLang="zh-CN" sz="2000" b="1" dirty="0">
                <a:solidFill>
                  <a:srgbClr val="0000FF"/>
                </a:solidFill>
                <a:latin typeface="微软雅黑" pitchFamily="34" charset="-122"/>
                <a:ea typeface="微软雅黑" pitchFamily="34" charset="-122"/>
              </a:rPr>
              <a:t>Relic stochastic GWs </a:t>
            </a:r>
            <a:endParaRPr lang="zh-CN" altLang="en-US" sz="2000" dirty="0">
              <a:solidFill>
                <a:srgbClr val="0000FF"/>
              </a:solidFill>
            </a:endParaRPr>
          </a:p>
        </p:txBody>
      </p:sp>
      <p:sp>
        <p:nvSpPr>
          <p:cNvPr id="22" name="矩形 21">
            <a:extLst>
              <a:ext uri="{FF2B5EF4-FFF2-40B4-BE49-F238E27FC236}">
                <a16:creationId xmlns:a16="http://schemas.microsoft.com/office/drawing/2014/main" id="{F467C321-1C60-455C-A856-E63450C04988}"/>
              </a:ext>
            </a:extLst>
          </p:cNvPr>
          <p:cNvSpPr/>
          <p:nvPr/>
        </p:nvSpPr>
        <p:spPr>
          <a:xfrm>
            <a:off x="10845993" y="3979928"/>
            <a:ext cx="1007327" cy="400110"/>
          </a:xfrm>
          <a:prstGeom prst="rect">
            <a:avLst/>
          </a:prstGeom>
        </p:spPr>
        <p:txBody>
          <a:bodyPr wrap="none">
            <a:spAutoFit/>
          </a:bodyPr>
          <a:lstStyle/>
          <a:p>
            <a:r>
              <a:rPr lang="en-US" altLang="zh-CN" sz="2000" b="1" dirty="0" err="1">
                <a:latin typeface="微软雅黑" pitchFamily="34" charset="-122"/>
                <a:ea typeface="微软雅黑" pitchFamily="34" charset="-122"/>
              </a:rPr>
              <a:t>T~TeV</a:t>
            </a:r>
            <a:endParaRPr lang="zh-CN" altLang="en-US" sz="2000" dirty="0"/>
          </a:p>
        </p:txBody>
      </p:sp>
      <p:sp>
        <p:nvSpPr>
          <p:cNvPr id="24" name="矩形 23">
            <a:extLst>
              <a:ext uri="{FF2B5EF4-FFF2-40B4-BE49-F238E27FC236}">
                <a16:creationId xmlns:a16="http://schemas.microsoft.com/office/drawing/2014/main" id="{D1313883-48EA-48C1-95AD-BBDFBC71697E}"/>
              </a:ext>
            </a:extLst>
          </p:cNvPr>
          <p:cNvSpPr/>
          <p:nvPr/>
        </p:nvSpPr>
        <p:spPr>
          <a:xfrm>
            <a:off x="1068863" y="4869045"/>
            <a:ext cx="2967479" cy="369332"/>
          </a:xfrm>
          <a:prstGeom prst="rect">
            <a:avLst/>
          </a:prstGeom>
        </p:spPr>
        <p:txBody>
          <a:bodyPr wrap="none">
            <a:spAutoFit/>
          </a:bodyPr>
          <a:lstStyle/>
          <a:p>
            <a:r>
              <a:rPr lang="en-US" altLang="zh-CN" b="1" dirty="0">
                <a:latin typeface="微软雅黑" pitchFamily="34" charset="-122"/>
                <a:ea typeface="微软雅黑" pitchFamily="34" charset="-122"/>
              </a:rPr>
              <a:t>[JHEP 0705, 054 (2007)]</a:t>
            </a:r>
            <a:endParaRPr lang="zh-CN" altLang="en-US" dirty="0"/>
          </a:p>
        </p:txBody>
      </p:sp>
      <p:sp>
        <p:nvSpPr>
          <p:cNvPr id="25" name="灯片编号占位符 16">
            <a:extLst>
              <a:ext uri="{FF2B5EF4-FFF2-40B4-BE49-F238E27FC236}">
                <a16:creationId xmlns:a16="http://schemas.microsoft.com/office/drawing/2014/main" id="{EA1897B0-A27E-4789-AF92-A9280E14A307}"/>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55</a:t>
            </a:fld>
            <a:endParaRPr lang="zh-CN" altLang="en-US" sz="2400" b="1" dirty="0"/>
          </a:p>
        </p:txBody>
      </p:sp>
      <p:cxnSp>
        <p:nvCxnSpPr>
          <p:cNvPr id="32" name="直接连接符 31">
            <a:extLst>
              <a:ext uri="{FF2B5EF4-FFF2-40B4-BE49-F238E27FC236}">
                <a16:creationId xmlns:a16="http://schemas.microsoft.com/office/drawing/2014/main" id="{475A9376-7FE9-4CD6-AB52-22D10A47CECB}"/>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33" name="组合 32">
            <a:extLst>
              <a:ext uri="{FF2B5EF4-FFF2-40B4-BE49-F238E27FC236}">
                <a16:creationId xmlns:a16="http://schemas.microsoft.com/office/drawing/2014/main" id="{C68FE006-95A9-449B-BB55-C7B3DD9FE477}"/>
              </a:ext>
            </a:extLst>
          </p:cNvPr>
          <p:cNvGrpSpPr/>
          <p:nvPr/>
        </p:nvGrpSpPr>
        <p:grpSpPr>
          <a:xfrm>
            <a:off x="8492043" y="3320721"/>
            <a:ext cx="3277188" cy="2337424"/>
            <a:chOff x="5138442" y="837721"/>
            <a:chExt cx="3277188" cy="2337424"/>
          </a:xfrm>
        </p:grpSpPr>
        <p:grpSp>
          <p:nvGrpSpPr>
            <p:cNvPr id="34" name="组合 33">
              <a:extLst>
                <a:ext uri="{FF2B5EF4-FFF2-40B4-BE49-F238E27FC236}">
                  <a16:creationId xmlns:a16="http://schemas.microsoft.com/office/drawing/2014/main" id="{8B703C9B-5299-4469-A41B-845C8EEF282E}"/>
                </a:ext>
              </a:extLst>
            </p:cNvPr>
            <p:cNvGrpSpPr/>
            <p:nvPr/>
          </p:nvGrpSpPr>
          <p:grpSpPr>
            <a:xfrm>
              <a:off x="5138442" y="837721"/>
              <a:ext cx="3277188" cy="2337424"/>
              <a:chOff x="5138442" y="837721"/>
              <a:chExt cx="3277188" cy="2337424"/>
            </a:xfrm>
          </p:grpSpPr>
          <p:cxnSp>
            <p:nvCxnSpPr>
              <p:cNvPr id="36" name="直接箭头连接符 35">
                <a:extLst>
                  <a:ext uri="{FF2B5EF4-FFF2-40B4-BE49-F238E27FC236}">
                    <a16:creationId xmlns:a16="http://schemas.microsoft.com/office/drawing/2014/main" id="{13E2590E-6A96-49B8-8B42-2077779B4B30}"/>
                  </a:ext>
                </a:extLst>
              </p:cNvPr>
              <p:cNvCxnSpPr>
                <a:cxnSpLocks/>
              </p:cNvCxnSpPr>
              <p:nvPr/>
            </p:nvCxnSpPr>
            <p:spPr>
              <a:xfrm>
                <a:off x="5252936" y="3175145"/>
                <a:ext cx="2978659"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0CD16BB1-4749-4DB7-BC82-3024B76EF981}"/>
                  </a:ext>
                </a:extLst>
              </p:cNvPr>
              <p:cNvCxnSpPr>
                <a:cxnSpLocks/>
              </p:cNvCxnSpPr>
              <p:nvPr/>
            </p:nvCxnSpPr>
            <p:spPr>
              <a:xfrm flipV="1">
                <a:off x="5252936" y="940588"/>
                <a:ext cx="0" cy="2234557"/>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a:extLst>
                  <a:ext uri="{FF2B5EF4-FFF2-40B4-BE49-F238E27FC236}">
                    <a16:creationId xmlns:a16="http://schemas.microsoft.com/office/drawing/2014/main" id="{EC9DB4AB-3923-47DC-85D6-DC4CC1221398}"/>
                  </a:ext>
                </a:extLst>
              </p:cNvPr>
              <p:cNvSpPr/>
              <p:nvPr/>
            </p:nvSpPr>
            <p:spPr>
              <a:xfrm>
                <a:off x="5138442" y="837721"/>
                <a:ext cx="2373420" cy="1015663"/>
              </a:xfrm>
              <a:prstGeom prst="rect">
                <a:avLst/>
              </a:prstGeom>
            </p:spPr>
            <p:txBody>
              <a:bodyPr wrap="square">
                <a:spAutoFit/>
              </a:bodyPr>
              <a:lstStyle/>
              <a:p>
                <a:pPr algn="ctr"/>
                <a:r>
                  <a:rPr lang="en-US" altLang="zh-CN" sz="2000" b="1" dirty="0" err="1">
                    <a:latin typeface="微软雅黑" pitchFamily="34" charset="-122"/>
                    <a:ea typeface="微软雅黑" pitchFamily="34" charset="-122"/>
                  </a:rPr>
                  <a:t>AdS</a:t>
                </a:r>
                <a:r>
                  <a:rPr lang="en-US" altLang="zh-CN" sz="2000" b="1" dirty="0">
                    <a:latin typeface="微软雅黑" pitchFamily="34" charset="-122"/>
                    <a:ea typeface="微软雅黑" pitchFamily="34" charset="-122"/>
                  </a:rPr>
                  <a:t>-</a:t>
                </a:r>
              </a:p>
              <a:p>
                <a:pPr algn="ctr"/>
                <a:r>
                  <a:rPr lang="en-US" altLang="zh-CN" sz="2000" b="1" dirty="0">
                    <a:latin typeface="微软雅黑" pitchFamily="34" charset="-122"/>
                    <a:ea typeface="微软雅黑" pitchFamily="34" charset="-122"/>
                  </a:rPr>
                  <a:t>Schwarzschild</a:t>
                </a:r>
              </a:p>
              <a:p>
                <a:pPr algn="ctr"/>
                <a:r>
                  <a:rPr lang="en-US" altLang="zh-CN" sz="2000" b="1" dirty="0">
                    <a:latin typeface="微软雅黑" pitchFamily="34" charset="-122"/>
                    <a:ea typeface="微软雅黑" pitchFamily="34" charset="-122"/>
                  </a:rPr>
                  <a:t>phase</a:t>
                </a:r>
                <a:endParaRPr lang="zh-CN" altLang="en-US" sz="2000" dirty="0"/>
              </a:p>
            </p:txBody>
          </p:sp>
          <p:sp>
            <p:nvSpPr>
              <p:cNvPr id="39" name="矩形 38">
                <a:extLst>
                  <a:ext uri="{FF2B5EF4-FFF2-40B4-BE49-F238E27FC236}">
                    <a16:creationId xmlns:a16="http://schemas.microsoft.com/office/drawing/2014/main" id="{3F7746F1-4FCD-4A96-BE85-463287ED846E}"/>
                  </a:ext>
                </a:extLst>
              </p:cNvPr>
              <p:cNvSpPr/>
              <p:nvPr/>
            </p:nvSpPr>
            <p:spPr>
              <a:xfrm>
                <a:off x="5491516" y="2353279"/>
                <a:ext cx="2924114" cy="707886"/>
              </a:xfrm>
              <a:prstGeom prst="rect">
                <a:avLst/>
              </a:prstGeom>
            </p:spPr>
            <p:txBody>
              <a:bodyPr wrap="square">
                <a:spAutoFit/>
              </a:bodyPr>
              <a:lstStyle/>
              <a:p>
                <a:pPr algn="ctr"/>
                <a:r>
                  <a:rPr lang="en-US" altLang="zh-CN" sz="2000" b="1" dirty="0">
                    <a:latin typeface="微软雅黑" pitchFamily="34" charset="-122"/>
                    <a:ea typeface="微软雅黑" pitchFamily="34" charset="-122"/>
                  </a:rPr>
                  <a:t>Randall-Sundrum-I </a:t>
                </a:r>
              </a:p>
              <a:p>
                <a:pPr algn="ctr"/>
                <a:r>
                  <a:rPr lang="en-US" altLang="zh-CN" sz="2000" b="1" dirty="0">
                    <a:latin typeface="微软雅黑" pitchFamily="34" charset="-122"/>
                    <a:ea typeface="微软雅黑" pitchFamily="34" charset="-122"/>
                  </a:rPr>
                  <a:t>phase</a:t>
                </a:r>
                <a:endParaRPr lang="zh-CN" altLang="en-US" sz="2000" dirty="0"/>
              </a:p>
            </p:txBody>
          </p:sp>
        </p:grpSp>
        <p:sp>
          <p:nvSpPr>
            <p:cNvPr id="35" name="任意多边形: 形状 34">
              <a:extLst>
                <a:ext uri="{FF2B5EF4-FFF2-40B4-BE49-F238E27FC236}">
                  <a16:creationId xmlns:a16="http://schemas.microsoft.com/office/drawing/2014/main" id="{CB802D83-3BBC-462E-B2C7-76FD7E227941}"/>
                </a:ext>
              </a:extLst>
            </p:cNvPr>
            <p:cNvSpPr/>
            <p:nvPr/>
          </p:nvSpPr>
          <p:spPr>
            <a:xfrm>
              <a:off x="5261956" y="1387258"/>
              <a:ext cx="2601154" cy="1779892"/>
            </a:xfrm>
            <a:custGeom>
              <a:avLst/>
              <a:gdLst>
                <a:gd name="connsiteX0" fmla="*/ 0 w 1712422"/>
                <a:gd name="connsiteY0" fmla="*/ 1346662 h 1346662"/>
                <a:gd name="connsiteX1" fmla="*/ 290946 w 1712422"/>
                <a:gd name="connsiteY1" fmla="*/ 731520 h 1346662"/>
                <a:gd name="connsiteX2" fmla="*/ 1180408 w 1712422"/>
                <a:gd name="connsiteY2" fmla="*/ 282633 h 1346662"/>
                <a:gd name="connsiteX3" fmla="*/ 1712422 w 1712422"/>
                <a:gd name="connsiteY3" fmla="*/ 0 h 1346662"/>
                <a:gd name="connsiteX4" fmla="*/ 1712422 w 1712422"/>
                <a:gd name="connsiteY4" fmla="*/ 0 h 1346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422" h="1346662">
                  <a:moveTo>
                    <a:pt x="0" y="1346662"/>
                  </a:moveTo>
                  <a:cubicBezTo>
                    <a:pt x="47105" y="1127760"/>
                    <a:pt x="94211" y="908858"/>
                    <a:pt x="290946" y="731520"/>
                  </a:cubicBezTo>
                  <a:cubicBezTo>
                    <a:pt x="487681" y="554182"/>
                    <a:pt x="943495" y="404553"/>
                    <a:pt x="1180408" y="282633"/>
                  </a:cubicBezTo>
                  <a:cubicBezTo>
                    <a:pt x="1417321" y="160713"/>
                    <a:pt x="1712422" y="0"/>
                    <a:pt x="1712422" y="0"/>
                  </a:cubicBezTo>
                  <a:lnTo>
                    <a:pt x="1712422"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B783E525-84FF-D07F-0392-04F501F161CE}"/>
              </a:ext>
            </a:extLst>
          </p:cNvPr>
          <p:cNvSpPr txBox="1"/>
          <p:nvPr/>
        </p:nvSpPr>
        <p:spPr>
          <a:xfrm>
            <a:off x="1068863" y="2674858"/>
            <a:ext cx="6534871"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latin typeface="微软雅黑" pitchFamily="34" charset="-122"/>
                <a:ea typeface="微软雅黑" pitchFamily="34" charset="-122"/>
              </a:rPr>
              <a:t>There exist </a:t>
            </a:r>
            <a:r>
              <a:rPr lang="en-US" altLang="zh-CN" sz="2400" b="1" dirty="0">
                <a:solidFill>
                  <a:srgbClr val="0000FF"/>
                </a:solidFill>
                <a:latin typeface="微软雅黑" pitchFamily="34" charset="-122"/>
                <a:ea typeface="微软雅黑" pitchFamily="34" charset="-122"/>
              </a:rPr>
              <a:t>relic stochastic GWs </a:t>
            </a:r>
            <a:r>
              <a:rPr lang="en-US" altLang="zh-CN" sz="2400" b="1" dirty="0">
                <a:latin typeface="微软雅黑" pitchFamily="34" charset="-122"/>
                <a:ea typeface="微软雅黑" pitchFamily="34" charset="-122"/>
              </a:rPr>
              <a:t>occurring at a temperature in the </a:t>
            </a:r>
            <a:r>
              <a:rPr lang="en-US" altLang="zh-CN" sz="2400" b="1" dirty="0" err="1">
                <a:latin typeface="微软雅黑" pitchFamily="34" charset="-122"/>
                <a:ea typeface="微软雅黑" pitchFamily="34" charset="-122"/>
              </a:rPr>
              <a:t>TeV</a:t>
            </a:r>
            <a:r>
              <a:rPr lang="en-US" altLang="zh-CN" sz="2400" b="1" dirty="0">
                <a:latin typeface="微软雅黑" pitchFamily="34" charset="-122"/>
                <a:ea typeface="微软雅黑" pitchFamily="34" charset="-122"/>
              </a:rPr>
              <a:t> range by </a:t>
            </a:r>
            <a:r>
              <a:rPr lang="en-US" altLang="zh-CN" sz="2400" b="1" dirty="0">
                <a:solidFill>
                  <a:srgbClr val="C00000"/>
                </a:solidFill>
                <a:latin typeface="微软雅黑" pitchFamily="34" charset="-122"/>
                <a:ea typeface="微软雅黑" pitchFamily="34" charset="-122"/>
              </a:rPr>
              <a:t>a cosmological phase transition </a:t>
            </a:r>
            <a:r>
              <a:rPr lang="en-US" altLang="zh-CN" sz="2400" b="1" dirty="0">
                <a:latin typeface="微软雅黑" pitchFamily="34" charset="-122"/>
                <a:ea typeface="微软雅黑" pitchFamily="34" charset="-122"/>
              </a:rPr>
              <a:t>from an </a:t>
            </a:r>
            <a:r>
              <a:rPr lang="en-US" altLang="zh-CN" sz="2400" b="1" dirty="0" err="1">
                <a:latin typeface="微软雅黑" pitchFamily="34" charset="-122"/>
                <a:ea typeface="微软雅黑" pitchFamily="34" charset="-122"/>
              </a:rPr>
              <a:t>AdS-Schwarschild</a:t>
            </a:r>
            <a:r>
              <a:rPr lang="en-US" altLang="zh-CN" sz="2400" b="1" dirty="0">
                <a:latin typeface="微软雅黑" pitchFamily="34" charset="-122"/>
                <a:ea typeface="微软雅黑" pitchFamily="34" charset="-122"/>
              </a:rPr>
              <a:t> phase to the Randall-Sundrum-I phase.</a:t>
            </a:r>
          </a:p>
        </p:txBody>
      </p:sp>
      <p:sp>
        <p:nvSpPr>
          <p:cNvPr id="26" name="箭头: 下 25">
            <a:extLst>
              <a:ext uri="{FF2B5EF4-FFF2-40B4-BE49-F238E27FC236}">
                <a16:creationId xmlns:a16="http://schemas.microsoft.com/office/drawing/2014/main" id="{B588297F-CBE9-6824-05E1-6EA5B0A110AB}"/>
              </a:ext>
            </a:extLst>
          </p:cNvPr>
          <p:cNvSpPr/>
          <p:nvPr/>
        </p:nvSpPr>
        <p:spPr>
          <a:xfrm flipV="1">
            <a:off x="9678753" y="2747583"/>
            <a:ext cx="704674" cy="46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52117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FF71628-2F12-41FA-B703-BBE64FC34D9B}"/>
              </a:ext>
            </a:extLst>
          </p:cNvPr>
          <p:cNvSpPr/>
          <p:nvPr/>
        </p:nvSpPr>
        <p:spPr>
          <a:xfrm>
            <a:off x="637975" y="1592016"/>
            <a:ext cx="11199164" cy="5463034"/>
          </a:xfrm>
          <a:prstGeom prst="rect">
            <a:avLst/>
          </a:prstGeom>
          <a:noFill/>
          <a:ln w="19050">
            <a:noFill/>
            <a:prstDash val="dash"/>
          </a:ln>
        </p:spPr>
        <p:txBody>
          <a:bodyPr wrap="square">
            <a:spAutoFit/>
          </a:bodyPr>
          <a:lstStyle/>
          <a:p>
            <a:pPr marL="342900" lvl="0" indent="-342900">
              <a:spcBef>
                <a:spcPts val="600"/>
              </a:spcBef>
              <a:spcAft>
                <a:spcPts val="600"/>
              </a:spcAft>
              <a:buClr>
                <a:srgbClr val="FF0066"/>
              </a:buClr>
              <a:buSzPct val="120000"/>
              <a:buFont typeface="Arial" panose="020B0604020202020204" pitchFamily="34" charset="0"/>
              <a:buChar char="•"/>
            </a:pPr>
            <a:r>
              <a:rPr lang="en-US" altLang="zh-CN" sz="2800" b="1" dirty="0">
                <a:solidFill>
                  <a:srgbClr val="C00000"/>
                </a:solidFill>
                <a:latin typeface="微软雅黑" pitchFamily="34" charset="-122"/>
                <a:ea typeface="微软雅黑" pitchFamily="34" charset="-122"/>
              </a:rPr>
              <a:t>For a 5D warped model including a scalar potential</a:t>
            </a:r>
            <a:endParaRPr lang="en-US" altLang="zh-CN" sz="2800" b="1" dirty="0">
              <a:latin typeface="微软雅黑" pitchFamily="34" charset="-122"/>
              <a:ea typeface="微软雅黑" pitchFamily="34" charset="-122"/>
            </a:endParaRPr>
          </a:p>
          <a:p>
            <a:pPr marL="800100" lvl="1" indent="-342900">
              <a:spcBef>
                <a:spcPts val="600"/>
              </a:spcBef>
              <a:spcAft>
                <a:spcPts val="600"/>
              </a:spcAft>
              <a:buClr>
                <a:srgbClr val="FF0066"/>
              </a:buClr>
              <a:buSzPct val="120000"/>
              <a:buFont typeface="Wingdings" panose="05000000000000000000" pitchFamily="2" charset="2"/>
              <a:buChar char="ü"/>
            </a:pPr>
            <a:r>
              <a:rPr lang="en-US" altLang="zh-CN" sz="2800" dirty="0">
                <a:latin typeface="微软雅黑" pitchFamily="34" charset="-122"/>
                <a:ea typeface="微软雅黑" pitchFamily="34" charset="-122"/>
              </a:rPr>
              <a:t>Stochastic GWs generated by phase transitions can be observed both at the LISA and the Einstein Telescope.</a:t>
            </a:r>
          </a:p>
          <a:p>
            <a:pPr lvl="1">
              <a:spcBef>
                <a:spcPts val="600"/>
              </a:spcBef>
              <a:spcAft>
                <a:spcPts val="600"/>
              </a:spcAft>
              <a:buClr>
                <a:srgbClr val="FF0066"/>
              </a:buClr>
              <a:buSzPct val="120000"/>
            </a:pPr>
            <a:endParaRPr lang="en-US" altLang="zh-CN" sz="2400" b="1" dirty="0">
              <a:latin typeface="微软雅黑" pitchFamily="34" charset="-122"/>
              <a:ea typeface="微软雅黑" pitchFamily="34" charset="-122"/>
            </a:endParaRPr>
          </a:p>
          <a:p>
            <a:pPr lvl="1">
              <a:spcBef>
                <a:spcPts val="600"/>
              </a:spcBef>
              <a:spcAft>
                <a:spcPts val="600"/>
              </a:spcAft>
              <a:buClr>
                <a:srgbClr val="FF0066"/>
              </a:buClr>
              <a:buSzPct val="120000"/>
            </a:pPr>
            <a:endParaRPr lang="en-US" altLang="zh-CN" sz="2400" b="1" dirty="0">
              <a:latin typeface="微软雅黑" pitchFamily="34" charset="-122"/>
              <a:ea typeface="微软雅黑" pitchFamily="34" charset="-122"/>
            </a:endParaRPr>
          </a:p>
          <a:p>
            <a:pPr lvl="1">
              <a:spcBef>
                <a:spcPts val="600"/>
              </a:spcBef>
              <a:spcAft>
                <a:spcPts val="600"/>
              </a:spcAft>
              <a:buClr>
                <a:srgbClr val="FF0066"/>
              </a:buClr>
              <a:buSzPct val="120000"/>
            </a:pPr>
            <a:endParaRPr lang="en-US" altLang="zh-CN" sz="2400" b="1" dirty="0">
              <a:latin typeface="微软雅黑" pitchFamily="34" charset="-122"/>
              <a:ea typeface="微软雅黑" pitchFamily="34" charset="-122"/>
            </a:endParaRPr>
          </a:p>
          <a:p>
            <a:pPr lvl="1">
              <a:spcBef>
                <a:spcPts val="600"/>
              </a:spcBef>
              <a:spcAft>
                <a:spcPts val="600"/>
              </a:spcAft>
              <a:buClr>
                <a:srgbClr val="FF0066"/>
              </a:buClr>
              <a:buSzPct val="120000"/>
            </a:pPr>
            <a:endParaRPr lang="en-US" altLang="zh-CN" sz="2400" b="1" dirty="0">
              <a:latin typeface="微软雅黑" pitchFamily="34" charset="-122"/>
              <a:ea typeface="微软雅黑" pitchFamily="34" charset="-122"/>
            </a:endParaRPr>
          </a:p>
          <a:p>
            <a:pPr lvl="1">
              <a:spcBef>
                <a:spcPts val="600"/>
              </a:spcBef>
              <a:spcAft>
                <a:spcPts val="600"/>
              </a:spcAft>
              <a:buClr>
                <a:srgbClr val="FF0066"/>
              </a:buClr>
              <a:buSzPct val="120000"/>
            </a:pPr>
            <a:endParaRPr lang="en-US" altLang="zh-CN" sz="500" b="1" dirty="0">
              <a:latin typeface="微软雅黑" pitchFamily="34" charset="-122"/>
              <a:ea typeface="微软雅黑" pitchFamily="34" charset="-122"/>
            </a:endParaRPr>
          </a:p>
          <a:p>
            <a:pPr lvl="1">
              <a:spcBef>
                <a:spcPts val="600"/>
              </a:spcBef>
              <a:spcAft>
                <a:spcPts val="600"/>
              </a:spcAft>
              <a:buClr>
                <a:srgbClr val="FF0066"/>
              </a:buClr>
              <a:buSzPct val="120000"/>
            </a:pPr>
            <a:r>
              <a:rPr lang="en-US" altLang="zh-CN" sz="300" b="1" dirty="0">
                <a:latin typeface="微软雅黑" pitchFamily="34" charset="-122"/>
                <a:ea typeface="微软雅黑" pitchFamily="34" charset="-122"/>
              </a:rPr>
              <a:t>    </a:t>
            </a:r>
          </a:p>
          <a:p>
            <a:pPr lvl="1">
              <a:spcBef>
                <a:spcPts val="600"/>
              </a:spcBef>
              <a:spcAft>
                <a:spcPts val="600"/>
              </a:spcAft>
              <a:buClr>
                <a:srgbClr val="FF0066"/>
              </a:buClr>
              <a:buSzPct val="120000"/>
            </a:pPr>
            <a:endParaRPr lang="en-US" altLang="zh-CN" sz="300" b="1" dirty="0">
              <a:latin typeface="微软雅黑" pitchFamily="34" charset="-122"/>
              <a:ea typeface="微软雅黑" pitchFamily="34" charset="-122"/>
            </a:endParaRPr>
          </a:p>
          <a:p>
            <a:pPr lvl="1">
              <a:spcBef>
                <a:spcPts val="600"/>
              </a:spcBef>
              <a:spcAft>
                <a:spcPts val="600"/>
              </a:spcAft>
              <a:buClr>
                <a:srgbClr val="FF0066"/>
              </a:buClr>
              <a:buSzPct val="120000"/>
            </a:pPr>
            <a:endParaRPr lang="en-US" altLang="zh-CN" sz="300" b="1" dirty="0">
              <a:latin typeface="微软雅黑" pitchFamily="34" charset="-122"/>
              <a:ea typeface="微软雅黑" pitchFamily="34" charset="-122"/>
            </a:endParaRPr>
          </a:p>
          <a:p>
            <a:pPr lvl="1">
              <a:spcBef>
                <a:spcPts val="600"/>
              </a:spcBef>
              <a:spcAft>
                <a:spcPts val="600"/>
              </a:spcAft>
              <a:buClr>
                <a:srgbClr val="FF0066"/>
              </a:buClr>
              <a:buSzPct val="120000"/>
            </a:pPr>
            <a:endParaRPr lang="en-US" altLang="zh-CN" sz="300" b="1" dirty="0">
              <a:latin typeface="微软雅黑" pitchFamily="34" charset="-122"/>
              <a:ea typeface="微软雅黑" pitchFamily="34" charset="-122"/>
            </a:endParaRPr>
          </a:p>
          <a:p>
            <a:pPr lvl="1">
              <a:spcBef>
                <a:spcPts val="600"/>
              </a:spcBef>
              <a:spcAft>
                <a:spcPts val="600"/>
              </a:spcAft>
              <a:buClr>
                <a:srgbClr val="FF0066"/>
              </a:buClr>
              <a:buSzPct val="120000"/>
            </a:pPr>
            <a:endParaRPr lang="en-US" altLang="zh-CN" sz="300" b="1" dirty="0">
              <a:latin typeface="微软雅黑" pitchFamily="34" charset="-122"/>
              <a:ea typeface="微软雅黑" pitchFamily="34" charset="-122"/>
            </a:endParaRPr>
          </a:p>
          <a:p>
            <a:pPr lvl="1">
              <a:spcBef>
                <a:spcPts val="600"/>
              </a:spcBef>
              <a:spcAft>
                <a:spcPts val="600"/>
              </a:spcAft>
              <a:buClr>
                <a:srgbClr val="FF0066"/>
              </a:buClr>
              <a:buSzPct val="120000"/>
            </a:pPr>
            <a:endParaRPr lang="en-US" altLang="zh-CN" sz="300" b="1" dirty="0">
              <a:latin typeface="微软雅黑" pitchFamily="34" charset="-122"/>
              <a:ea typeface="微软雅黑" pitchFamily="34" charset="-122"/>
            </a:endParaRPr>
          </a:p>
          <a:p>
            <a:pPr lvl="1">
              <a:spcBef>
                <a:spcPts val="600"/>
              </a:spcBef>
              <a:spcAft>
                <a:spcPts val="600"/>
              </a:spcAft>
              <a:buClr>
                <a:srgbClr val="FF0066"/>
              </a:buClr>
              <a:buSzPct val="120000"/>
            </a:pPr>
            <a:endParaRPr lang="en-US" altLang="zh-CN" sz="300" b="1" dirty="0">
              <a:latin typeface="微软雅黑" pitchFamily="34" charset="-122"/>
              <a:ea typeface="微软雅黑" pitchFamily="34" charset="-122"/>
            </a:endParaRPr>
          </a:p>
          <a:p>
            <a:pPr lvl="1">
              <a:spcBef>
                <a:spcPts val="600"/>
              </a:spcBef>
              <a:spcAft>
                <a:spcPts val="600"/>
              </a:spcAft>
              <a:buClr>
                <a:srgbClr val="FF0066"/>
              </a:buClr>
              <a:buSzPct val="120000"/>
            </a:pPr>
            <a:endParaRPr lang="en-US" altLang="zh-CN" sz="300" b="1" dirty="0">
              <a:latin typeface="微软雅黑" pitchFamily="34" charset="-122"/>
              <a:ea typeface="微软雅黑" pitchFamily="34" charset="-122"/>
            </a:endParaRPr>
          </a:p>
        </p:txBody>
      </p:sp>
      <p:sp>
        <p:nvSpPr>
          <p:cNvPr id="8" name="灯片编号占位符 16">
            <a:extLst>
              <a:ext uri="{FF2B5EF4-FFF2-40B4-BE49-F238E27FC236}">
                <a16:creationId xmlns:a16="http://schemas.microsoft.com/office/drawing/2014/main" id="{AD182158-0502-46F4-A55B-56518EA3B465}"/>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56</a:t>
            </a:fld>
            <a:endParaRPr lang="zh-CN" altLang="en-US" sz="2400" b="1" dirty="0"/>
          </a:p>
        </p:txBody>
      </p:sp>
      <p:sp>
        <p:nvSpPr>
          <p:cNvPr id="11" name="标题 1">
            <a:extLst>
              <a:ext uri="{FF2B5EF4-FFF2-40B4-BE49-F238E27FC236}">
                <a16:creationId xmlns:a16="http://schemas.microsoft.com/office/drawing/2014/main" id="{F1729EB8-F907-4F53-983F-3D0C8F511A22}"/>
              </a:ext>
            </a:extLst>
          </p:cNvPr>
          <p:cNvSpPr txBox="1">
            <a:spLocks/>
          </p:cNvSpPr>
          <p:nvPr/>
        </p:nvSpPr>
        <p:spPr>
          <a:xfrm>
            <a:off x="838200" y="4181"/>
            <a:ext cx="10515600" cy="9837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FF0066"/>
              </a:buClr>
              <a:buSzPct val="120000"/>
            </a:pPr>
            <a:r>
              <a:rPr lang="en-US" altLang="zh-CN" dirty="0">
                <a:solidFill>
                  <a:srgbClr val="C00000"/>
                </a:solidFill>
                <a:latin typeface="Arial" panose="020B0604020202020204" pitchFamily="34" charset="0"/>
                <a:ea typeface="微软雅黑" pitchFamily="34" charset="-122"/>
                <a:cs typeface="Arial" panose="020B0604020202020204" pitchFamily="34" charset="0"/>
              </a:rPr>
              <a:t>First-order phase transition</a:t>
            </a:r>
          </a:p>
        </p:txBody>
      </p:sp>
      <p:sp>
        <p:nvSpPr>
          <p:cNvPr id="14" name="矩形 13">
            <a:extLst>
              <a:ext uri="{FF2B5EF4-FFF2-40B4-BE49-F238E27FC236}">
                <a16:creationId xmlns:a16="http://schemas.microsoft.com/office/drawing/2014/main" id="{C407EECE-035E-441A-84ED-974B4CBE589D}"/>
              </a:ext>
            </a:extLst>
          </p:cNvPr>
          <p:cNvSpPr/>
          <p:nvPr/>
        </p:nvSpPr>
        <p:spPr>
          <a:xfrm>
            <a:off x="1301841" y="5767126"/>
            <a:ext cx="9688550" cy="369332"/>
          </a:xfrm>
          <a:prstGeom prst="rect">
            <a:avLst/>
          </a:prstGeom>
        </p:spPr>
        <p:txBody>
          <a:bodyPr wrap="none">
            <a:spAutoFit/>
          </a:bodyPr>
          <a:lstStyle/>
          <a:p>
            <a:r>
              <a:rPr lang="en-US" altLang="zh-CN" b="1" dirty="0">
                <a:latin typeface="微软雅黑" pitchFamily="34" charset="-122"/>
                <a:ea typeface="微软雅黑" pitchFamily="34" charset="-122"/>
              </a:rPr>
              <a:t>E. </a:t>
            </a:r>
            <a:r>
              <a:rPr lang="en-US" altLang="zh-CN" b="1" dirty="0" err="1">
                <a:latin typeface="微软雅黑" pitchFamily="34" charset="-122"/>
                <a:ea typeface="微软雅黑" pitchFamily="34" charset="-122"/>
              </a:rPr>
              <a:t>Meg´ıas</a:t>
            </a:r>
            <a:r>
              <a:rPr lang="en-US" altLang="zh-CN" b="1" dirty="0">
                <a:latin typeface="微软雅黑" pitchFamily="34" charset="-122"/>
                <a:ea typeface="微软雅黑" pitchFamily="34" charset="-122"/>
              </a:rPr>
              <a:t>, G. </a:t>
            </a:r>
            <a:r>
              <a:rPr lang="en-US" altLang="zh-CN" b="1" dirty="0" err="1">
                <a:latin typeface="微软雅黑" pitchFamily="34" charset="-122"/>
                <a:ea typeface="微软雅黑" pitchFamily="34" charset="-122"/>
              </a:rPr>
              <a:t>Nardini</a:t>
            </a:r>
            <a:r>
              <a:rPr lang="en-US" altLang="zh-CN" b="1" dirty="0">
                <a:latin typeface="微软雅黑" pitchFamily="34" charset="-122"/>
                <a:ea typeface="微软雅黑" pitchFamily="34" charset="-122"/>
              </a:rPr>
              <a:t>, and M. </a:t>
            </a:r>
            <a:r>
              <a:rPr lang="en-US" altLang="zh-CN" b="1" dirty="0" err="1">
                <a:latin typeface="微软雅黑" pitchFamily="34" charset="-122"/>
                <a:ea typeface="微软雅黑" pitchFamily="34" charset="-122"/>
              </a:rPr>
              <a:t>Quirós</a:t>
            </a:r>
            <a:r>
              <a:rPr lang="en-US" altLang="zh-CN" b="1" dirty="0">
                <a:latin typeface="微软雅黑" pitchFamily="34" charset="-122"/>
                <a:ea typeface="微软雅黑" pitchFamily="34" charset="-122"/>
              </a:rPr>
              <a:t>, JHEP 1809, 095 (2018); arXiv:1811.10891</a:t>
            </a:r>
            <a:endParaRPr lang="zh-CN" altLang="en-US" dirty="0"/>
          </a:p>
        </p:txBody>
      </p:sp>
      <p:pic>
        <p:nvPicPr>
          <p:cNvPr id="15" name="图片 14">
            <a:extLst>
              <a:ext uri="{FF2B5EF4-FFF2-40B4-BE49-F238E27FC236}">
                <a16:creationId xmlns:a16="http://schemas.microsoft.com/office/drawing/2014/main" id="{E52B0452-9256-4FF3-94A1-CCF8966DCEC1}"/>
              </a:ext>
            </a:extLst>
          </p:cNvPr>
          <p:cNvPicPr>
            <a:picLocks noChangeAspect="1"/>
          </p:cNvPicPr>
          <p:nvPr/>
        </p:nvPicPr>
        <p:blipFill>
          <a:blip r:embed="rId3"/>
          <a:stretch>
            <a:fillRect/>
          </a:stretch>
        </p:blipFill>
        <p:spPr>
          <a:xfrm>
            <a:off x="3884046" y="3326326"/>
            <a:ext cx="4241025" cy="2244600"/>
          </a:xfrm>
          <a:prstGeom prst="rect">
            <a:avLst/>
          </a:prstGeom>
        </p:spPr>
      </p:pic>
      <p:pic>
        <p:nvPicPr>
          <p:cNvPr id="3" name="图片 2">
            <a:extLst>
              <a:ext uri="{FF2B5EF4-FFF2-40B4-BE49-F238E27FC236}">
                <a16:creationId xmlns:a16="http://schemas.microsoft.com/office/drawing/2014/main" id="{5170D7BD-D28D-4F41-A130-611CAE4860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2275" y="3431875"/>
            <a:ext cx="3204390" cy="2033502"/>
          </a:xfrm>
          <a:prstGeom prst="rect">
            <a:avLst/>
          </a:prstGeom>
        </p:spPr>
      </p:pic>
      <p:pic>
        <p:nvPicPr>
          <p:cNvPr id="13" name="图片 12">
            <a:extLst>
              <a:ext uri="{FF2B5EF4-FFF2-40B4-BE49-F238E27FC236}">
                <a16:creationId xmlns:a16="http://schemas.microsoft.com/office/drawing/2014/main" id="{2C46327E-1BC0-4186-8112-D508B28CF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3845" y="3360255"/>
            <a:ext cx="2687336" cy="2176742"/>
          </a:xfrm>
          <a:prstGeom prst="rect">
            <a:avLst/>
          </a:prstGeom>
        </p:spPr>
      </p:pic>
      <p:cxnSp>
        <p:nvCxnSpPr>
          <p:cNvPr id="9" name="直接连接符 8">
            <a:extLst>
              <a:ext uri="{FF2B5EF4-FFF2-40B4-BE49-F238E27FC236}">
                <a16:creationId xmlns:a16="http://schemas.microsoft.com/office/drawing/2014/main" id="{0F114A63-F4FC-4BAB-9B19-25EBC5FCFA17}"/>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225962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F1EB668-8E5A-4E80-8D3C-8ECD709FF3EE}"/>
              </a:ext>
            </a:extLst>
          </p:cNvPr>
          <p:cNvSpPr>
            <a:spLocks noGrp="1"/>
          </p:cNvSpPr>
          <p:nvPr>
            <p:ph type="title"/>
          </p:nvPr>
        </p:nvSpPr>
        <p:spPr>
          <a:xfrm>
            <a:off x="838200" y="4181"/>
            <a:ext cx="10515600" cy="1020764"/>
          </a:xfrm>
        </p:spPr>
        <p:txBody>
          <a:bodyPr>
            <a:normAutofit/>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Black strings</a:t>
            </a:r>
          </a:p>
        </p:txBody>
      </p:sp>
      <p:sp>
        <p:nvSpPr>
          <p:cNvPr id="8" name="灯片编号占位符 16">
            <a:extLst>
              <a:ext uri="{FF2B5EF4-FFF2-40B4-BE49-F238E27FC236}">
                <a16:creationId xmlns:a16="http://schemas.microsoft.com/office/drawing/2014/main" id="{AD182158-0502-46F4-A55B-56518EA3B465}"/>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57</a:t>
            </a:fld>
            <a:endParaRPr lang="zh-CN" altLang="en-US" sz="2400" b="1" dirty="0"/>
          </a:p>
        </p:txBody>
      </p:sp>
      <p:grpSp>
        <p:nvGrpSpPr>
          <p:cNvPr id="3" name="组合 2">
            <a:extLst>
              <a:ext uri="{FF2B5EF4-FFF2-40B4-BE49-F238E27FC236}">
                <a16:creationId xmlns:a16="http://schemas.microsoft.com/office/drawing/2014/main" id="{2852D477-0A7D-0ACF-FF6A-C3878ED06521}"/>
              </a:ext>
            </a:extLst>
          </p:cNvPr>
          <p:cNvGrpSpPr/>
          <p:nvPr/>
        </p:nvGrpSpPr>
        <p:grpSpPr>
          <a:xfrm>
            <a:off x="1022735" y="4790799"/>
            <a:ext cx="4847867" cy="1947848"/>
            <a:chOff x="3274789" y="3239320"/>
            <a:chExt cx="5073265" cy="1984841"/>
          </a:xfrm>
        </p:grpSpPr>
        <p:grpSp>
          <p:nvGrpSpPr>
            <p:cNvPr id="9" name="组合 8">
              <a:extLst>
                <a:ext uri="{FF2B5EF4-FFF2-40B4-BE49-F238E27FC236}">
                  <a16:creationId xmlns:a16="http://schemas.microsoft.com/office/drawing/2014/main" id="{0BAC3A74-9868-4518-B874-85BC4251EEAE}"/>
                </a:ext>
              </a:extLst>
            </p:cNvPr>
            <p:cNvGrpSpPr/>
            <p:nvPr/>
          </p:nvGrpSpPr>
          <p:grpSpPr>
            <a:xfrm>
              <a:off x="3274789" y="3239320"/>
              <a:ext cx="5073265" cy="1984841"/>
              <a:chOff x="5056014" y="2375148"/>
              <a:chExt cx="5073265" cy="2438305"/>
            </a:xfrm>
          </p:grpSpPr>
          <p:sp>
            <p:nvSpPr>
              <p:cNvPr id="10" name="平行四边形 9">
                <a:extLst>
                  <a:ext uri="{FF2B5EF4-FFF2-40B4-BE49-F238E27FC236}">
                    <a16:creationId xmlns:a16="http://schemas.microsoft.com/office/drawing/2014/main" id="{798779DA-BD60-4979-8EDD-44AF03F08939}"/>
                  </a:ext>
                </a:extLst>
              </p:cNvPr>
              <p:cNvSpPr/>
              <p:nvPr/>
            </p:nvSpPr>
            <p:spPr>
              <a:xfrm rot="20982641">
                <a:off x="5056014" y="2375148"/>
                <a:ext cx="1737080" cy="2397366"/>
              </a:xfrm>
              <a:prstGeom prst="parallelogram">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a:extLst>
                  <a:ext uri="{FF2B5EF4-FFF2-40B4-BE49-F238E27FC236}">
                    <a16:creationId xmlns:a16="http://schemas.microsoft.com/office/drawing/2014/main" id="{DDE9F39C-A740-4D22-8B38-0AFCB1ADFA99}"/>
                  </a:ext>
                </a:extLst>
              </p:cNvPr>
              <p:cNvSpPr/>
              <p:nvPr/>
            </p:nvSpPr>
            <p:spPr>
              <a:xfrm rot="20982641">
                <a:off x="8392199" y="2416087"/>
                <a:ext cx="1737080" cy="2397366"/>
              </a:xfrm>
              <a:prstGeom prst="parallelogram">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接点 11">
                <a:extLst>
                  <a:ext uri="{FF2B5EF4-FFF2-40B4-BE49-F238E27FC236}">
                    <a16:creationId xmlns:a16="http://schemas.microsoft.com/office/drawing/2014/main" id="{B7348A05-67DD-4D67-8B31-C97D7B320BC0}"/>
                  </a:ext>
                </a:extLst>
              </p:cNvPr>
              <p:cNvSpPr/>
              <p:nvPr/>
            </p:nvSpPr>
            <p:spPr>
              <a:xfrm>
                <a:off x="9213884" y="3584703"/>
                <a:ext cx="204399" cy="226787"/>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a:extLst>
                  <a:ext uri="{FF2B5EF4-FFF2-40B4-BE49-F238E27FC236}">
                    <a16:creationId xmlns:a16="http://schemas.microsoft.com/office/drawing/2014/main" id="{FAD5B08E-EC0A-46EE-874E-93A03F0A6D70}"/>
                  </a:ext>
                </a:extLst>
              </p:cNvPr>
              <p:cNvCxnSpPr>
                <a:cxnSpLocks/>
              </p:cNvCxnSpPr>
              <p:nvPr/>
            </p:nvCxnSpPr>
            <p:spPr>
              <a:xfrm flipV="1">
                <a:off x="6012477" y="3662639"/>
                <a:ext cx="2599052" cy="5870"/>
              </a:xfrm>
              <a:prstGeom prst="line">
                <a:avLst/>
              </a:prstGeom>
              <a:ln w="146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流程图: 接点 13">
                <a:extLst>
                  <a:ext uri="{FF2B5EF4-FFF2-40B4-BE49-F238E27FC236}">
                    <a16:creationId xmlns:a16="http://schemas.microsoft.com/office/drawing/2014/main" id="{BE36D3AD-94D4-4681-9900-E435BF51ED80}"/>
                  </a:ext>
                </a:extLst>
              </p:cNvPr>
              <p:cNvSpPr/>
              <p:nvPr/>
            </p:nvSpPr>
            <p:spPr>
              <a:xfrm>
                <a:off x="5874943" y="3584030"/>
                <a:ext cx="221945" cy="18092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a:extLst>
                <a:ext uri="{FF2B5EF4-FFF2-40B4-BE49-F238E27FC236}">
                  <a16:creationId xmlns:a16="http://schemas.microsoft.com/office/drawing/2014/main" id="{63559E84-9EEE-4B36-B7CD-B2F85148CD08}"/>
                </a:ext>
              </a:extLst>
            </p:cNvPr>
            <p:cNvSpPr/>
            <p:nvPr/>
          </p:nvSpPr>
          <p:spPr>
            <a:xfrm>
              <a:off x="4937084" y="3805096"/>
              <a:ext cx="1964897" cy="400110"/>
            </a:xfrm>
            <a:prstGeom prst="rect">
              <a:avLst/>
            </a:prstGeom>
          </p:spPr>
          <p:txBody>
            <a:bodyPr wrap="none">
              <a:spAutoFit/>
            </a:bodyPr>
            <a:lstStyle/>
            <a:p>
              <a:r>
                <a:rPr lang="en-US" altLang="zh-CN" sz="2000" b="1" dirty="0">
                  <a:latin typeface="微软雅黑" pitchFamily="34" charset="-122"/>
                  <a:ea typeface="微软雅黑" pitchFamily="34" charset="-122"/>
                </a:rPr>
                <a:t>A black string</a:t>
              </a:r>
              <a:endParaRPr lang="zh-CN" altLang="en-US" sz="2000" dirty="0"/>
            </a:p>
          </p:txBody>
        </p:sp>
        <p:sp>
          <p:nvSpPr>
            <p:cNvPr id="24" name="矩形 23">
              <a:extLst>
                <a:ext uri="{FF2B5EF4-FFF2-40B4-BE49-F238E27FC236}">
                  <a16:creationId xmlns:a16="http://schemas.microsoft.com/office/drawing/2014/main" id="{11C322F9-1553-4DEE-95EF-F3A1CE96B87B}"/>
                </a:ext>
              </a:extLst>
            </p:cNvPr>
            <p:cNvSpPr/>
            <p:nvPr/>
          </p:nvSpPr>
          <p:spPr>
            <a:xfrm rot="21005307">
              <a:off x="7075045" y="3281876"/>
              <a:ext cx="1124026" cy="923330"/>
            </a:xfrm>
            <a:prstGeom prst="rect">
              <a:avLst/>
            </a:prstGeom>
          </p:spPr>
          <p:txBody>
            <a:bodyPr wrap="none">
              <a:spAutoFit/>
            </a:bodyPr>
            <a:lstStyle/>
            <a:p>
              <a:r>
                <a:rPr lang="en-US" altLang="zh-CN" b="1" dirty="0">
                  <a:latin typeface="微软雅黑" pitchFamily="34" charset="-122"/>
                  <a:ea typeface="微软雅黑" pitchFamily="34" charset="-122"/>
                </a:rPr>
                <a:t>a brane </a:t>
              </a:r>
            </a:p>
            <a:p>
              <a:r>
                <a:rPr lang="en-US" altLang="zh-CN" b="1" dirty="0">
                  <a:latin typeface="微软雅黑" pitchFamily="34" charset="-122"/>
                  <a:ea typeface="微软雅黑" pitchFamily="34" charset="-122"/>
                </a:rPr>
                <a:t>black </a:t>
              </a:r>
            </a:p>
            <a:p>
              <a:r>
                <a:rPr lang="en-US" altLang="zh-CN" b="1" dirty="0">
                  <a:latin typeface="微软雅黑" pitchFamily="34" charset="-122"/>
                  <a:ea typeface="微软雅黑" pitchFamily="34" charset="-122"/>
                </a:rPr>
                <a:t>hole </a:t>
              </a:r>
              <a:endParaRPr lang="zh-CN" altLang="en-US" dirty="0"/>
            </a:p>
          </p:txBody>
        </p:sp>
      </p:grpSp>
      <p:cxnSp>
        <p:nvCxnSpPr>
          <p:cNvPr id="21" name="直接连接符 20">
            <a:extLst>
              <a:ext uri="{FF2B5EF4-FFF2-40B4-BE49-F238E27FC236}">
                <a16:creationId xmlns:a16="http://schemas.microsoft.com/office/drawing/2014/main" id="{9F3699BB-18C8-4493-9B45-0DF85E1C34B3}"/>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文本框 5">
            <a:extLst>
              <a:ext uri="{FF2B5EF4-FFF2-40B4-BE49-F238E27FC236}">
                <a16:creationId xmlns:a16="http://schemas.microsoft.com/office/drawing/2014/main" id="{E20D6DC5-AE94-1B4A-3249-B5550B7D234E}"/>
              </a:ext>
            </a:extLst>
          </p:cNvPr>
          <p:cNvSpPr txBox="1"/>
          <p:nvPr/>
        </p:nvSpPr>
        <p:spPr>
          <a:xfrm>
            <a:off x="544001" y="1335104"/>
            <a:ext cx="11247783" cy="3108543"/>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CN" sz="2800" dirty="0">
                <a:latin typeface="微软雅黑" pitchFamily="34" charset="-122"/>
                <a:ea typeface="微软雅黑" pitchFamily="34" charset="-122"/>
              </a:rPr>
              <a:t>A black string is regarded as a brane black hole in the bulk, which is a line singularity connecting our brane and a shadow brane in the bulk.</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CN" sz="2800" dirty="0">
                <a:latin typeface="微软雅黑" pitchFamily="34" charset="-122"/>
                <a:ea typeface="微软雅黑" pitchFamily="34" charset="-122"/>
              </a:rPr>
              <a:t>The most promising events involving GWs are the </a:t>
            </a:r>
            <a:r>
              <a:rPr lang="en-US" altLang="zh-CN" sz="2800" dirty="0">
                <a:solidFill>
                  <a:srgbClr val="0000FF"/>
                </a:solidFill>
                <a:latin typeface="微软雅黑" pitchFamily="34" charset="-122"/>
                <a:ea typeface="微软雅黑" pitchFamily="34" charset="-122"/>
              </a:rPr>
              <a:t>mergers</a:t>
            </a:r>
            <a:r>
              <a:rPr lang="en-US" altLang="zh-CN" sz="2800" dirty="0">
                <a:latin typeface="微软雅黑" pitchFamily="34" charset="-122"/>
                <a:ea typeface="微软雅黑" pitchFamily="34" charset="-122"/>
              </a:rPr>
              <a:t> of black strings and the </a:t>
            </a:r>
            <a:r>
              <a:rPr lang="en-US" altLang="zh-CN" sz="2800" dirty="0">
                <a:solidFill>
                  <a:srgbClr val="0000FF"/>
                </a:solidFill>
                <a:latin typeface="微软雅黑" pitchFamily="34" charset="-122"/>
                <a:ea typeface="微软雅黑" pitchFamily="34" charset="-122"/>
              </a:rPr>
              <a:t>perturbations</a:t>
            </a:r>
            <a:r>
              <a:rPr lang="en-US" altLang="zh-CN" sz="2800" dirty="0">
                <a:latin typeface="微软雅黑" pitchFamily="34" charset="-122"/>
                <a:ea typeface="微软雅黑" pitchFamily="34" charset="-122"/>
              </a:rPr>
              <a:t> of black strings.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CN" sz="2800" dirty="0">
                <a:latin typeface="微软雅黑" pitchFamily="34" charset="-122"/>
                <a:ea typeface="微软雅黑" pitchFamily="34" charset="-122"/>
              </a:rPr>
              <a:t>This type of GW is usually characterized by a </a:t>
            </a:r>
            <a:r>
              <a:rPr lang="en-US" altLang="zh-CN" sz="2800" dirty="0">
                <a:solidFill>
                  <a:srgbClr val="0000FF"/>
                </a:solidFill>
                <a:latin typeface="微软雅黑" pitchFamily="34" charset="-122"/>
                <a:ea typeface="微软雅黑" pitchFamily="34" charset="-122"/>
              </a:rPr>
              <a:t>discrete</a:t>
            </a:r>
            <a:r>
              <a:rPr lang="en-US" altLang="zh-CN" sz="2800" dirty="0">
                <a:latin typeface="微软雅黑" pitchFamily="34" charset="-122"/>
                <a:ea typeface="微软雅黑" pitchFamily="34" charset="-122"/>
              </a:rPr>
              <a:t> and </a:t>
            </a:r>
            <a:r>
              <a:rPr lang="en-US" altLang="zh-CN" sz="2800" dirty="0">
                <a:solidFill>
                  <a:srgbClr val="0000FF"/>
                </a:solidFill>
                <a:latin typeface="微软雅黑" pitchFamily="34" charset="-122"/>
                <a:ea typeface="微软雅黑" pitchFamily="34" charset="-122"/>
              </a:rPr>
              <a:t>high-frequency</a:t>
            </a:r>
            <a:r>
              <a:rPr lang="en-US" altLang="zh-CN" sz="2800" dirty="0">
                <a:latin typeface="微软雅黑" pitchFamily="34" charset="-122"/>
                <a:ea typeface="微软雅黑" pitchFamily="34" charset="-122"/>
              </a:rPr>
              <a:t> (about ≥ 300 GHz) spectrum.</a:t>
            </a:r>
          </a:p>
        </p:txBody>
      </p:sp>
      <p:sp>
        <p:nvSpPr>
          <p:cNvPr id="19" name="矩形 18">
            <a:extLst>
              <a:ext uri="{FF2B5EF4-FFF2-40B4-BE49-F238E27FC236}">
                <a16:creationId xmlns:a16="http://schemas.microsoft.com/office/drawing/2014/main" id="{9D5063A7-3BC4-6EFA-F702-D76C67D0D976}"/>
              </a:ext>
            </a:extLst>
          </p:cNvPr>
          <p:cNvSpPr/>
          <p:nvPr/>
        </p:nvSpPr>
        <p:spPr>
          <a:xfrm>
            <a:off x="5936161" y="4753806"/>
            <a:ext cx="6054093" cy="1938992"/>
          </a:xfrm>
          <a:prstGeom prst="rect">
            <a:avLst/>
          </a:prstGeom>
        </p:spPr>
        <p:txBody>
          <a:bodyPr wrap="square">
            <a:spAutoFit/>
          </a:bodyPr>
          <a:lstStyle/>
          <a:p>
            <a:pPr marL="342900" indent="-342900">
              <a:buFont typeface="Arial" panose="020B0604020202020204" pitchFamily="34" charset="0"/>
              <a:buChar char="•"/>
            </a:pPr>
            <a:r>
              <a:rPr lang="zh-CN" altLang="en-US" sz="2000" dirty="0"/>
              <a:t>T. Kobayashi and T. Tanaka, Phys. Rev. D 73, 044005 (2006)</a:t>
            </a:r>
            <a:r>
              <a:rPr lang="en-US" altLang="zh-CN" sz="2000" dirty="0"/>
              <a:t>.</a:t>
            </a:r>
          </a:p>
          <a:p>
            <a:pPr marL="342900" indent="-342900">
              <a:buFont typeface="Arial" panose="020B0604020202020204" pitchFamily="34" charset="0"/>
              <a:buChar char="•"/>
            </a:pPr>
            <a:r>
              <a:rPr lang="en-US" altLang="zh-CN" sz="2000" dirty="0"/>
              <a:t>S. S. </a:t>
            </a:r>
            <a:r>
              <a:rPr lang="en-US" altLang="zh-CN" sz="2000" dirty="0" err="1"/>
              <a:t>Seahra</a:t>
            </a:r>
            <a:r>
              <a:rPr lang="en-US" altLang="zh-CN" sz="2000" dirty="0"/>
              <a:t>, C. Clarkson, and R. </a:t>
            </a:r>
            <a:r>
              <a:rPr lang="en-US" altLang="zh-CN" sz="2000" dirty="0" err="1"/>
              <a:t>Maartens</a:t>
            </a:r>
            <a:r>
              <a:rPr lang="en-US" altLang="zh-CN" sz="2000" dirty="0"/>
              <a:t>, Phys. Rev. Lett. 94, 121302 (2005).</a:t>
            </a:r>
          </a:p>
          <a:p>
            <a:pPr marL="342900" indent="-342900">
              <a:buFont typeface="Arial" panose="020B0604020202020204" pitchFamily="34" charset="0"/>
              <a:buChar char="•"/>
            </a:pPr>
            <a:r>
              <a:rPr lang="en-US" altLang="zh-CN" sz="2000" dirty="0"/>
              <a:t>S. S. </a:t>
            </a:r>
            <a:r>
              <a:rPr lang="en-US" altLang="zh-CN" sz="2000" dirty="0" err="1"/>
              <a:t>Seahra</a:t>
            </a:r>
            <a:r>
              <a:rPr lang="en-US" altLang="zh-CN" sz="2000" dirty="0"/>
              <a:t> and C. Clarkson, Class. Quant. </a:t>
            </a:r>
            <a:r>
              <a:rPr lang="en-US" altLang="zh-CN" sz="2000" dirty="0" err="1"/>
              <a:t>Grav</a:t>
            </a:r>
            <a:r>
              <a:rPr lang="en-US" altLang="zh-CN" sz="2000" dirty="0"/>
              <a:t>. 26, 245004 (2009).</a:t>
            </a:r>
            <a:endParaRPr lang="zh-CN" altLang="en-US" sz="2000" dirty="0"/>
          </a:p>
        </p:txBody>
      </p:sp>
    </p:spTree>
    <p:extLst>
      <p:ext uri="{BB962C8B-B14F-4D97-AF65-F5344CB8AC3E}">
        <p14:creationId xmlns:p14="http://schemas.microsoft.com/office/powerpoint/2010/main" val="4187640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F1EB668-8E5A-4E80-8D3C-8ECD709FF3EE}"/>
              </a:ext>
            </a:extLst>
          </p:cNvPr>
          <p:cNvSpPr>
            <a:spLocks noGrp="1"/>
          </p:cNvSpPr>
          <p:nvPr>
            <p:ph type="title"/>
          </p:nvPr>
        </p:nvSpPr>
        <p:spPr>
          <a:xfrm>
            <a:off x="838200" y="4181"/>
            <a:ext cx="10515600" cy="1020764"/>
          </a:xfrm>
        </p:spPr>
        <p:txBody>
          <a:bodyPr>
            <a:normAutofit/>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Black strings</a:t>
            </a:r>
          </a:p>
        </p:txBody>
      </p:sp>
      <p:sp>
        <p:nvSpPr>
          <p:cNvPr id="8" name="灯片编号占位符 16">
            <a:extLst>
              <a:ext uri="{FF2B5EF4-FFF2-40B4-BE49-F238E27FC236}">
                <a16:creationId xmlns:a16="http://schemas.microsoft.com/office/drawing/2014/main" id="{AD182158-0502-46F4-A55B-56518EA3B465}"/>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58</a:t>
            </a:fld>
            <a:endParaRPr lang="zh-CN" altLang="en-US" sz="2400" b="1" dirty="0"/>
          </a:p>
        </p:txBody>
      </p:sp>
      <p:cxnSp>
        <p:nvCxnSpPr>
          <p:cNvPr id="21" name="直接连接符 20">
            <a:extLst>
              <a:ext uri="{FF2B5EF4-FFF2-40B4-BE49-F238E27FC236}">
                <a16:creationId xmlns:a16="http://schemas.microsoft.com/office/drawing/2014/main" id="{9F3699BB-18C8-4493-9B45-0DF85E1C34B3}"/>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文本框 5">
            <a:extLst>
              <a:ext uri="{FF2B5EF4-FFF2-40B4-BE49-F238E27FC236}">
                <a16:creationId xmlns:a16="http://schemas.microsoft.com/office/drawing/2014/main" id="{E20D6DC5-AE94-1B4A-3249-B5550B7D234E}"/>
              </a:ext>
            </a:extLst>
          </p:cNvPr>
          <p:cNvSpPr txBox="1"/>
          <p:nvPr/>
        </p:nvSpPr>
        <p:spPr>
          <a:xfrm>
            <a:off x="544001" y="1335104"/>
            <a:ext cx="11247783" cy="353943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CN" sz="2800" dirty="0">
                <a:latin typeface="微软雅黑" pitchFamily="34" charset="-122"/>
                <a:ea typeface="微软雅黑" pitchFamily="34" charset="-122"/>
              </a:rPr>
              <a:t>The discrete spectrum is formed because of the discrete tower of massive KK modes.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CN" sz="2800" dirty="0">
                <a:latin typeface="微软雅黑" pitchFamily="34" charset="-122"/>
                <a:ea typeface="微软雅黑" pitchFamily="34" charset="-122"/>
              </a:rPr>
              <a:t>The frequency of the spectrum is determined by the bulk curvature radius and the brane separation distance.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CN" sz="2800" dirty="0">
                <a:latin typeface="微软雅黑" pitchFamily="34" charset="-122"/>
                <a:ea typeface="微软雅黑" pitchFamily="34" charset="-122"/>
              </a:rPr>
              <a:t>In most of the extra-dimensional models, the GWs emitted by black strings have high-frequency spectra.</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CN" sz="2800" dirty="0">
                <a:latin typeface="微软雅黑" pitchFamily="34" charset="-122"/>
                <a:ea typeface="微软雅黑" pitchFamily="34" charset="-122"/>
              </a:rPr>
              <a:t>These discrete high-frequency GWs could be a very important tool for probing extra dimensions.</a:t>
            </a:r>
          </a:p>
        </p:txBody>
      </p:sp>
      <p:sp>
        <p:nvSpPr>
          <p:cNvPr id="19" name="矩形 18">
            <a:extLst>
              <a:ext uri="{FF2B5EF4-FFF2-40B4-BE49-F238E27FC236}">
                <a16:creationId xmlns:a16="http://schemas.microsoft.com/office/drawing/2014/main" id="{9D5063A7-3BC4-6EFA-F702-D76C67D0D976}"/>
              </a:ext>
            </a:extLst>
          </p:cNvPr>
          <p:cNvSpPr/>
          <p:nvPr/>
        </p:nvSpPr>
        <p:spPr>
          <a:xfrm>
            <a:off x="1805748" y="5362217"/>
            <a:ext cx="10716019" cy="1015663"/>
          </a:xfrm>
          <a:prstGeom prst="rect">
            <a:avLst/>
          </a:prstGeom>
        </p:spPr>
        <p:txBody>
          <a:bodyPr wrap="square">
            <a:spAutoFit/>
          </a:bodyPr>
          <a:lstStyle/>
          <a:p>
            <a:pPr marL="342900" indent="-342900">
              <a:buFont typeface="Arial" panose="020B0604020202020204" pitchFamily="34" charset="0"/>
              <a:buChar char="•"/>
            </a:pPr>
            <a:r>
              <a:rPr lang="zh-CN" altLang="en-US" sz="2000" dirty="0"/>
              <a:t>T. Kobayashi and T. Tanaka, Phys. Rev. D 73, 044005 (2006)</a:t>
            </a:r>
            <a:r>
              <a:rPr lang="en-US" altLang="zh-CN" sz="2000" dirty="0"/>
              <a:t>.</a:t>
            </a:r>
          </a:p>
          <a:p>
            <a:pPr marL="342900" indent="-342900">
              <a:buFont typeface="Arial" panose="020B0604020202020204" pitchFamily="34" charset="0"/>
              <a:buChar char="•"/>
            </a:pPr>
            <a:r>
              <a:rPr lang="en-US" altLang="zh-CN" sz="2000" dirty="0"/>
              <a:t>S. S. </a:t>
            </a:r>
            <a:r>
              <a:rPr lang="en-US" altLang="zh-CN" sz="2000" dirty="0" err="1"/>
              <a:t>Seahra</a:t>
            </a:r>
            <a:r>
              <a:rPr lang="en-US" altLang="zh-CN" sz="2000" dirty="0"/>
              <a:t>, C. Clarkson, and R. </a:t>
            </a:r>
            <a:r>
              <a:rPr lang="en-US" altLang="zh-CN" sz="2000" dirty="0" err="1"/>
              <a:t>Maartens</a:t>
            </a:r>
            <a:r>
              <a:rPr lang="en-US" altLang="zh-CN" sz="2000" dirty="0"/>
              <a:t>, Phys. Rev. Lett. 94, 121302 (2005).</a:t>
            </a:r>
          </a:p>
          <a:p>
            <a:pPr marL="342900" indent="-342900">
              <a:buFont typeface="Arial" panose="020B0604020202020204" pitchFamily="34" charset="0"/>
              <a:buChar char="•"/>
            </a:pPr>
            <a:r>
              <a:rPr lang="en-US" altLang="zh-CN" sz="2000" dirty="0"/>
              <a:t>S. S. </a:t>
            </a:r>
            <a:r>
              <a:rPr lang="en-US" altLang="zh-CN" sz="2000" dirty="0" err="1"/>
              <a:t>Seahra</a:t>
            </a:r>
            <a:r>
              <a:rPr lang="en-US" altLang="zh-CN" sz="2000" dirty="0"/>
              <a:t> and C. Clarkson, Class. Quant. </a:t>
            </a:r>
            <a:r>
              <a:rPr lang="en-US" altLang="zh-CN" sz="2000" dirty="0" err="1"/>
              <a:t>Grav</a:t>
            </a:r>
            <a:r>
              <a:rPr lang="en-US" altLang="zh-CN" sz="2000" dirty="0"/>
              <a:t>. 26, 245004 (2009).</a:t>
            </a:r>
            <a:endParaRPr lang="zh-CN" altLang="en-US" sz="2000" dirty="0"/>
          </a:p>
        </p:txBody>
      </p:sp>
    </p:spTree>
    <p:extLst>
      <p:ext uri="{BB962C8B-B14F-4D97-AF65-F5344CB8AC3E}">
        <p14:creationId xmlns:p14="http://schemas.microsoft.com/office/powerpoint/2010/main" val="9878078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16"/>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59</a:t>
            </a:fld>
            <a:endParaRPr lang="zh-CN" altLang="en-US" sz="2400" b="1" dirty="0"/>
          </a:p>
        </p:txBody>
      </p:sp>
      <p:sp>
        <p:nvSpPr>
          <p:cNvPr id="7" name="标题 5"/>
          <p:cNvSpPr txBox="1"/>
          <p:nvPr/>
        </p:nvSpPr>
        <p:spPr>
          <a:xfrm>
            <a:off x="72571" y="37465"/>
            <a:ext cx="12054115" cy="1036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Shortcut in extra dimensions——</a:t>
            </a:r>
            <a:r>
              <a:rPr lang="en-US" altLang="zh-CN" dirty="0">
                <a:solidFill>
                  <a:srgbClr val="0000FF"/>
                </a:solidFill>
                <a:latin typeface="Arial" panose="020B0604020202020204" pitchFamily="34" charset="0"/>
                <a:ea typeface="微软雅黑" pitchFamily="34" charset="-122"/>
                <a:cs typeface="Arial" panose="020B0604020202020204" pitchFamily="34" charset="0"/>
                <a:sym typeface="+mn-ea"/>
              </a:rPr>
              <a:t>AdS</a:t>
            </a:r>
            <a:r>
              <a:rPr lang="en-US" altLang="zh-CN" baseline="-25000" dirty="0">
                <a:solidFill>
                  <a:srgbClr val="0000FF"/>
                </a:solidFill>
                <a:latin typeface="Arial" panose="020B0604020202020204" pitchFamily="34" charset="0"/>
                <a:ea typeface="微软雅黑" pitchFamily="34" charset="-122"/>
                <a:cs typeface="Arial" panose="020B0604020202020204" pitchFamily="34" charset="0"/>
                <a:sym typeface="+mn-ea"/>
              </a:rPr>
              <a:t>5</a:t>
            </a:r>
          </a:p>
        </p:txBody>
      </p:sp>
      <p:cxnSp>
        <p:nvCxnSpPr>
          <p:cNvPr id="15" name="直接连接符 14"/>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4" name="文本框 13">
            <a:extLst>
              <a:ext uri="{FF2B5EF4-FFF2-40B4-BE49-F238E27FC236}">
                <a16:creationId xmlns:a16="http://schemas.microsoft.com/office/drawing/2014/main" id="{FD502FC0-2A89-8FA3-244F-707119E6C1C4}"/>
              </a:ext>
            </a:extLst>
          </p:cNvPr>
          <p:cNvSpPr txBox="1"/>
          <p:nvPr/>
        </p:nvSpPr>
        <p:spPr>
          <a:xfrm>
            <a:off x="342880" y="1443841"/>
            <a:ext cx="11206223" cy="5262979"/>
          </a:xfrm>
          <a:prstGeom prst="rect">
            <a:avLst/>
          </a:prstGeom>
          <a:noFill/>
        </p:spPr>
        <p:txBody>
          <a:bodyPr wrap="square">
            <a:spAutoFit/>
          </a:bodyPr>
          <a:lstStyle/>
          <a:p>
            <a:pPr marL="457200" indent="-457200" algn="just">
              <a:buFont typeface="Wingdings" panose="05000000000000000000" pitchFamily="2" charset="2"/>
              <a:buChar char="Ø"/>
            </a:pPr>
            <a:r>
              <a:rPr lang="en-US" altLang="zh-CN" sz="2800" dirty="0">
                <a:latin typeface="微软雅黑" panose="020B0503020204020204" pitchFamily="34" charset="-122"/>
                <a:ea typeface="微软雅黑" panose="020B0503020204020204" pitchFamily="34" charset="-122"/>
              </a:rPr>
              <a:t>In extra-dimensional theories, it is generally accepted that </a:t>
            </a:r>
            <a:r>
              <a:rPr lang="en-US" altLang="zh-CN" sz="2800" dirty="0">
                <a:solidFill>
                  <a:srgbClr val="0000FF"/>
                </a:solidFill>
                <a:latin typeface="微软雅黑" panose="020B0503020204020204" pitchFamily="34" charset="-122"/>
                <a:ea typeface="微软雅黑" panose="020B0503020204020204" pitchFamily="34" charset="-122"/>
              </a:rPr>
              <a:t>GWs can propagate throughout the higher dimensional space</a:t>
            </a:r>
            <a:r>
              <a:rPr lang="en-US" altLang="zh-CN" sz="2800" dirty="0">
                <a:latin typeface="微软雅黑" panose="020B0503020204020204" pitchFamily="34" charset="-122"/>
                <a:ea typeface="微软雅黑" panose="020B0503020204020204" pitchFamily="34" charset="-122"/>
              </a:rPr>
              <a:t>, while the other matters and interactions are trapped on a three-brane.</a:t>
            </a:r>
          </a:p>
          <a:p>
            <a:pPr marL="457200" indent="-457200" algn="just">
              <a:buFont typeface="Wingdings" panose="05000000000000000000" pitchFamily="2" charset="2"/>
              <a:buChar char="Ø"/>
            </a:pPr>
            <a:r>
              <a:rPr lang="en-US" altLang="zh-CN" sz="2800" dirty="0">
                <a:solidFill>
                  <a:srgbClr val="0000FF"/>
                </a:solidFill>
                <a:latin typeface="微软雅黑" panose="020B0503020204020204" pitchFamily="34" charset="-122"/>
                <a:ea typeface="微软雅黑" panose="020B0503020204020204" pitchFamily="34" charset="-122"/>
              </a:rPr>
              <a:t>The speed of GWs </a:t>
            </a:r>
            <a:r>
              <a:rPr lang="en-US" altLang="zh-CN" sz="2800" dirty="0">
                <a:latin typeface="微软雅黑" panose="020B0503020204020204" pitchFamily="34" charset="-122"/>
                <a:ea typeface="微软雅黑" panose="020B0503020204020204" pitchFamily="34" charset="-122"/>
              </a:rPr>
              <a:t>in different extra-dimensional models may have different values, and there are many factors that can affect the propagation of GWs in the bulk, such as the size and number of extra dimensions.</a:t>
            </a:r>
          </a:p>
          <a:p>
            <a:pPr marL="457200" indent="-457200" algn="just">
              <a:buFont typeface="Wingdings" panose="05000000000000000000" pitchFamily="2" charset="2"/>
              <a:buChar char="Ø"/>
            </a:pPr>
            <a:r>
              <a:rPr lang="en-US" altLang="zh-CN" sz="2800" dirty="0">
                <a:latin typeface="微软雅黑" panose="020B0503020204020204" pitchFamily="34" charset="-122"/>
                <a:ea typeface="微软雅黑" panose="020B0503020204020204" pitchFamily="34" charset="-122"/>
              </a:rPr>
              <a:t>Here, we suppose that the speed of GWs travel in the bulk is equal to the speed of light on the brane.</a:t>
            </a:r>
          </a:p>
          <a:p>
            <a:pPr marL="457200" indent="-457200">
              <a:buFont typeface="Wingdings" panose="05000000000000000000" pitchFamily="2" charset="2"/>
              <a:buChar char="Ø"/>
            </a:pPr>
            <a:endParaRPr lang="en-US" altLang="zh-CN" sz="2800" dirty="0">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Ø"/>
            </a:pPr>
            <a:endParaRPr lang="en-US" altLang="zh-CN"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1067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01741B-5DDE-4E5E-BDEF-94D33BEA14B9}"/>
              </a:ext>
            </a:extLst>
          </p:cNvPr>
          <p:cNvSpPr>
            <a:spLocks noGrp="1"/>
          </p:cNvSpPr>
          <p:nvPr>
            <p:ph type="title"/>
          </p:nvPr>
        </p:nvSpPr>
        <p:spPr>
          <a:xfrm>
            <a:off x="-1" y="15076"/>
            <a:ext cx="12191999" cy="1193219"/>
          </a:xfrm>
        </p:spPr>
        <p:txBody>
          <a:bodyPr/>
          <a:lstStyle/>
          <a:p>
            <a:pPr lvl="0" algn="ctr" eaLnBrk="0" fontAlgn="base" hangingPunct="0">
              <a:lnSpc>
                <a:spcPct val="100000"/>
              </a:lnSpc>
              <a:spcAft>
                <a:spcPct val="0"/>
              </a:spcAft>
              <a:defRPr/>
            </a:pPr>
            <a:r>
              <a:rPr lang="en-US" altLang="zh-CN" dirty="0">
                <a:solidFill>
                  <a:srgbClr val="C00000"/>
                </a:solidFill>
                <a:latin typeface="Arial" panose="020B0604020202020204" pitchFamily="34" charset="0"/>
                <a:cs typeface="Arial" panose="020B0604020202020204" pitchFamily="34" charset="0"/>
              </a:rPr>
              <a:t>Motivation 3</a:t>
            </a:r>
            <a:r>
              <a:rPr lang="en-US" altLang="zh-CN" dirty="0">
                <a:solidFill>
                  <a:srgbClr val="C00000"/>
                </a:solidFill>
                <a:latin typeface="Arial" panose="020B0604020202020204" pitchFamily="34" charset="0"/>
                <a:ea typeface="微软雅黑" pitchFamily="34" charset="-122"/>
                <a:cs typeface="Arial" panose="020B0604020202020204" pitchFamily="34" charset="0"/>
              </a:rPr>
              <a:t>: Phenomenon Interesting</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5" name="矩形 5">
            <a:extLst>
              <a:ext uri="{FF2B5EF4-FFF2-40B4-BE49-F238E27FC236}">
                <a16:creationId xmlns:a16="http://schemas.microsoft.com/office/drawing/2014/main" id="{AA96428D-A4D3-4A4D-B46C-3B08102F739B}"/>
              </a:ext>
            </a:extLst>
          </p:cNvPr>
          <p:cNvSpPr/>
          <p:nvPr/>
        </p:nvSpPr>
        <p:spPr>
          <a:xfrm>
            <a:off x="416330" y="1660751"/>
            <a:ext cx="11448010" cy="4216539"/>
          </a:xfrm>
          <a:prstGeom prst="rect">
            <a:avLst/>
          </a:prstGeom>
          <a:noFill/>
          <a:ln w="19050">
            <a:noFill/>
            <a:prstDash val="dash"/>
          </a:ln>
        </p:spPr>
        <p:txBody>
          <a:bodyPr wrap="square">
            <a:spAutoFit/>
          </a:bodyPr>
          <a:lstStyle/>
          <a:p>
            <a:pPr marL="342900" indent="-342900">
              <a:spcBef>
                <a:spcPct val="20000"/>
              </a:spcBef>
              <a:buClr>
                <a:srgbClr val="FF0066"/>
              </a:buClr>
              <a:buSzPct val="120000"/>
              <a:buFont typeface="Wingdings" pitchFamily="2" charset="2"/>
              <a:buChar char="Ø"/>
            </a:pPr>
            <a:r>
              <a:rPr lang="en-US" altLang="zh-CN" sz="2800" b="1" dirty="0">
                <a:solidFill>
                  <a:srgbClr val="0000FF"/>
                </a:solidFill>
                <a:latin typeface="微软雅黑" pitchFamily="34" charset="-122"/>
                <a:ea typeface="微软雅黑" pitchFamily="34" charset="-122"/>
              </a:rPr>
              <a:t>Gauge hierarchy problem (Why gravity is so weak? </a:t>
            </a:r>
            <a:r>
              <a:rPr lang="zh-CN" altLang="en-US" sz="2800" b="1" dirty="0">
                <a:solidFill>
                  <a:srgbClr val="0000FF"/>
                </a:solidFill>
                <a:latin typeface="微软雅黑" pitchFamily="34" charset="-122"/>
                <a:ea typeface="微软雅黑" pitchFamily="34" charset="-122"/>
              </a:rPr>
              <a:t>）</a:t>
            </a:r>
            <a:endParaRPr lang="en-US" altLang="zh-CN" sz="2800" b="1" dirty="0">
              <a:solidFill>
                <a:srgbClr val="0000FF"/>
              </a:solidFill>
              <a:latin typeface="微软雅黑" pitchFamily="34" charset="-122"/>
              <a:ea typeface="微软雅黑" pitchFamily="34" charset="-122"/>
            </a:endParaRPr>
          </a:p>
          <a:p>
            <a:pPr marL="342900" indent="-342900">
              <a:spcBef>
                <a:spcPct val="20000"/>
              </a:spcBef>
              <a:buClr>
                <a:srgbClr val="FF0066"/>
              </a:buClr>
              <a:buSzPct val="120000"/>
              <a:buFont typeface="Wingdings" pitchFamily="2" charset="2"/>
              <a:buChar char="Ø"/>
            </a:pPr>
            <a:endParaRPr lang="en-US" altLang="zh-CN" sz="2800" b="1" dirty="0">
              <a:solidFill>
                <a:srgbClr val="0000FF"/>
              </a:solidFill>
              <a:latin typeface="微软雅黑" pitchFamily="34" charset="-122"/>
              <a:ea typeface="微软雅黑" pitchFamily="34" charset="-122"/>
            </a:endParaRPr>
          </a:p>
          <a:p>
            <a:pPr marL="342900" indent="-342900">
              <a:spcBef>
                <a:spcPct val="20000"/>
              </a:spcBef>
              <a:buClr>
                <a:srgbClr val="FF0066"/>
              </a:buClr>
              <a:buSzPct val="120000"/>
              <a:buFont typeface="Wingdings" pitchFamily="2" charset="2"/>
              <a:buChar char="Ø"/>
            </a:pPr>
            <a:r>
              <a:rPr lang="en-US" altLang="zh-CN" sz="2800" b="1" dirty="0">
                <a:solidFill>
                  <a:srgbClr val="0000FF"/>
                </a:solidFill>
                <a:latin typeface="微软雅黑" pitchFamily="34" charset="-122"/>
                <a:ea typeface="微软雅黑" pitchFamily="34" charset="-122"/>
              </a:rPr>
              <a:t>Solutions</a:t>
            </a:r>
          </a:p>
          <a:p>
            <a:pPr marL="914400" lvl="1" indent="-457200">
              <a:spcBef>
                <a:spcPct val="20000"/>
              </a:spcBef>
              <a:buClr>
                <a:srgbClr val="FF0066"/>
              </a:buClr>
              <a:buSzPct val="120000"/>
              <a:buFont typeface="Arial" panose="020B0604020202020204" pitchFamily="34" charset="0"/>
              <a:buChar char="•"/>
            </a:pPr>
            <a:r>
              <a:rPr lang="en-US" altLang="zh-CN" sz="2400" b="1" dirty="0">
                <a:latin typeface="微软雅黑" pitchFamily="34" charset="-122"/>
                <a:ea typeface="微软雅黑" pitchFamily="34" charset="-122"/>
              </a:rPr>
              <a:t>Supersymmetry</a:t>
            </a:r>
          </a:p>
          <a:p>
            <a:pPr marL="914400" lvl="1" indent="-457200">
              <a:spcBef>
                <a:spcPct val="20000"/>
              </a:spcBef>
              <a:buClr>
                <a:srgbClr val="FF0066"/>
              </a:buClr>
              <a:buSzPct val="120000"/>
              <a:buFont typeface="Arial" panose="020B0604020202020204" pitchFamily="34" charset="0"/>
              <a:buChar char="•"/>
            </a:pPr>
            <a:r>
              <a:rPr lang="en-US" altLang="zh-CN" sz="2400" b="1" dirty="0">
                <a:solidFill>
                  <a:srgbClr val="0000FF"/>
                </a:solidFill>
                <a:latin typeface="微软雅黑" pitchFamily="34" charset="-122"/>
                <a:ea typeface="微软雅黑" pitchFamily="34" charset="-122"/>
              </a:rPr>
              <a:t>Large extra dimensions</a:t>
            </a:r>
          </a:p>
          <a:p>
            <a:pPr marL="914400" lvl="1" indent="-457200">
              <a:spcBef>
                <a:spcPct val="20000"/>
              </a:spcBef>
              <a:buClr>
                <a:srgbClr val="FF0066"/>
              </a:buClr>
              <a:buSzPct val="120000"/>
              <a:buFont typeface="Arial" panose="020B0604020202020204" pitchFamily="34" charset="0"/>
              <a:buChar char="•"/>
            </a:pPr>
            <a:r>
              <a:rPr lang="en-US" altLang="zh-CN" sz="2400" b="1" dirty="0">
                <a:solidFill>
                  <a:srgbClr val="0000FF"/>
                </a:solidFill>
                <a:latin typeface="微软雅黑" pitchFamily="34" charset="-122"/>
                <a:ea typeface="微软雅黑" pitchFamily="34" charset="-122"/>
              </a:rPr>
              <a:t>Warped extra dimensions</a:t>
            </a:r>
          </a:p>
          <a:p>
            <a:pPr marL="914400" lvl="1" indent="-457200">
              <a:spcBef>
                <a:spcPct val="20000"/>
              </a:spcBef>
              <a:buClr>
                <a:srgbClr val="FF0066"/>
              </a:buClr>
              <a:buSzPct val="120000"/>
              <a:buFont typeface="Arial" panose="020B0604020202020204" pitchFamily="34" charset="0"/>
              <a:buChar char="•"/>
            </a:pPr>
            <a:r>
              <a:rPr lang="en-US" altLang="zh-CN" sz="2400" b="1" dirty="0">
                <a:latin typeface="微软雅黑" pitchFamily="34" charset="-122"/>
                <a:ea typeface="微软雅黑" pitchFamily="34" charset="-122"/>
              </a:rPr>
              <a:t>Technicolor, </a:t>
            </a:r>
            <a:r>
              <a:rPr lang="en-US" altLang="zh-CN" sz="2400" b="1" dirty="0" err="1">
                <a:latin typeface="微软雅黑" pitchFamily="34" charset="-122"/>
                <a:ea typeface="微软雅黑" pitchFamily="34" charset="-122"/>
              </a:rPr>
              <a:t>Higgsless</a:t>
            </a:r>
            <a:endParaRPr lang="en-US" altLang="zh-CN" sz="2400" b="1" dirty="0">
              <a:latin typeface="微软雅黑" pitchFamily="34" charset="-122"/>
              <a:ea typeface="微软雅黑" pitchFamily="34" charset="-122"/>
            </a:endParaRPr>
          </a:p>
          <a:p>
            <a:pPr marL="914400" lvl="1" indent="-457200">
              <a:spcBef>
                <a:spcPct val="20000"/>
              </a:spcBef>
              <a:buClr>
                <a:srgbClr val="FF0066"/>
              </a:buClr>
              <a:buSzPct val="120000"/>
              <a:buFont typeface="Arial" panose="020B0604020202020204" pitchFamily="34" charset="0"/>
              <a:buChar char="•"/>
            </a:pPr>
            <a:r>
              <a:rPr lang="en-US" altLang="zh-CN" sz="2400" b="1" dirty="0">
                <a:latin typeface="微软雅黑" pitchFamily="34" charset="-122"/>
                <a:ea typeface="微软雅黑" pitchFamily="34" charset="-122"/>
              </a:rPr>
              <a:t>Gauge-Higgs </a:t>
            </a:r>
            <a:r>
              <a:rPr lang="en-US" altLang="zh-CN" sz="2400" b="1" dirty="0" err="1">
                <a:latin typeface="微软雅黑" pitchFamily="34" charset="-122"/>
                <a:ea typeface="微软雅黑" pitchFamily="34" charset="-122"/>
              </a:rPr>
              <a:t>Unication</a:t>
            </a:r>
            <a:endParaRPr lang="en-US" altLang="zh-CN" sz="2400" b="1" dirty="0">
              <a:latin typeface="微软雅黑" pitchFamily="34" charset="-122"/>
              <a:ea typeface="微软雅黑" pitchFamily="34" charset="-122"/>
            </a:endParaRPr>
          </a:p>
          <a:p>
            <a:pPr marL="914400" lvl="1" indent="-457200">
              <a:spcBef>
                <a:spcPct val="20000"/>
              </a:spcBef>
              <a:buClr>
                <a:srgbClr val="FF0066"/>
              </a:buClr>
              <a:buSzPct val="120000"/>
              <a:buFont typeface="Arial" panose="020B0604020202020204" pitchFamily="34" charset="0"/>
              <a:buChar char="•"/>
            </a:pPr>
            <a:r>
              <a:rPr lang="en-US" altLang="zh-CN" sz="2400" b="1" dirty="0">
                <a:latin typeface="微软雅黑" pitchFamily="34" charset="-122"/>
                <a:ea typeface="微软雅黑" pitchFamily="34" charset="-122"/>
              </a:rPr>
              <a:t>Pseudo-Goldstone Higgs</a:t>
            </a:r>
          </a:p>
        </p:txBody>
      </p:sp>
      <p:pic>
        <p:nvPicPr>
          <p:cNvPr id="10" name="Picture 4" descr="Braneworlds">
            <a:extLst>
              <a:ext uri="{FF2B5EF4-FFF2-40B4-BE49-F238E27FC236}">
                <a16:creationId xmlns:a16="http://schemas.microsoft.com/office/drawing/2014/main" id="{A0BE3F04-B995-4133-BCCB-BE6D7BEE5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779" y="3429000"/>
            <a:ext cx="2798628" cy="256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灯片编号占位符 16">
            <a:extLst>
              <a:ext uri="{FF2B5EF4-FFF2-40B4-BE49-F238E27FC236}">
                <a16:creationId xmlns:a16="http://schemas.microsoft.com/office/drawing/2014/main" id="{AD29A770-D988-426A-BFCB-0AD6633F599B}"/>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6</a:t>
            </a:fld>
            <a:endParaRPr lang="zh-CN" altLang="en-US" sz="2400" b="1" dirty="0"/>
          </a:p>
        </p:txBody>
      </p:sp>
      <p:sp>
        <p:nvSpPr>
          <p:cNvPr id="12" name="矩形 11">
            <a:extLst>
              <a:ext uri="{FF2B5EF4-FFF2-40B4-BE49-F238E27FC236}">
                <a16:creationId xmlns:a16="http://schemas.microsoft.com/office/drawing/2014/main" id="{0F8BA99C-465A-42BD-9905-88F2B2CF01B8}"/>
              </a:ext>
            </a:extLst>
          </p:cNvPr>
          <p:cNvSpPr/>
          <p:nvPr/>
        </p:nvSpPr>
        <p:spPr>
          <a:xfrm>
            <a:off x="1334884" y="1660751"/>
            <a:ext cx="9618461" cy="4695600"/>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a:extLst>
              <a:ext uri="{FF2B5EF4-FFF2-40B4-BE49-F238E27FC236}">
                <a16:creationId xmlns:a16="http://schemas.microsoft.com/office/drawing/2014/main" id="{D99A2B74-6F40-4BA3-9AD5-D9C0791BE4A3}"/>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4" name="矩形 3">
            <a:extLst>
              <a:ext uri="{FF2B5EF4-FFF2-40B4-BE49-F238E27FC236}">
                <a16:creationId xmlns:a16="http://schemas.microsoft.com/office/drawing/2014/main" id="{BA8E05A4-32C0-46A1-A5AF-95200CDC2443}"/>
              </a:ext>
            </a:extLst>
          </p:cNvPr>
          <p:cNvSpPr/>
          <p:nvPr/>
        </p:nvSpPr>
        <p:spPr>
          <a:xfrm>
            <a:off x="5611200" y="3660781"/>
            <a:ext cx="3143998" cy="830997"/>
          </a:xfrm>
          <a:prstGeom prst="rect">
            <a:avLst/>
          </a:prstGeom>
        </p:spPr>
        <p:txBody>
          <a:bodyPr wrap="square">
            <a:spAutoFit/>
          </a:bodyPr>
          <a:lstStyle/>
          <a:p>
            <a:pPr>
              <a:spcBef>
                <a:spcPct val="20000"/>
              </a:spcBef>
              <a:buClr>
                <a:srgbClr val="FF0066"/>
              </a:buClr>
              <a:buSzPct val="120000"/>
            </a:pPr>
            <a:r>
              <a:rPr lang="en-US" altLang="zh-CN" sz="2400" dirty="0">
                <a:solidFill>
                  <a:srgbClr val="C00000"/>
                </a:solidFill>
                <a:latin typeface="微软雅黑" pitchFamily="34" charset="-122"/>
                <a:ea typeface="微软雅黑" pitchFamily="34" charset="-122"/>
              </a:rPr>
              <a:t>Our 4D universe is brane in the bulk</a:t>
            </a:r>
          </a:p>
        </p:txBody>
      </p:sp>
      <p:sp>
        <p:nvSpPr>
          <p:cNvPr id="6" name="矩形 5">
            <a:extLst>
              <a:ext uri="{FF2B5EF4-FFF2-40B4-BE49-F238E27FC236}">
                <a16:creationId xmlns:a16="http://schemas.microsoft.com/office/drawing/2014/main" id="{4D690869-E3E3-4138-915F-D54801800B2E}"/>
              </a:ext>
            </a:extLst>
          </p:cNvPr>
          <p:cNvSpPr/>
          <p:nvPr/>
        </p:nvSpPr>
        <p:spPr>
          <a:xfrm>
            <a:off x="2737397" y="2313514"/>
            <a:ext cx="6990888" cy="523220"/>
          </a:xfrm>
          <a:prstGeom prst="rect">
            <a:avLst/>
          </a:prstGeom>
          <a:solidFill>
            <a:schemeClr val="accent6">
              <a:lumMod val="60000"/>
              <a:lumOff val="40000"/>
            </a:schemeClr>
          </a:solidFill>
        </p:spPr>
        <p:txBody>
          <a:bodyPr wrap="none">
            <a:spAutoFit/>
          </a:bodyPr>
          <a:lstStyle/>
          <a:p>
            <a:r>
              <a:rPr lang="en-US" altLang="zh-CN" sz="2800" b="1" dirty="0" err="1">
                <a:solidFill>
                  <a:srgbClr val="C00000"/>
                </a:solidFill>
                <a:latin typeface="微软雅黑" pitchFamily="34" charset="-122"/>
                <a:ea typeface="微软雅黑" pitchFamily="34" charset="-122"/>
              </a:rPr>
              <a:t>M</a:t>
            </a:r>
            <a:r>
              <a:rPr lang="en-US" altLang="zh-CN" sz="2800" b="1" baseline="-25000" dirty="0" err="1">
                <a:solidFill>
                  <a:srgbClr val="C00000"/>
                </a:solidFill>
                <a:latin typeface="微软雅黑" pitchFamily="34" charset="-122"/>
                <a:ea typeface="微软雅黑" pitchFamily="34" charset="-122"/>
              </a:rPr>
              <a:t>pl</a:t>
            </a:r>
            <a:r>
              <a:rPr lang="en-US" altLang="zh-CN" sz="2800" b="1" baseline="-25000" dirty="0">
                <a:solidFill>
                  <a:srgbClr val="C00000"/>
                </a:solidFill>
                <a:latin typeface="微软雅黑" pitchFamily="34" charset="-122"/>
                <a:ea typeface="微软雅黑" pitchFamily="34" charset="-122"/>
              </a:rPr>
              <a:t> </a:t>
            </a:r>
            <a:r>
              <a:rPr lang="en-US" altLang="zh-CN" sz="2800" b="1" dirty="0">
                <a:solidFill>
                  <a:srgbClr val="C00000"/>
                </a:solidFill>
                <a:latin typeface="微软雅黑" pitchFamily="34" charset="-122"/>
                <a:ea typeface="微软雅黑" pitchFamily="34" charset="-122"/>
              </a:rPr>
              <a:t>~ 10</a:t>
            </a:r>
            <a:r>
              <a:rPr lang="en-US" altLang="zh-CN" sz="2800" b="1" baseline="30000" dirty="0">
                <a:solidFill>
                  <a:srgbClr val="C00000"/>
                </a:solidFill>
                <a:latin typeface="微软雅黑" pitchFamily="34" charset="-122"/>
                <a:ea typeface="微软雅黑" pitchFamily="34" charset="-122"/>
              </a:rPr>
              <a:t>16</a:t>
            </a:r>
            <a:r>
              <a:rPr lang="en-US" altLang="zh-CN" sz="2800" b="1" dirty="0">
                <a:solidFill>
                  <a:srgbClr val="C00000"/>
                </a:solidFill>
                <a:latin typeface="微软雅黑" pitchFamily="34" charset="-122"/>
                <a:ea typeface="微软雅黑" pitchFamily="34" charset="-122"/>
              </a:rPr>
              <a:t>TeV      &gt;&gt;     M</a:t>
            </a:r>
            <a:r>
              <a:rPr lang="en-US" altLang="zh-CN" sz="2800" b="1" baseline="-25000" dirty="0">
                <a:solidFill>
                  <a:srgbClr val="C00000"/>
                </a:solidFill>
                <a:latin typeface="微软雅黑" pitchFamily="34" charset="-122"/>
                <a:ea typeface="微软雅黑" pitchFamily="34" charset="-122"/>
              </a:rPr>
              <a:t>EW </a:t>
            </a:r>
            <a:r>
              <a:rPr lang="en-US" altLang="zh-CN" sz="2800" b="1" dirty="0">
                <a:solidFill>
                  <a:srgbClr val="C00000"/>
                </a:solidFill>
                <a:latin typeface="微软雅黑" pitchFamily="34" charset="-122"/>
                <a:ea typeface="微软雅黑" pitchFamily="34" charset="-122"/>
              </a:rPr>
              <a:t>~ 1TeV</a:t>
            </a:r>
            <a:r>
              <a:rPr lang="en-US" altLang="zh-CN" sz="2800" b="1" dirty="0">
                <a:solidFill>
                  <a:srgbClr val="C00000"/>
                </a:solidFill>
                <a:latin typeface="Times New Roman" pitchFamily="18" charset="0"/>
                <a:ea typeface="楷体" pitchFamily="49" charset="-122"/>
              </a:rPr>
              <a:t>  </a:t>
            </a:r>
            <a:r>
              <a:rPr lang="zh-CN" altLang="en-US" sz="2800" b="1" dirty="0">
                <a:solidFill>
                  <a:srgbClr val="C00000"/>
                </a:solidFill>
                <a:latin typeface="Times New Roman" pitchFamily="18" charset="0"/>
                <a:ea typeface="楷体" pitchFamily="49" charset="-122"/>
              </a:rPr>
              <a:t>？</a:t>
            </a:r>
            <a:endParaRPr lang="zh-CN" altLang="en-US" sz="2800" dirty="0"/>
          </a:p>
        </p:txBody>
      </p:sp>
    </p:spTree>
    <p:extLst>
      <p:ext uri="{BB962C8B-B14F-4D97-AF65-F5344CB8AC3E}">
        <p14:creationId xmlns:p14="http://schemas.microsoft.com/office/powerpoint/2010/main" val="18302503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16"/>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60</a:t>
            </a:fld>
            <a:endParaRPr lang="zh-CN" altLang="en-US" sz="2400" b="1" dirty="0"/>
          </a:p>
        </p:txBody>
      </p:sp>
      <p:sp>
        <p:nvSpPr>
          <p:cNvPr id="7" name="标题 5"/>
          <p:cNvSpPr txBox="1"/>
          <p:nvPr/>
        </p:nvSpPr>
        <p:spPr>
          <a:xfrm>
            <a:off x="72571" y="37465"/>
            <a:ext cx="12054115" cy="1036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Shortcut in extra dimensions——</a:t>
            </a:r>
            <a:r>
              <a:rPr lang="en-US" altLang="zh-CN" dirty="0">
                <a:solidFill>
                  <a:srgbClr val="0000FF"/>
                </a:solidFill>
                <a:latin typeface="Arial" panose="020B0604020202020204" pitchFamily="34" charset="0"/>
                <a:ea typeface="微软雅黑" pitchFamily="34" charset="-122"/>
                <a:cs typeface="Arial" panose="020B0604020202020204" pitchFamily="34" charset="0"/>
                <a:sym typeface="+mn-ea"/>
              </a:rPr>
              <a:t>AdS</a:t>
            </a:r>
            <a:r>
              <a:rPr lang="en-US" altLang="zh-CN" baseline="-25000" dirty="0">
                <a:solidFill>
                  <a:srgbClr val="0000FF"/>
                </a:solidFill>
                <a:latin typeface="Arial" panose="020B0604020202020204" pitchFamily="34" charset="0"/>
                <a:ea typeface="微软雅黑" pitchFamily="34" charset="-122"/>
                <a:cs typeface="Arial" panose="020B0604020202020204" pitchFamily="34" charset="0"/>
                <a:sym typeface="+mn-ea"/>
              </a:rPr>
              <a:t>5</a:t>
            </a:r>
          </a:p>
        </p:txBody>
      </p:sp>
      <p:sp>
        <p:nvSpPr>
          <p:cNvPr id="2" name="矩形 1"/>
          <p:cNvSpPr/>
          <p:nvPr/>
        </p:nvSpPr>
        <p:spPr>
          <a:xfrm>
            <a:off x="1057388" y="5683250"/>
            <a:ext cx="9918405" cy="1137285"/>
          </a:xfrm>
          <a:prstGeom prst="rect">
            <a:avLst/>
          </a:prstGeom>
        </p:spPr>
        <p:txBody>
          <a:bodyPr wrap="square">
            <a:spAutoFit/>
          </a:bodyPr>
          <a:lstStyle/>
          <a:p>
            <a:pPr marL="800100" lvl="1" indent="-342900">
              <a:spcBef>
                <a:spcPct val="20000"/>
              </a:spcBef>
              <a:defRPr/>
            </a:pPr>
            <a:r>
              <a:rPr lang="en-US" altLang="zh-CN" sz="2000" dirty="0">
                <a:solidFill>
                  <a:srgbClr val="0000FF"/>
                </a:solidFill>
                <a:sym typeface="+mn-ea"/>
              </a:rPr>
              <a:t>H. Ishihara, </a:t>
            </a:r>
            <a:r>
              <a:rPr lang="en-US" altLang="zh-CN" sz="2000" dirty="0">
                <a:solidFill>
                  <a:srgbClr val="C00000"/>
                </a:solidFill>
                <a:sym typeface="+mn-ea"/>
              </a:rPr>
              <a:t>PRL 86 (2001) 381</a:t>
            </a:r>
            <a:r>
              <a:rPr lang="en-US" altLang="zh-CN" sz="2000" dirty="0">
                <a:solidFill>
                  <a:srgbClr val="0000FF"/>
                </a:solidFill>
                <a:sym typeface="+mn-ea"/>
              </a:rPr>
              <a:t>;      R. Caldwell and D. Langlois, </a:t>
            </a:r>
            <a:r>
              <a:rPr lang="en-US" altLang="zh-CN" sz="2000" dirty="0">
                <a:solidFill>
                  <a:srgbClr val="C00000"/>
                </a:solidFill>
                <a:sym typeface="+mn-ea"/>
              </a:rPr>
              <a:t>PLB 511 (2001) 129].</a:t>
            </a:r>
          </a:p>
          <a:p>
            <a:pPr marL="800100" lvl="1" indent="-342900">
              <a:spcBef>
                <a:spcPct val="20000"/>
              </a:spcBef>
              <a:defRPr/>
            </a:pPr>
            <a:r>
              <a:rPr lang="en-US" altLang="zh-CN" sz="2000" dirty="0">
                <a:solidFill>
                  <a:srgbClr val="0000FF"/>
                </a:solidFill>
                <a:sym typeface="+mn-ea"/>
              </a:rPr>
              <a:t>E. Abdalla, B. </a:t>
            </a:r>
            <a:r>
              <a:rPr lang="en-US" altLang="zh-CN" sz="2000" dirty="0" err="1">
                <a:solidFill>
                  <a:srgbClr val="0000FF"/>
                </a:solidFill>
                <a:sym typeface="+mn-ea"/>
              </a:rPr>
              <a:t>Cuadros-Melgar</a:t>
            </a:r>
            <a:r>
              <a:rPr lang="en-US" altLang="zh-CN" sz="2000" dirty="0">
                <a:solidFill>
                  <a:srgbClr val="0000FF"/>
                </a:solidFill>
                <a:sym typeface="+mn-ea"/>
              </a:rPr>
              <a:t>, S.S. Feng, and  B. Wang</a:t>
            </a:r>
            <a:r>
              <a:rPr lang="en-US" altLang="zh-CN" sz="2000" dirty="0">
                <a:sym typeface="+mn-ea"/>
              </a:rPr>
              <a:t>, </a:t>
            </a:r>
            <a:r>
              <a:rPr lang="en-US" altLang="zh-CN" sz="2000" dirty="0">
                <a:solidFill>
                  <a:srgbClr val="C00000"/>
                </a:solidFill>
                <a:sym typeface="+mn-ea"/>
              </a:rPr>
              <a:t>PRD 65 (2002) 083512. </a:t>
            </a:r>
          </a:p>
          <a:p>
            <a:pPr marL="800100" lvl="1" indent="-342900">
              <a:spcBef>
                <a:spcPct val="20000"/>
              </a:spcBef>
              <a:defRPr/>
            </a:pPr>
            <a:r>
              <a:rPr lang="en-US" altLang="zh-CN" sz="2000" dirty="0">
                <a:solidFill>
                  <a:srgbClr val="0000FF"/>
                </a:solidFill>
                <a:sym typeface="+mn-ea"/>
              </a:rPr>
              <a:t>H. Yu, B.M. Gu, F.P. Huang, Y.Q. Wang, X.H. Meng, and YXL</a:t>
            </a:r>
            <a:r>
              <a:rPr lang="en-US" altLang="zh-CN" sz="2000" dirty="0">
                <a:sym typeface="+mn-ea"/>
              </a:rPr>
              <a:t>,  </a:t>
            </a:r>
            <a:r>
              <a:rPr lang="en-US" altLang="zh-CN" sz="2000" dirty="0">
                <a:solidFill>
                  <a:srgbClr val="C00000"/>
                </a:solidFill>
                <a:sym typeface="+mn-ea"/>
              </a:rPr>
              <a:t>JCAP 1702 (2017) 039.</a:t>
            </a:r>
          </a:p>
        </p:txBody>
      </p:sp>
      <p:cxnSp>
        <p:nvCxnSpPr>
          <p:cNvPr id="15" name="直接连接符 14"/>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3" name="组合 2">
            <a:extLst>
              <a:ext uri="{FF2B5EF4-FFF2-40B4-BE49-F238E27FC236}">
                <a16:creationId xmlns:a16="http://schemas.microsoft.com/office/drawing/2014/main" id="{78E333A1-C3F8-26B1-7A1C-BB48E83EB2F1}"/>
              </a:ext>
            </a:extLst>
          </p:cNvPr>
          <p:cNvGrpSpPr/>
          <p:nvPr/>
        </p:nvGrpSpPr>
        <p:grpSpPr>
          <a:xfrm>
            <a:off x="8395903" y="1577006"/>
            <a:ext cx="3608590" cy="2513129"/>
            <a:chOff x="2866826" y="3019825"/>
            <a:chExt cx="3608590" cy="2513129"/>
          </a:xfrm>
        </p:grpSpPr>
        <p:pic>
          <p:nvPicPr>
            <p:cNvPr id="9" name="图片 8">
              <a:extLst>
                <a:ext uri="{FF2B5EF4-FFF2-40B4-BE49-F238E27FC236}">
                  <a16:creationId xmlns:a16="http://schemas.microsoft.com/office/drawing/2014/main" id="{60FCFF4E-5448-4982-9765-C0C7619405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7062" y="3019825"/>
              <a:ext cx="2318354" cy="2513129"/>
            </a:xfrm>
            <a:prstGeom prst="rect">
              <a:avLst/>
            </a:prstGeom>
          </p:spPr>
        </p:pic>
        <p:pic>
          <p:nvPicPr>
            <p:cNvPr id="13" name="图片 12">
              <a:extLst>
                <a:ext uri="{FF2B5EF4-FFF2-40B4-BE49-F238E27FC236}">
                  <a16:creationId xmlns:a16="http://schemas.microsoft.com/office/drawing/2014/main" id="{34FA2D82-2533-4E31-AFA1-E8A611CD9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826" y="3248663"/>
              <a:ext cx="866781" cy="1895489"/>
            </a:xfrm>
            <a:prstGeom prst="rect">
              <a:avLst/>
            </a:prstGeom>
          </p:spPr>
        </p:pic>
        <p:cxnSp>
          <p:nvCxnSpPr>
            <p:cNvPr id="18" name="直接箭头连接符 17">
              <a:extLst>
                <a:ext uri="{FF2B5EF4-FFF2-40B4-BE49-F238E27FC236}">
                  <a16:creationId xmlns:a16="http://schemas.microsoft.com/office/drawing/2014/main" id="{AB45132A-01DA-4A29-B3FB-02CE71038669}"/>
                </a:ext>
              </a:extLst>
            </p:cNvPr>
            <p:cNvCxnSpPr>
              <a:cxnSpLocks/>
            </p:cNvCxnSpPr>
            <p:nvPr/>
          </p:nvCxnSpPr>
          <p:spPr>
            <a:xfrm flipV="1">
              <a:off x="3406072" y="4504670"/>
              <a:ext cx="1644679" cy="214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4" name="文本框 13">
            <a:extLst>
              <a:ext uri="{FF2B5EF4-FFF2-40B4-BE49-F238E27FC236}">
                <a16:creationId xmlns:a16="http://schemas.microsoft.com/office/drawing/2014/main" id="{FD502FC0-2A89-8FA3-244F-707119E6C1C4}"/>
              </a:ext>
            </a:extLst>
          </p:cNvPr>
          <p:cNvSpPr txBox="1"/>
          <p:nvPr/>
        </p:nvSpPr>
        <p:spPr>
          <a:xfrm>
            <a:off x="342880" y="1443841"/>
            <a:ext cx="7799918" cy="3108543"/>
          </a:xfrm>
          <a:prstGeom prst="rect">
            <a:avLst/>
          </a:prstGeom>
          <a:noFill/>
        </p:spPr>
        <p:txBody>
          <a:bodyPr wrap="square">
            <a:spAutoFit/>
          </a:bodyPr>
          <a:lstStyle/>
          <a:p>
            <a:pPr marL="457200" indent="-457200">
              <a:buFont typeface="Wingdings" panose="05000000000000000000" pitchFamily="2" charset="2"/>
              <a:buChar char="Ø"/>
            </a:pPr>
            <a:r>
              <a:rPr lang="en-US" altLang="zh-CN" sz="2800" dirty="0">
                <a:latin typeface="微软雅黑" panose="020B0503020204020204" pitchFamily="34" charset="-122"/>
                <a:ea typeface="微软雅黑" panose="020B0503020204020204" pitchFamily="34" charset="-122"/>
              </a:rPr>
              <a:t>In brane theory, GWs travel in bulk space,  while EMWs travel on brane. </a:t>
            </a:r>
          </a:p>
          <a:p>
            <a:pPr marL="457200" indent="-457200">
              <a:buFont typeface="Wingdings" panose="05000000000000000000" pitchFamily="2" charset="2"/>
              <a:buChar char="Ø"/>
            </a:pPr>
            <a:r>
              <a:rPr lang="en-US" altLang="zh-CN" sz="2800" dirty="0">
                <a:latin typeface="微软雅黑" panose="020B0503020204020204" pitchFamily="34" charset="-122"/>
                <a:ea typeface="微软雅黑" panose="020B0503020204020204" pitchFamily="34" charset="-122"/>
              </a:rPr>
              <a:t>So, GWs can go the shortest null path in the bulk which is also called “shortcut”.</a:t>
            </a:r>
          </a:p>
          <a:p>
            <a:pPr marL="457200" indent="-457200">
              <a:buFont typeface="Wingdings" panose="05000000000000000000" pitchFamily="2" charset="2"/>
              <a:buChar char="Ø"/>
            </a:pPr>
            <a:r>
              <a:rPr lang="en-US" altLang="zh-CN" sz="2800" dirty="0">
                <a:latin typeface="微软雅黑" panose="020B0503020204020204" pitchFamily="34" charset="-122"/>
                <a:ea typeface="微软雅黑" panose="020B0503020204020204" pitchFamily="34" charset="-122"/>
              </a:rPr>
              <a:t>A</a:t>
            </a: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brane</a:t>
            </a: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Universe embedded in AdS</a:t>
            </a:r>
            <a:r>
              <a:rPr lang="en-US" altLang="zh-CN" sz="2800" baseline="-25000" dirty="0">
                <a:latin typeface="微软雅黑" panose="020B0503020204020204" pitchFamily="34" charset="-122"/>
                <a:ea typeface="微软雅黑" panose="020B0503020204020204" pitchFamily="34" charset="-122"/>
              </a:rPr>
              <a:t>5</a:t>
            </a:r>
            <a:r>
              <a:rPr lang="en-US" altLang="zh-CN" sz="2800" dirty="0">
                <a:latin typeface="微软雅黑" panose="020B0503020204020204" pitchFamily="34" charset="-122"/>
                <a:ea typeface="微软雅黑" panose="020B0503020204020204" pitchFamily="34" charset="-122"/>
              </a:rPr>
              <a:t> would allow GWs to have a</a:t>
            </a: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shortcut through extra dimensions.</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16"/>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61</a:t>
            </a:fld>
            <a:endParaRPr lang="zh-CN" altLang="en-US" sz="2400" b="1" dirty="0"/>
          </a:p>
        </p:txBody>
      </p:sp>
      <p:sp>
        <p:nvSpPr>
          <p:cNvPr id="12" name="矩形 11"/>
          <p:cNvSpPr/>
          <p:nvPr/>
        </p:nvSpPr>
        <p:spPr>
          <a:xfrm>
            <a:off x="7202064" y="4690004"/>
            <a:ext cx="4624366" cy="400110"/>
          </a:xfrm>
          <a:prstGeom prst="rect">
            <a:avLst/>
          </a:prstGeom>
        </p:spPr>
        <p:txBody>
          <a:bodyPr wrap="square">
            <a:spAutoFit/>
          </a:bodyPr>
          <a:lstStyle/>
          <a:p>
            <a:pPr marL="0" lvl="1">
              <a:defRPr/>
            </a:pPr>
            <a:r>
              <a:rPr lang="en-US" altLang="zh-CN" sz="2000" dirty="0">
                <a:solidFill>
                  <a:srgbClr val="0000FF"/>
                </a:solidFill>
                <a:sym typeface="+mn-ea"/>
              </a:rPr>
              <a:t>H. Yu, YXL et al,</a:t>
            </a:r>
            <a:r>
              <a:rPr lang="en-US" altLang="zh-CN" sz="2000" dirty="0">
                <a:sym typeface="+mn-ea"/>
              </a:rPr>
              <a:t>  </a:t>
            </a:r>
            <a:r>
              <a:rPr lang="en-US" altLang="zh-CN" sz="2000" dirty="0">
                <a:solidFill>
                  <a:srgbClr val="C00000"/>
                </a:solidFill>
                <a:sym typeface="+mn-ea"/>
              </a:rPr>
              <a:t>JCAP 1702 (2017) 039.</a:t>
            </a:r>
          </a:p>
        </p:txBody>
      </p:sp>
      <p:sp>
        <p:nvSpPr>
          <p:cNvPr id="16" name="标题 5"/>
          <p:cNvSpPr txBox="1"/>
          <p:nvPr/>
        </p:nvSpPr>
        <p:spPr>
          <a:xfrm>
            <a:off x="838200" y="37465"/>
            <a:ext cx="10515600" cy="1036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Shortcut in extra dimensions ——</a:t>
            </a:r>
            <a:r>
              <a:rPr lang="en-US" altLang="zh-CN" dirty="0">
                <a:solidFill>
                  <a:srgbClr val="0000FF"/>
                </a:solidFill>
                <a:latin typeface="Arial" panose="020B0604020202020204" pitchFamily="34" charset="0"/>
                <a:ea typeface="微软雅黑" pitchFamily="34" charset="-122"/>
                <a:cs typeface="Arial" panose="020B0604020202020204" pitchFamily="34" charset="0"/>
                <a:sym typeface="+mn-ea"/>
              </a:rPr>
              <a:t>AdS</a:t>
            </a:r>
            <a:r>
              <a:rPr lang="en-US" altLang="zh-CN" baseline="-25000" dirty="0">
                <a:solidFill>
                  <a:srgbClr val="0000FF"/>
                </a:solidFill>
                <a:latin typeface="Arial" panose="020B0604020202020204" pitchFamily="34" charset="0"/>
                <a:ea typeface="微软雅黑" pitchFamily="34" charset="-122"/>
                <a:cs typeface="Arial" panose="020B0604020202020204" pitchFamily="34" charset="0"/>
                <a:sym typeface="+mn-ea"/>
              </a:rPr>
              <a:t>5</a:t>
            </a:r>
          </a:p>
        </p:txBody>
      </p:sp>
      <p:cxnSp>
        <p:nvCxnSpPr>
          <p:cNvPr id="17" name="直接连接符 16"/>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graphicFrame>
        <p:nvGraphicFramePr>
          <p:cNvPr id="18" name="对象 17">
            <a:hlinkClick r:id="" action="ppaction://ole?verb=0"/>
            <a:extLst>
              <a:ext uri="{FF2B5EF4-FFF2-40B4-BE49-F238E27FC236}">
                <a16:creationId xmlns:a16="http://schemas.microsoft.com/office/drawing/2014/main" id="{78BF090E-5B38-4CD3-B8FC-C13CAF941C09}"/>
              </a:ext>
            </a:extLst>
          </p:cNvPr>
          <p:cNvGraphicFramePr>
            <a:graphicFrameLocks noChangeAspect="1"/>
          </p:cNvGraphicFramePr>
          <p:nvPr>
            <p:extLst>
              <p:ext uri="{D42A27DB-BD31-4B8C-83A1-F6EECF244321}">
                <p14:modId xmlns:p14="http://schemas.microsoft.com/office/powerpoint/2010/main" val="99724367"/>
              </p:ext>
            </p:extLst>
          </p:nvPr>
        </p:nvGraphicFramePr>
        <p:xfrm>
          <a:off x="4608161" y="5985991"/>
          <a:ext cx="1673572" cy="656312"/>
        </p:xfrm>
        <a:graphic>
          <a:graphicData uri="http://schemas.openxmlformats.org/presentationml/2006/ole">
            <mc:AlternateContent xmlns:mc="http://schemas.openxmlformats.org/markup-compatibility/2006">
              <mc:Choice xmlns:v="urn:schemas-microsoft-com:vml" Requires="v">
                <p:oleObj r:id="rId3" imgW="647700" imgH="254000" progId="Equation.KSEE3">
                  <p:embed/>
                </p:oleObj>
              </mc:Choice>
              <mc:Fallback>
                <p:oleObj r:id="rId3" imgW="647700" imgH="254000" progId="Equation.KSEE3">
                  <p:embed/>
                  <p:pic>
                    <p:nvPicPr>
                      <p:cNvPr id="18" name="对象 17">
                        <a:hlinkClick r:id="" action="ppaction://ole?verb=0"/>
                        <a:extLst>
                          <a:ext uri="{FF2B5EF4-FFF2-40B4-BE49-F238E27FC236}">
                            <a16:creationId xmlns:a16="http://schemas.microsoft.com/office/drawing/2014/main" id="{78BF090E-5B38-4CD3-B8FC-C13CAF941C09}"/>
                          </a:ext>
                        </a:extLst>
                      </p:cNvPr>
                      <p:cNvPicPr/>
                      <p:nvPr/>
                    </p:nvPicPr>
                    <p:blipFill>
                      <a:blip r:embed="rId4"/>
                      <a:stretch>
                        <a:fillRect/>
                      </a:stretch>
                    </p:blipFill>
                    <p:spPr>
                      <a:xfrm>
                        <a:off x="4608161" y="5985991"/>
                        <a:ext cx="1673572" cy="656312"/>
                      </a:xfrm>
                      <a:prstGeom prst="rect">
                        <a:avLst/>
                      </a:prstGeom>
                      <a:ln w="38100">
                        <a:solidFill>
                          <a:srgbClr val="0000FF"/>
                        </a:solidFill>
                      </a:ln>
                    </p:spPr>
                  </p:pic>
                </p:oleObj>
              </mc:Fallback>
            </mc:AlternateContent>
          </a:graphicData>
        </a:graphic>
      </p:graphicFrame>
      <p:sp>
        <p:nvSpPr>
          <p:cNvPr id="19" name="矩形 18">
            <a:extLst>
              <a:ext uri="{FF2B5EF4-FFF2-40B4-BE49-F238E27FC236}">
                <a16:creationId xmlns:a16="http://schemas.microsoft.com/office/drawing/2014/main" id="{3038C20A-AFBA-4230-8BF8-53E2548A240C}"/>
              </a:ext>
            </a:extLst>
          </p:cNvPr>
          <p:cNvSpPr/>
          <p:nvPr/>
        </p:nvSpPr>
        <p:spPr>
          <a:xfrm>
            <a:off x="496995" y="5311712"/>
            <a:ext cx="11329435" cy="523220"/>
          </a:xfrm>
          <a:prstGeom prst="rect">
            <a:avLst/>
          </a:prstGeom>
        </p:spPr>
        <p:txBody>
          <a:bodyPr wrap="square">
            <a:spAutoFit/>
          </a:bodyPr>
          <a:lstStyle/>
          <a:p>
            <a:pPr marL="0" lvl="1">
              <a:defRPr/>
            </a:pPr>
            <a:r>
              <a:rPr lang="en-US" altLang="zh-CN" sz="2800" b="1" dirty="0">
                <a:sym typeface="+mn-ea"/>
              </a:rPr>
              <a:t>In</a:t>
            </a:r>
            <a:r>
              <a:rPr lang="en-US" altLang="zh-CN" sz="2400" b="1" dirty="0">
                <a:sym typeface="+mn-ea"/>
              </a:rPr>
              <a:t>  </a:t>
            </a:r>
            <a:r>
              <a:rPr lang="en-US" altLang="zh-CN" sz="2400" b="1" dirty="0">
                <a:solidFill>
                  <a:srgbClr val="0000FF"/>
                </a:solidFill>
                <a:sym typeface="+mn-ea"/>
              </a:rPr>
              <a:t>Planck Collaboration</a:t>
            </a:r>
            <a:r>
              <a:rPr lang="en-US" altLang="zh-CN" sz="2400" b="1" dirty="0">
                <a:sym typeface="+mn-ea"/>
              </a:rPr>
              <a:t>,  </a:t>
            </a:r>
            <a:r>
              <a:rPr lang="en-US" altLang="zh-CN" sz="2400" b="1" dirty="0">
                <a:solidFill>
                  <a:srgbClr val="C00000"/>
                </a:solidFill>
                <a:sym typeface="+mn-ea"/>
              </a:rPr>
              <a:t>Astron. Astrophys. 594, A13 (2016)</a:t>
            </a:r>
            <a:r>
              <a:rPr lang="zh-CN" altLang="en-US" sz="2800" b="1" dirty="0">
                <a:latin typeface="微软雅黑" panose="020B0503020204020204" pitchFamily="34" charset="-122"/>
                <a:ea typeface="微软雅黑" panose="020B0503020204020204" pitchFamily="34" charset="-122"/>
                <a:sym typeface="+mn-ea"/>
              </a:rPr>
              <a:t>， </a:t>
            </a:r>
            <a:r>
              <a:rPr lang="en-US" altLang="zh-CN" sz="2400" b="1" dirty="0">
                <a:latin typeface="微软雅黑" panose="020B0503020204020204" pitchFamily="34" charset="-122"/>
                <a:ea typeface="微软雅黑" panose="020B0503020204020204" pitchFamily="34" charset="-122"/>
                <a:sym typeface="+mn-ea"/>
              </a:rPr>
              <a:t>the </a:t>
            </a:r>
            <a:r>
              <a:rPr lang="en-US" altLang="zh-CN" sz="2400" b="1" dirty="0">
                <a:latin typeface="微软雅黑" panose="020B0503020204020204" pitchFamily="34" charset="-122"/>
                <a:ea typeface="微软雅黑" panose="020B0503020204020204" pitchFamily="34" charset="-122"/>
              </a:rPr>
              <a:t>bound is</a:t>
            </a:r>
            <a:endParaRPr lang="en-US" altLang="zh-CN" sz="2400" b="1" dirty="0">
              <a:latin typeface="微软雅黑" panose="020B0503020204020204" pitchFamily="34" charset="-122"/>
              <a:ea typeface="微软雅黑" panose="020B0503020204020204" pitchFamily="34" charset="-122"/>
              <a:sym typeface="+mn-ea"/>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C4C59D5E-5621-4C79-9223-F9D3543C123F}"/>
                  </a:ext>
                </a:extLst>
              </p:cNvPr>
              <p:cNvSpPr txBox="1"/>
              <p:nvPr/>
            </p:nvSpPr>
            <p:spPr>
              <a:xfrm>
                <a:off x="4370941" y="4638260"/>
                <a:ext cx="2185727" cy="503599"/>
              </a:xfrm>
              <a:prstGeom prst="rect">
                <a:avLst/>
              </a:prstGeom>
              <a:solidFill>
                <a:srgbClr val="FFFF00"/>
              </a:solidFill>
              <a:ln w="28575">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1" i="1" smtClean="0">
                              <a:solidFill>
                                <a:srgbClr val="C00000"/>
                              </a:solidFill>
                              <a:latin typeface="Cambria Math" panose="02040503050406030204" pitchFamily="18" charset="0"/>
                            </a:rPr>
                          </m:ctrlPr>
                        </m:sSubPr>
                        <m:e>
                          <m:r>
                            <a:rPr lang="en-US" altLang="zh-CN" sz="3200" b="1" i="1" smtClean="0">
                              <a:solidFill>
                                <a:srgbClr val="C00000"/>
                              </a:solidFill>
                              <a:latin typeface="Cambria Math" panose="02040503050406030204" pitchFamily="18" charset="0"/>
                            </a:rPr>
                            <m:t>𝛺</m:t>
                          </m:r>
                        </m:e>
                        <m:sub>
                          <m:r>
                            <a:rPr lang="en-US" altLang="zh-CN" sz="3200" b="1" i="1" smtClean="0">
                              <a:solidFill>
                                <a:srgbClr val="C00000"/>
                              </a:solidFill>
                              <a:latin typeface="Cambria Math" panose="02040503050406030204" pitchFamily="18" charset="0"/>
                            </a:rPr>
                            <m:t>𝒌</m:t>
                          </m:r>
                        </m:sub>
                      </m:sSub>
                      <m:r>
                        <a:rPr lang="en-US" altLang="zh-CN" sz="3200" b="1" i="1" smtClean="0">
                          <a:solidFill>
                            <a:srgbClr val="C00000"/>
                          </a:solidFill>
                          <a:latin typeface="Cambria Math" panose="02040503050406030204" pitchFamily="18" charset="0"/>
                          <a:ea typeface="Cambria Math" panose="02040503050406030204" pitchFamily="18" charset="0"/>
                        </a:rPr>
                        <m:t>≤</m:t>
                      </m:r>
                      <m:sSup>
                        <m:sSupPr>
                          <m:ctrlPr>
                            <a:rPr lang="en-US" altLang="zh-CN" sz="3200" b="1" i="1" smtClean="0">
                              <a:solidFill>
                                <a:srgbClr val="C00000"/>
                              </a:solidFill>
                              <a:latin typeface="Cambria Math" panose="02040503050406030204" pitchFamily="18" charset="0"/>
                              <a:ea typeface="Cambria Math" panose="02040503050406030204" pitchFamily="18" charset="0"/>
                            </a:rPr>
                          </m:ctrlPr>
                        </m:sSupPr>
                        <m:e>
                          <m:r>
                            <a:rPr lang="en-US" altLang="zh-CN" sz="3200" b="1" i="1" smtClean="0">
                              <a:solidFill>
                                <a:srgbClr val="C00000"/>
                              </a:solidFill>
                              <a:latin typeface="Cambria Math" panose="02040503050406030204" pitchFamily="18" charset="0"/>
                              <a:ea typeface="Cambria Math" panose="02040503050406030204" pitchFamily="18" charset="0"/>
                            </a:rPr>
                            <m:t>𝟏𝟎</m:t>
                          </m:r>
                        </m:e>
                        <m:sup>
                          <m:r>
                            <a:rPr lang="en-US" altLang="zh-CN" sz="3200" b="1" i="1" smtClean="0">
                              <a:solidFill>
                                <a:srgbClr val="C00000"/>
                              </a:solidFill>
                              <a:latin typeface="Cambria Math" panose="02040503050406030204" pitchFamily="18" charset="0"/>
                              <a:ea typeface="Cambria Math" panose="02040503050406030204" pitchFamily="18" charset="0"/>
                            </a:rPr>
                            <m:t>−</m:t>
                          </m:r>
                          <m:r>
                            <a:rPr lang="en-US" altLang="zh-CN" sz="3200" b="1" i="1" smtClean="0">
                              <a:solidFill>
                                <a:srgbClr val="C00000"/>
                              </a:solidFill>
                              <a:latin typeface="Cambria Math" panose="02040503050406030204" pitchFamily="18" charset="0"/>
                              <a:ea typeface="Cambria Math" panose="02040503050406030204" pitchFamily="18" charset="0"/>
                            </a:rPr>
                            <m:t>𝟏𝟎</m:t>
                          </m:r>
                        </m:sup>
                      </m:sSup>
                    </m:oMath>
                  </m:oMathPara>
                </a14:m>
                <a:endParaRPr lang="zh-CN" altLang="en-US" sz="3200" b="1" dirty="0">
                  <a:solidFill>
                    <a:srgbClr val="C00000"/>
                  </a:solidFill>
                </a:endParaRPr>
              </a:p>
            </p:txBody>
          </p:sp>
        </mc:Choice>
        <mc:Fallback xmlns="">
          <p:sp>
            <p:nvSpPr>
              <p:cNvPr id="20" name="文本框 19">
                <a:extLst>
                  <a:ext uri="{FF2B5EF4-FFF2-40B4-BE49-F238E27FC236}">
                    <a16:creationId xmlns:a16="http://schemas.microsoft.com/office/drawing/2014/main" id="{C4C59D5E-5621-4C79-9223-F9D3543C123F}"/>
                  </a:ext>
                </a:extLst>
              </p:cNvPr>
              <p:cNvSpPr txBox="1">
                <a:spLocks noRot="1" noChangeAspect="1" noMove="1" noResize="1" noEditPoints="1" noAdjustHandles="1" noChangeArrowheads="1" noChangeShapeType="1" noTextEdit="1"/>
              </p:cNvSpPr>
              <p:nvPr/>
            </p:nvSpPr>
            <p:spPr>
              <a:xfrm>
                <a:off x="4370941" y="4638260"/>
                <a:ext cx="2185727" cy="503599"/>
              </a:xfrm>
              <a:prstGeom prst="rect">
                <a:avLst/>
              </a:prstGeom>
              <a:blipFill>
                <a:blip r:embed="rId5"/>
                <a:stretch>
                  <a:fillRect/>
                </a:stretch>
              </a:blipFill>
              <a:ln w="28575">
                <a:solidFill>
                  <a:srgbClr val="0000FF"/>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内容占位符 2">
                <a:extLst>
                  <a:ext uri="{FF2B5EF4-FFF2-40B4-BE49-F238E27FC236}">
                    <a16:creationId xmlns:a16="http://schemas.microsoft.com/office/drawing/2014/main" id="{C1B5D1EE-4E99-499C-8780-1D15E3CF7505}"/>
                  </a:ext>
                </a:extLst>
              </p:cNvPr>
              <p:cNvSpPr txBox="1">
                <a:spLocks/>
              </p:cNvSpPr>
              <p:nvPr/>
            </p:nvSpPr>
            <p:spPr>
              <a:xfrm>
                <a:off x="436228" y="1403351"/>
                <a:ext cx="11450971" cy="4625510"/>
              </a:xfrm>
              <a:prstGeom prst="rect">
                <a:avLst/>
              </a:prstGeom>
              <a:ln w="19050">
                <a:noFill/>
                <a:prstDash val="dash"/>
              </a:ln>
            </p:spPr>
            <p:txBody>
              <a:bodyPr>
                <a:norm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en-US" altLang="zh-CN" sz="2400" dirty="0">
                    <a:latin typeface="微软雅黑" panose="020B0503020204020204" pitchFamily="34" charset="-122"/>
                    <a:ea typeface="微软雅黑" panose="020B0503020204020204" pitchFamily="34" charset="-122"/>
                  </a:rPr>
                  <a:t>5D </a:t>
                </a:r>
                <a:r>
                  <a:rPr lang="zh-CN" altLang="en-US" sz="2400" dirty="0">
                    <a:latin typeface="微软雅黑" panose="020B0503020204020204" pitchFamily="34" charset="-122"/>
                    <a:ea typeface="微软雅黑" panose="020B0503020204020204" pitchFamily="34" charset="-122"/>
                  </a:rPr>
                  <a:t>Schwarzschild-</a:t>
                </a:r>
                <a:r>
                  <a:rPr lang="en-US" altLang="zh-CN" sz="2400" dirty="0" err="1">
                    <a:latin typeface="微软雅黑" panose="020B0503020204020204" pitchFamily="34" charset="-122"/>
                    <a:ea typeface="微软雅黑" panose="020B0503020204020204" pitchFamily="34" charset="-122"/>
                  </a:rPr>
                  <a:t>AdS</a:t>
                </a:r>
                <a:r>
                  <a:rPr lang="zh-CN" altLang="en-US" sz="2400" dirty="0">
                    <a:latin typeface="微软雅黑" panose="020B0503020204020204" pitchFamily="34" charset="-122"/>
                    <a:ea typeface="微软雅黑" panose="020B0503020204020204" pitchFamily="34" charset="-122"/>
                  </a:rPr>
                  <a:t> metric </a:t>
                </a:r>
                <a:r>
                  <a:rPr lang="en-US" altLang="zh-CN" sz="2000" dirty="0">
                    <a:solidFill>
                      <a:srgbClr val="C00000"/>
                    </a:solidFill>
                    <a:latin typeface="微软雅黑" panose="020B0503020204020204" pitchFamily="34" charset="-122"/>
                    <a:ea typeface="微软雅黑" panose="020B0503020204020204" pitchFamily="34" charset="-122"/>
                  </a:rPr>
                  <a:t>[</a:t>
                </a:r>
                <a:r>
                  <a:rPr lang="en-US" altLang="zh-CN" sz="2000" dirty="0">
                    <a:solidFill>
                      <a:srgbClr val="C00000"/>
                    </a:solidFill>
                    <a:sym typeface="+mn-ea"/>
                  </a:rPr>
                  <a:t>PLB 511 (2001) 129]</a:t>
                </a:r>
                <a:endParaRPr lang="zh-CN" altLang="en-US" sz="2000" dirty="0">
                  <a:solidFill>
                    <a:srgbClr val="C00000"/>
                  </a:solidFill>
                  <a:latin typeface="微软雅黑" panose="020B0503020204020204" pitchFamily="34" charset="-122"/>
                  <a:ea typeface="微软雅黑" panose="020B0503020204020204" pitchFamily="34" charset="-122"/>
                </a:endParaRPr>
              </a:p>
              <a:p>
                <a:pPr marL="0" indent="0">
                  <a:buNone/>
                </a:pPr>
                <a:endParaRPr lang="en-US" altLang="zh-CN" dirty="0">
                  <a:latin typeface="微软雅黑" panose="020B0503020204020204" pitchFamily="34" charset="-122"/>
                  <a:ea typeface="微软雅黑" panose="020B0503020204020204" pitchFamily="34" charset="-122"/>
                </a:endParaRPr>
              </a:p>
              <a:p>
                <a:pPr marL="0" indent="0">
                  <a:buNone/>
                </a:pPr>
                <a:endParaRPr lang="en-US" altLang="zh-CN" dirty="0">
                  <a:latin typeface="微软雅黑" panose="020B0503020204020204" pitchFamily="34" charset="-122"/>
                  <a:ea typeface="微软雅黑" panose="020B0503020204020204" pitchFamily="34" charset="-122"/>
                </a:endParaRPr>
              </a:p>
              <a:p>
                <a:pPr marL="0" indent="0">
                  <a:buNone/>
                </a:pPr>
                <a:r>
                  <a:rPr lang="en-US" altLang="zh-CN" sz="2400" dirty="0">
                    <a:latin typeface="微软雅黑" panose="020B0503020204020204" pitchFamily="34" charset="-122"/>
                    <a:ea typeface="微软雅黑" panose="020B0503020204020204" pitchFamily="34" charset="-122"/>
                  </a:rPr>
                  <a:t>In this model, gravitons can propagate in the infinite and warped (bulk) space-time, but photons are confined on a three-brane.</a:t>
                </a:r>
              </a:p>
              <a:p>
                <a:pPr marL="0" indent="0">
                  <a:buNone/>
                </a:pPr>
                <a:r>
                  <a:rPr lang="en-US" altLang="zh-CN" sz="2400" dirty="0">
                    <a:latin typeface="微软雅黑" panose="020B0503020204020204" pitchFamily="34" charset="-122"/>
                    <a:ea typeface="微软雅黑" panose="020B0503020204020204" pitchFamily="34" charset="-122"/>
                  </a:rPr>
                  <a:t>Considering GW170817/GRB170817A with  </a:t>
                </a:r>
                <a:r>
                  <a:rPr lang="en-US" altLang="zh-CN" sz="2400" dirty="0">
                    <a:solidFill>
                      <a:srgbClr val="C00000"/>
                    </a:solidFill>
                    <a:latin typeface="微软雅黑" panose="020B0503020204020204" pitchFamily="34" charset="-122"/>
                    <a:ea typeface="微软雅黑" panose="020B0503020204020204" pitchFamily="34" charset="-122"/>
                  </a:rPr>
                  <a:t>z = 0.008 and  </a:t>
                </a:r>
                <a14:m>
                  <m:oMath xmlns:m="http://schemas.openxmlformats.org/officeDocument/2006/math">
                    <m:r>
                      <a:rPr lang="en-US" altLang="zh-CN" sz="2400" b="0" i="1" smtClean="0">
                        <a:solidFill>
                          <a:srgbClr val="C00000"/>
                        </a:solidFill>
                        <a:latin typeface="Cambria Math"/>
                      </a:rPr>
                      <m:t>𝑙</m:t>
                    </m:r>
                  </m:oMath>
                </a14:m>
                <a:r>
                  <a:rPr lang="en-US" altLang="zh-CN" sz="2400" dirty="0">
                    <a:solidFill>
                      <a:srgbClr val="C00000"/>
                    </a:solidFill>
                    <a:latin typeface="微软雅黑" panose="020B0503020204020204" pitchFamily="34" charset="-122"/>
                    <a:ea typeface="微软雅黑" panose="020B0503020204020204" pitchFamily="34" charset="-122"/>
                  </a:rPr>
                  <a:t>=10</a:t>
                </a:r>
                <a:r>
                  <a:rPr lang="en-US" altLang="zh-CN" sz="2400" baseline="30000" dirty="0">
                    <a:solidFill>
                      <a:srgbClr val="C00000"/>
                    </a:solidFill>
                    <a:latin typeface="微软雅黑" panose="020B0503020204020204" pitchFamily="34" charset="-122"/>
                    <a:ea typeface="微软雅黑" panose="020B0503020204020204" pitchFamily="34" charset="-122"/>
                  </a:rPr>
                  <a:t>-3</a:t>
                </a:r>
                <a:r>
                  <a:rPr lang="en-US" altLang="zh-CN" sz="2400" dirty="0">
                    <a:solidFill>
                      <a:srgbClr val="C00000"/>
                    </a:solidFill>
                    <a:latin typeface="微软雅黑" panose="020B0503020204020204" pitchFamily="34" charset="-122"/>
                    <a:ea typeface="微软雅黑" panose="020B0503020204020204" pitchFamily="34" charset="-122"/>
                  </a:rPr>
                  <a:t> m</a:t>
                </a:r>
                <a:r>
                  <a:rPr lang="en-US" altLang="zh-CN" sz="2400" dirty="0">
                    <a:latin typeface="微软雅黑" panose="020B0503020204020204" pitchFamily="34" charset="-122"/>
                    <a:ea typeface="微软雅黑" panose="020B0503020204020204" pitchFamily="34" charset="-122"/>
                  </a:rPr>
                  <a:t>, the shortcut can be used to bound the curvature density </a:t>
                </a:r>
                <a14:m>
                  <m:oMath xmlns:m="http://schemas.openxmlformats.org/officeDocument/2006/math">
                    <m:sSub>
                      <m:sSubPr>
                        <m:ctrlPr>
                          <a:rPr lang="en-US" altLang="zh-CN" sz="240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𝛺</m:t>
                        </m:r>
                      </m:e>
                      <m:sub>
                        <m:r>
                          <a:rPr lang="en-US" altLang="zh-CN" sz="2400" b="0" i="1" smtClean="0">
                            <a:solidFill>
                              <a:schemeClr val="tx1"/>
                            </a:solidFill>
                            <a:latin typeface="Cambria Math" panose="02040503050406030204" pitchFamily="18" charset="0"/>
                          </a:rPr>
                          <m:t>𝑘</m:t>
                        </m:r>
                      </m:sub>
                    </m:sSub>
                  </m:oMath>
                </a14:m>
                <a:r>
                  <a:rPr lang="en-US" altLang="zh-CN" sz="2400" dirty="0">
                    <a:solidFill>
                      <a:schemeClr val="tx1"/>
                    </a:solidFill>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p:txBody>
          </p:sp>
        </mc:Choice>
        <mc:Fallback xmlns="">
          <p:sp>
            <p:nvSpPr>
              <p:cNvPr id="21" name="内容占位符 2">
                <a:extLst>
                  <a:ext uri="{FF2B5EF4-FFF2-40B4-BE49-F238E27FC236}">
                    <a16:creationId xmlns:a16="http://schemas.microsoft.com/office/drawing/2014/main" id="{C1B5D1EE-4E99-499C-8780-1D15E3CF7505}"/>
                  </a:ext>
                </a:extLst>
              </p:cNvPr>
              <p:cNvSpPr txBox="1">
                <a:spLocks noRot="1" noChangeAspect="1" noMove="1" noResize="1" noEditPoints="1" noAdjustHandles="1" noChangeArrowheads="1" noChangeShapeType="1" noTextEdit="1"/>
              </p:cNvSpPr>
              <p:nvPr/>
            </p:nvSpPr>
            <p:spPr>
              <a:xfrm>
                <a:off x="436228" y="1403351"/>
                <a:ext cx="11450971" cy="4625510"/>
              </a:xfrm>
              <a:prstGeom prst="rect">
                <a:avLst/>
              </a:prstGeom>
              <a:blipFill>
                <a:blip r:embed="rId6"/>
                <a:stretch>
                  <a:fillRect l="-852" t="-1845"/>
                </a:stretch>
              </a:blipFill>
              <a:ln w="19050">
                <a:noFill/>
                <a:prstDash val="dash"/>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BBBAD4E6-277F-44A1-8601-11C19B9EDD7A}"/>
                  </a:ext>
                </a:extLst>
              </p:cNvPr>
              <p:cNvSpPr txBox="1"/>
              <p:nvPr/>
            </p:nvSpPr>
            <p:spPr>
              <a:xfrm>
                <a:off x="2001839" y="1881547"/>
                <a:ext cx="5212645" cy="8585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𝒅𝑺</m:t>
                      </m:r>
                      <m:r>
                        <a:rPr lang="en-US" altLang="zh-CN" sz="2400" b="1" i="1" baseline="30000" smtClean="0">
                          <a:latin typeface="Cambria Math" panose="02040503050406030204" pitchFamily="18" charset="0"/>
                        </a:rPr>
                        <m:t>𝟐</m:t>
                      </m:r>
                      <m:r>
                        <a:rPr lang="en-US" altLang="zh-CN" sz="2400" b="1">
                          <a:latin typeface="Cambria Math" panose="02040503050406030204" pitchFamily="18" charset="0"/>
                        </a:rPr>
                        <m:t>=−</m:t>
                      </m:r>
                      <m:r>
                        <a:rPr lang="en-US" altLang="zh-CN" sz="2400" b="1" i="1" smtClean="0">
                          <a:latin typeface="Cambria Math" panose="02040503050406030204" pitchFamily="18" charset="0"/>
                        </a:rPr>
                        <m:t>𝒇</m:t>
                      </m:r>
                      <m:d>
                        <m:dPr>
                          <m:ctrlPr>
                            <a:rPr lang="en-US" altLang="zh-CN" sz="2400" b="1" i="1" smtClean="0">
                              <a:latin typeface="Cambria Math" panose="02040503050406030204" pitchFamily="18" charset="0"/>
                            </a:rPr>
                          </m:ctrlPr>
                        </m:dPr>
                        <m:e>
                          <m:r>
                            <a:rPr lang="en-US" altLang="zh-CN" sz="2400" b="1" i="1" smtClean="0">
                              <a:latin typeface="Cambria Math" panose="02040503050406030204" pitchFamily="18" charset="0"/>
                            </a:rPr>
                            <m:t>𝑹</m:t>
                          </m:r>
                        </m:e>
                      </m:d>
                      <m:r>
                        <a:rPr lang="en-US" altLang="zh-CN" sz="2400" b="1" i="1" smtClean="0">
                          <a:latin typeface="Cambria Math" panose="02040503050406030204" pitchFamily="18" charset="0"/>
                        </a:rPr>
                        <m:t>𝒅𝑻</m:t>
                      </m:r>
                      <m:r>
                        <a:rPr lang="en-US" altLang="zh-CN" sz="2400" b="1" i="1" baseline="30000" smtClean="0">
                          <a:latin typeface="Cambria Math" panose="02040503050406030204" pitchFamily="18" charset="0"/>
                        </a:rPr>
                        <m:t>𝟐</m:t>
                      </m:r>
                      <m:r>
                        <a:rPr lang="en-US" altLang="zh-CN" sz="2400" b="1" i="1" smtClean="0">
                          <a:latin typeface="Cambria Math" panose="02040503050406030204" pitchFamily="18" charset="0"/>
                        </a:rPr>
                        <m:t>+</m:t>
                      </m:r>
                      <m:f>
                        <m:fPr>
                          <m:ctrlPr>
                            <a:rPr lang="en-US" altLang="zh-CN" sz="2400" b="1" i="1" smtClean="0">
                              <a:latin typeface="Cambria Math" panose="02040503050406030204" pitchFamily="18" charset="0"/>
                            </a:rPr>
                          </m:ctrlPr>
                        </m:fPr>
                        <m:num>
                          <m:r>
                            <a:rPr lang="en-US" altLang="zh-CN" sz="2400" b="1" i="1" smtClean="0">
                              <a:latin typeface="Cambria Math" panose="02040503050406030204" pitchFamily="18" charset="0"/>
                            </a:rPr>
                            <m:t>𝒅𝑹</m:t>
                          </m:r>
                        </m:num>
                        <m:den>
                          <m:r>
                            <a:rPr lang="en-US" altLang="zh-CN" sz="2400" b="1" i="1" smtClean="0">
                              <a:latin typeface="Cambria Math" panose="02040503050406030204" pitchFamily="18" charset="0"/>
                            </a:rPr>
                            <m:t>𝒇</m:t>
                          </m:r>
                          <m:d>
                            <m:dPr>
                              <m:ctrlPr>
                                <a:rPr lang="en-US" altLang="zh-CN" sz="2400" b="1" i="1" smtClean="0">
                                  <a:latin typeface="Cambria Math" panose="02040503050406030204" pitchFamily="18" charset="0"/>
                                </a:rPr>
                              </m:ctrlPr>
                            </m:dPr>
                            <m:e>
                              <m:r>
                                <a:rPr lang="en-US" altLang="zh-CN" sz="2400" b="1" i="1" smtClean="0">
                                  <a:latin typeface="Cambria Math" panose="02040503050406030204" pitchFamily="18" charset="0"/>
                                </a:rPr>
                                <m:t>𝑹</m:t>
                              </m:r>
                            </m:e>
                          </m:d>
                        </m:den>
                      </m:f>
                      <m:r>
                        <a:rPr lang="en-US" altLang="zh-CN" sz="2400" b="1" i="1" smtClean="0">
                          <a:latin typeface="Cambria Math" panose="02040503050406030204" pitchFamily="18" charset="0"/>
                        </a:rPr>
                        <m:t>+</m:t>
                      </m:r>
                      <m:sSup>
                        <m:sSupPr>
                          <m:ctrlPr>
                            <a:rPr lang="en-US" altLang="zh-CN" sz="2400" b="1" i="1" smtClean="0">
                              <a:latin typeface="Cambria Math" panose="02040503050406030204" pitchFamily="18" charset="0"/>
                            </a:rPr>
                          </m:ctrlPr>
                        </m:sSupPr>
                        <m:e>
                          <m:r>
                            <a:rPr lang="en-US" altLang="zh-CN" sz="2400" b="1" i="1" smtClean="0">
                              <a:latin typeface="Cambria Math" panose="02040503050406030204" pitchFamily="18" charset="0"/>
                            </a:rPr>
                            <m:t>𝑹</m:t>
                          </m:r>
                        </m:e>
                        <m:sup>
                          <m:r>
                            <a:rPr lang="en-US" altLang="zh-CN" sz="2400" b="1" i="1" smtClean="0">
                              <a:latin typeface="Cambria Math" panose="02040503050406030204" pitchFamily="18" charset="0"/>
                            </a:rPr>
                            <m:t>𝟐</m:t>
                          </m:r>
                        </m:sup>
                      </m:sSup>
                      <m:r>
                        <a:rPr lang="en-US" altLang="zh-CN" sz="2400" b="1" i="1" smtClean="0">
                          <a:latin typeface="Cambria Math" panose="02040503050406030204" pitchFamily="18" charset="0"/>
                        </a:rPr>
                        <m:t>𝒅</m:t>
                      </m:r>
                      <m:sSubSup>
                        <m:sSubSupPr>
                          <m:ctrlPr>
                            <a:rPr lang="el-GR" altLang="zh-CN" sz="2400" b="1" i="1" smtClean="0">
                              <a:latin typeface="Cambria Math" panose="02040503050406030204" pitchFamily="18" charset="0"/>
                              <a:ea typeface="Cambria Math" panose="02040503050406030204" pitchFamily="18" charset="0"/>
                            </a:rPr>
                          </m:ctrlPr>
                        </m:sSubSupPr>
                        <m:e>
                          <m:r>
                            <a:rPr lang="el-GR" altLang="zh-CN" sz="2400" b="1" i="1">
                              <a:latin typeface="Cambria Math" panose="02040503050406030204" pitchFamily="18" charset="0"/>
                              <a:ea typeface="Cambria Math" panose="02040503050406030204" pitchFamily="18" charset="0"/>
                            </a:rPr>
                            <m:t>𝜴</m:t>
                          </m:r>
                        </m:e>
                        <m:sub>
                          <m:r>
                            <a:rPr lang="en-US" altLang="zh-CN" sz="2400" b="1" i="1" smtClean="0">
                              <a:latin typeface="Cambria Math" panose="02040503050406030204" pitchFamily="18" charset="0"/>
                              <a:ea typeface="Cambria Math" panose="02040503050406030204" pitchFamily="18" charset="0"/>
                            </a:rPr>
                            <m:t>𝒌</m:t>
                          </m:r>
                        </m:sub>
                        <m:sup>
                          <m:r>
                            <a:rPr lang="en-US" altLang="zh-CN" sz="2400" b="1" i="1" smtClean="0">
                              <a:latin typeface="Cambria Math" panose="02040503050406030204" pitchFamily="18" charset="0"/>
                              <a:ea typeface="Cambria Math" panose="02040503050406030204" pitchFamily="18" charset="0"/>
                            </a:rPr>
                            <m:t>𝟐</m:t>
                          </m:r>
                        </m:sup>
                      </m:sSubSup>
                    </m:oMath>
                  </m:oMathPara>
                </a14:m>
                <a:endParaRPr lang="en-US" altLang="zh-CN" sz="2400" b="1" dirty="0">
                  <a:ea typeface="Cambria Math" panose="02040503050406030204" pitchFamily="18" charset="0"/>
                </a:endParaRPr>
              </a:p>
            </p:txBody>
          </p:sp>
        </mc:Choice>
        <mc:Fallback xmlns="">
          <p:sp>
            <p:nvSpPr>
              <p:cNvPr id="24" name="文本框 23">
                <a:extLst>
                  <a:ext uri="{FF2B5EF4-FFF2-40B4-BE49-F238E27FC236}">
                    <a16:creationId xmlns:a16="http://schemas.microsoft.com/office/drawing/2014/main" id="{BBBAD4E6-277F-44A1-8601-11C19B9EDD7A}"/>
                  </a:ext>
                </a:extLst>
              </p:cNvPr>
              <p:cNvSpPr txBox="1">
                <a:spLocks noRot="1" noChangeAspect="1" noMove="1" noResize="1" noEditPoints="1" noAdjustHandles="1" noChangeArrowheads="1" noChangeShapeType="1" noTextEdit="1"/>
              </p:cNvSpPr>
              <p:nvPr/>
            </p:nvSpPr>
            <p:spPr>
              <a:xfrm>
                <a:off x="2001839" y="1881547"/>
                <a:ext cx="5212645" cy="858568"/>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ACEF9BE7-DB9A-4F37-BC22-DAED4C8DC69D}"/>
                  </a:ext>
                </a:extLst>
              </p:cNvPr>
              <p:cNvSpPr txBox="1"/>
              <p:nvPr/>
            </p:nvSpPr>
            <p:spPr>
              <a:xfrm>
                <a:off x="7931944" y="1881547"/>
                <a:ext cx="3421856" cy="78380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altLang="zh-CN" sz="2400" b="1" i="1" smtClean="0">
                          <a:latin typeface="Cambria Math" panose="02040503050406030204" pitchFamily="18" charset="0"/>
                        </a:rPr>
                        <m:t>𝒇</m:t>
                      </m:r>
                      <m:d>
                        <m:dPr>
                          <m:ctrlPr>
                            <a:rPr lang="en-US" altLang="zh-CN" sz="2400" b="1" i="1">
                              <a:latin typeface="Cambria Math" panose="02040503050406030204" pitchFamily="18" charset="0"/>
                            </a:rPr>
                          </m:ctrlPr>
                        </m:dPr>
                        <m:e>
                          <m:r>
                            <a:rPr lang="en-US" altLang="zh-CN" sz="2400" b="1" i="1">
                              <a:latin typeface="Cambria Math" panose="02040503050406030204" pitchFamily="18" charset="0"/>
                            </a:rPr>
                            <m:t>𝑹</m:t>
                          </m:r>
                        </m:e>
                      </m:d>
                      <m:r>
                        <a:rPr lang="en-US" altLang="zh-CN" sz="2400" b="1" i="1">
                          <a:latin typeface="Cambria Math" panose="02040503050406030204" pitchFamily="18" charset="0"/>
                        </a:rPr>
                        <m:t>=</m:t>
                      </m:r>
                      <m:r>
                        <a:rPr lang="en-US" altLang="zh-CN" sz="2400" b="1" i="1">
                          <a:latin typeface="Cambria Math" panose="02040503050406030204" pitchFamily="18" charset="0"/>
                        </a:rPr>
                        <m:t>𝒌</m:t>
                      </m:r>
                      <m:r>
                        <a:rPr lang="en-US" altLang="zh-CN" sz="2400" b="1" i="1">
                          <a:latin typeface="Cambria Math" panose="02040503050406030204" pitchFamily="18" charset="0"/>
                        </a:rPr>
                        <m:t>+</m:t>
                      </m:r>
                      <m:f>
                        <m:fPr>
                          <m:ctrlPr>
                            <a:rPr lang="en-US" altLang="zh-CN" sz="2400" b="1" i="1">
                              <a:latin typeface="Cambria Math" panose="02040503050406030204" pitchFamily="18" charset="0"/>
                            </a:rPr>
                          </m:ctrlPr>
                        </m:fPr>
                        <m:num>
                          <m:r>
                            <a:rPr lang="en-US" altLang="zh-CN" sz="2400" b="1" i="1">
                              <a:latin typeface="Cambria Math" panose="02040503050406030204" pitchFamily="18" charset="0"/>
                            </a:rPr>
                            <m:t>𝑹</m:t>
                          </m:r>
                          <m:r>
                            <a:rPr lang="en-US" altLang="zh-CN" sz="2400" b="1" i="1" baseline="30000">
                              <a:latin typeface="Cambria Math" panose="02040503050406030204" pitchFamily="18" charset="0"/>
                            </a:rPr>
                            <m:t>𝟐</m:t>
                          </m:r>
                        </m:num>
                        <m:den>
                          <m:r>
                            <a:rPr lang="en-US" altLang="zh-CN" sz="2400" b="1" i="1">
                              <a:latin typeface="Cambria Math" panose="02040503050406030204" pitchFamily="18" charset="0"/>
                            </a:rPr>
                            <m:t>𝒍</m:t>
                          </m:r>
                          <m:r>
                            <a:rPr lang="en-US" altLang="zh-CN" sz="2400" b="1" i="1" baseline="30000">
                              <a:latin typeface="Cambria Math" panose="02040503050406030204" pitchFamily="18" charset="0"/>
                            </a:rPr>
                            <m:t>𝟐</m:t>
                          </m:r>
                        </m:den>
                      </m:f>
                      <m:r>
                        <a:rPr lang="en-US" altLang="zh-CN" sz="2400" b="1" i="1">
                          <a:latin typeface="Cambria Math" panose="02040503050406030204" pitchFamily="18" charset="0"/>
                        </a:rPr>
                        <m:t>−</m:t>
                      </m:r>
                      <m:f>
                        <m:fPr>
                          <m:ctrlPr>
                            <a:rPr lang="en-US" altLang="zh-CN" sz="2400" b="1" i="1">
                              <a:latin typeface="Cambria Math" panose="02040503050406030204" pitchFamily="18" charset="0"/>
                            </a:rPr>
                          </m:ctrlPr>
                        </m:fPr>
                        <m:num>
                          <m:r>
                            <a:rPr lang="en-US" altLang="zh-CN" sz="2400" b="1" i="1">
                              <a:latin typeface="Cambria Math" panose="02040503050406030204" pitchFamily="18" charset="0"/>
                            </a:rPr>
                            <m:t>𝑴</m:t>
                          </m:r>
                        </m:num>
                        <m:den>
                          <m:r>
                            <a:rPr lang="en-US" altLang="zh-CN" sz="2400" b="1" i="1">
                              <a:latin typeface="Cambria Math" panose="02040503050406030204" pitchFamily="18" charset="0"/>
                            </a:rPr>
                            <m:t>𝑹</m:t>
                          </m:r>
                          <m:r>
                            <a:rPr lang="en-US" altLang="zh-CN" sz="2400" b="1" i="1" baseline="30000">
                              <a:latin typeface="Cambria Math" panose="02040503050406030204" pitchFamily="18" charset="0"/>
                            </a:rPr>
                            <m:t>𝟐</m:t>
                          </m:r>
                        </m:den>
                      </m:f>
                    </m:oMath>
                  </m:oMathPara>
                </a14:m>
                <a:endParaRPr lang="zh-CN" altLang="en-US" sz="2400" b="1" dirty="0"/>
              </a:p>
            </p:txBody>
          </p:sp>
        </mc:Choice>
        <mc:Fallback xmlns="">
          <p:sp>
            <p:nvSpPr>
              <p:cNvPr id="25" name="文本框 24">
                <a:extLst>
                  <a:ext uri="{FF2B5EF4-FFF2-40B4-BE49-F238E27FC236}">
                    <a16:creationId xmlns:a16="http://schemas.microsoft.com/office/drawing/2014/main" id="{ACEF9BE7-DB9A-4F37-BC22-DAED4C8DC69D}"/>
                  </a:ext>
                </a:extLst>
              </p:cNvPr>
              <p:cNvSpPr txBox="1">
                <a:spLocks noRot="1" noChangeAspect="1" noMove="1" noResize="1" noEditPoints="1" noAdjustHandles="1" noChangeArrowheads="1" noChangeShapeType="1" noTextEdit="1"/>
              </p:cNvSpPr>
              <p:nvPr/>
            </p:nvSpPr>
            <p:spPr>
              <a:xfrm>
                <a:off x="7931944" y="1881547"/>
                <a:ext cx="3421856" cy="783804"/>
              </a:xfrm>
              <a:prstGeom prst="rect">
                <a:avLst/>
              </a:prstGeom>
              <a:blipFill>
                <a:blip r:embed="rId9"/>
                <a:stretch>
                  <a:fillRect/>
                </a:stretch>
              </a:blipFill>
            </p:spPr>
            <p:txBody>
              <a:bodyPr/>
              <a:lstStyle/>
              <a:p>
                <a:r>
                  <a:rPr lang="zh-CN" altLang="en-US">
                    <a:noFill/>
                  </a:rPr>
                  <a:t> </a:t>
                </a:r>
              </a:p>
            </p:txBody>
          </p:sp>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2"/>
            <a:ext cx="10515600" cy="91637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Shortcut---</a:t>
            </a:r>
            <a:r>
              <a:rPr lang="en-US" altLang="zh-CN" dirty="0">
                <a:solidFill>
                  <a:srgbClr val="0000FF"/>
                </a:solidFill>
                <a:latin typeface="Arial" panose="020B0604020202020204" pitchFamily="34" charset="0"/>
                <a:ea typeface="微软雅黑" pitchFamily="34" charset="-122"/>
                <a:cs typeface="Arial" panose="020B0604020202020204" pitchFamily="34" charset="0"/>
              </a:rPr>
              <a:t>the AdS</a:t>
            </a:r>
            <a:r>
              <a:rPr lang="en-US" altLang="zh-CN" baseline="-25000" dirty="0">
                <a:solidFill>
                  <a:srgbClr val="0000FF"/>
                </a:solidFill>
                <a:latin typeface="Arial" panose="020B0604020202020204" pitchFamily="34" charset="0"/>
                <a:ea typeface="微软雅黑" pitchFamily="34" charset="-122"/>
                <a:cs typeface="Arial" panose="020B0604020202020204" pitchFamily="34" charset="0"/>
              </a:rPr>
              <a:t>5</a:t>
            </a:r>
            <a:r>
              <a:rPr lang="en-US" altLang="zh-CN" dirty="0">
                <a:solidFill>
                  <a:srgbClr val="0000FF"/>
                </a:solidFill>
                <a:latin typeface="Arial" panose="020B0604020202020204" pitchFamily="34" charset="0"/>
                <a:ea typeface="微软雅黑" pitchFamily="34" charset="-122"/>
                <a:cs typeface="Arial" panose="020B0604020202020204" pitchFamily="34" charset="0"/>
              </a:rPr>
              <a:t> radius</a:t>
            </a:r>
            <a:endParaRPr lang="zh-CN" altLang="en-US" dirty="0">
              <a:solidFill>
                <a:srgbClr val="0000FF"/>
              </a:solidFill>
              <a:latin typeface="Arial" panose="020B0604020202020204" pitchFamily="34" charset="0"/>
              <a:ea typeface="微软雅黑"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71500" y="1611921"/>
                <a:ext cx="10755728" cy="4625510"/>
              </a:xfrm>
              <a:ln w="19050">
                <a:noFill/>
                <a:prstDash val="dash"/>
              </a:ln>
            </p:spPr>
            <p:txBody>
              <a:bodyPr>
                <a:normAutofit/>
              </a:bodyPr>
              <a:lstStyle/>
              <a:p>
                <a:pPr marL="0" indent="0">
                  <a:buNone/>
                </a:pPr>
                <a:r>
                  <a:rPr lang="en-US" altLang="zh-CN" dirty="0">
                    <a:latin typeface="微软雅黑" panose="020B0503020204020204" pitchFamily="34" charset="-122"/>
                    <a:ea typeface="微软雅黑" panose="020B0503020204020204" pitchFamily="34" charset="-122"/>
                  </a:rPr>
                  <a:t>The shortcut was also used to bound the AdS</a:t>
                </a:r>
                <a:r>
                  <a:rPr lang="en-US" altLang="zh-CN" baseline="-25000" dirty="0">
                    <a:latin typeface="微软雅黑" panose="020B0503020204020204" pitchFamily="34" charset="-122"/>
                    <a:ea typeface="微软雅黑" panose="020B0503020204020204" pitchFamily="34" charset="-122"/>
                  </a:rPr>
                  <a:t>5</a:t>
                </a:r>
                <a:r>
                  <a:rPr lang="en-US" altLang="zh-CN" dirty="0">
                    <a:latin typeface="微软雅黑" panose="020B0503020204020204" pitchFamily="34" charset="-122"/>
                    <a:ea typeface="微软雅黑" panose="020B0503020204020204" pitchFamily="34" charset="-122"/>
                  </a:rPr>
                  <a:t> radius as</a:t>
                </a:r>
              </a:p>
              <a:p>
                <a:endParaRPr lang="en-US" altLang="zh-CN" sz="3200" dirty="0">
                  <a:latin typeface="微软雅黑" panose="020B0503020204020204" pitchFamily="34" charset="-122"/>
                  <a:ea typeface="微软雅黑" panose="020B0503020204020204" pitchFamily="34" charset="-122"/>
                </a:endParaRPr>
              </a:p>
              <a:p>
                <a:endParaRPr lang="en-US" altLang="zh-CN" sz="3200" dirty="0">
                  <a:latin typeface="微软雅黑" panose="020B0503020204020204" pitchFamily="34" charset="-122"/>
                  <a:ea typeface="微软雅黑" panose="020B0503020204020204" pitchFamily="34" charset="-122"/>
                </a:endParaRPr>
              </a:p>
              <a:p>
                <a:pPr marL="0" indent="0">
                  <a:buNone/>
                </a:pPr>
                <a:r>
                  <a:rPr lang="en-US" altLang="zh-CN" dirty="0">
                    <a:latin typeface="微软雅黑" panose="020B0503020204020204" pitchFamily="34" charset="-122"/>
                    <a:ea typeface="微软雅黑" panose="020B0503020204020204" pitchFamily="34" charset="-122"/>
                  </a:rPr>
                  <a:t>at </a:t>
                </a:r>
                <a14:m>
                  <m:oMath xmlns:m="http://schemas.openxmlformats.org/officeDocument/2006/math">
                    <m:r>
                      <a:rPr lang="en-US" altLang="zh-CN" b="0" i="1" dirty="0" smtClean="0">
                        <a:latin typeface="Cambria Math" panose="02040503050406030204" pitchFamily="18" charset="0"/>
                      </a:rPr>
                      <m:t>68% </m:t>
                    </m:r>
                  </m:oMath>
                </a14:m>
                <a:r>
                  <a:rPr lang="en-US" altLang="zh-CN" dirty="0">
                    <a:latin typeface="微软雅黑" panose="020B0503020204020204" pitchFamily="34" charset="-122"/>
                    <a:ea typeface="微软雅黑" panose="020B0503020204020204" pitchFamily="34" charset="-122"/>
                  </a:rPr>
                  <a:t>confidence level.</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71500" y="1611921"/>
                <a:ext cx="10755728" cy="4625510"/>
              </a:xfrm>
              <a:blipFill>
                <a:blip r:embed="rId3"/>
                <a:stretch>
                  <a:fillRect l="-1190" t="-2240"/>
                </a:stretch>
              </a:blipFill>
              <a:ln w="19050">
                <a:noFill/>
                <a:prstDash val="dash"/>
              </a:ln>
            </p:spPr>
            <p:txBody>
              <a:bodyPr/>
              <a:lstStyle/>
              <a:p>
                <a:r>
                  <a:rPr lang="zh-CN" altLang="en-US">
                    <a:noFill/>
                  </a:rPr>
                  <a:t> </a:t>
                </a:r>
              </a:p>
            </p:txBody>
          </p:sp>
        </mc:Fallback>
      </mc:AlternateContent>
      <p:sp>
        <p:nvSpPr>
          <p:cNvPr id="6" name="灯片编号占位符 16"/>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62</a:t>
            </a:fld>
            <a:endParaRPr lang="zh-CN" altLang="en-US" sz="2400" b="1" dirty="0"/>
          </a:p>
        </p:txBody>
      </p:sp>
      <p:sp>
        <p:nvSpPr>
          <p:cNvPr id="9" name="矩形 8"/>
          <p:cNvSpPr/>
          <p:nvPr/>
        </p:nvSpPr>
        <p:spPr>
          <a:xfrm>
            <a:off x="943554" y="5604394"/>
            <a:ext cx="10304891" cy="461665"/>
          </a:xfrm>
          <a:prstGeom prst="rect">
            <a:avLst/>
          </a:prstGeom>
        </p:spPr>
        <p:txBody>
          <a:bodyPr wrap="square">
            <a:spAutoFit/>
          </a:bodyPr>
          <a:lstStyle/>
          <a:p>
            <a:r>
              <a:rPr lang="sv-SE" altLang="zh-CN" sz="2400" b="1" dirty="0">
                <a:solidFill>
                  <a:srgbClr val="0000FF"/>
                </a:solidFill>
              </a:rPr>
              <a:t>L. Visinelli, N. Bolis, and S. Vagnozzi</a:t>
            </a:r>
            <a:r>
              <a:rPr lang="en-US" altLang="zh-CN" sz="2400" b="1" dirty="0">
                <a:solidFill>
                  <a:srgbClr val="0000FF"/>
                </a:solidFill>
              </a:rPr>
              <a:t>,</a:t>
            </a:r>
            <a:r>
              <a:rPr lang="de-DE" altLang="zh-CN" sz="2400" b="1" dirty="0">
                <a:solidFill>
                  <a:srgbClr val="0000FF"/>
                </a:solidFill>
              </a:rPr>
              <a:t> </a:t>
            </a:r>
            <a:r>
              <a:rPr lang="en-US" altLang="zh-CN" sz="2400" b="1" dirty="0">
                <a:solidFill>
                  <a:srgbClr val="C00000"/>
                </a:solidFill>
              </a:rPr>
              <a:t>PRD 97 (2018) 064039.</a:t>
            </a:r>
          </a:p>
        </p:txBody>
      </p:sp>
      <p:cxnSp>
        <p:nvCxnSpPr>
          <p:cNvPr id="7" name="直接连接符 6"/>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3CEE830-519A-47EF-90BA-04E3B55CACD9}"/>
                  </a:ext>
                </a:extLst>
              </p:cNvPr>
              <p:cNvSpPr txBox="1"/>
              <p:nvPr/>
            </p:nvSpPr>
            <p:spPr>
              <a:xfrm>
                <a:off x="4114983" y="2416214"/>
                <a:ext cx="2604880" cy="553998"/>
              </a:xfrm>
              <a:prstGeom prst="rect">
                <a:avLst/>
              </a:prstGeom>
              <a:solidFill>
                <a:srgbClr val="FFFF00"/>
              </a:solidFill>
              <a:ln w="28575">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3600" b="1" i="1" smtClean="0">
                          <a:solidFill>
                            <a:srgbClr val="C00000"/>
                          </a:solidFill>
                          <a:latin typeface="Cambria Math" panose="02040503050406030204" pitchFamily="18" charset="0"/>
                        </a:rPr>
                        <m:t>𝒍</m:t>
                      </m:r>
                      <m:r>
                        <a:rPr lang="en-US" altLang="zh-CN" sz="3600" b="1" i="1" smtClean="0">
                          <a:solidFill>
                            <a:srgbClr val="C00000"/>
                          </a:solidFill>
                          <a:latin typeface="Cambria Math" panose="02040503050406030204" pitchFamily="18" charset="0"/>
                          <a:ea typeface="Cambria Math" panose="02040503050406030204" pitchFamily="18" charset="0"/>
                        </a:rPr>
                        <m:t>≤</m:t>
                      </m:r>
                      <m:r>
                        <a:rPr lang="en-US" altLang="zh-CN" sz="3600" b="1" i="1" smtClean="0">
                          <a:solidFill>
                            <a:srgbClr val="C00000"/>
                          </a:solidFill>
                          <a:latin typeface="Cambria Math" panose="02040503050406030204" pitchFamily="18" charset="0"/>
                        </a:rPr>
                        <m:t>𝟎</m:t>
                      </m:r>
                      <m:r>
                        <a:rPr lang="en-US" altLang="zh-CN" sz="3600" b="1" i="1" smtClean="0">
                          <a:solidFill>
                            <a:srgbClr val="C00000"/>
                          </a:solidFill>
                          <a:latin typeface="Cambria Math" panose="02040503050406030204" pitchFamily="18" charset="0"/>
                        </a:rPr>
                        <m:t>.</m:t>
                      </m:r>
                      <m:r>
                        <a:rPr lang="en-US" altLang="zh-CN" sz="3600" b="1" i="1" smtClean="0">
                          <a:solidFill>
                            <a:srgbClr val="C00000"/>
                          </a:solidFill>
                          <a:latin typeface="Cambria Math" panose="02040503050406030204" pitchFamily="18" charset="0"/>
                        </a:rPr>
                        <m:t>𝟓</m:t>
                      </m:r>
                      <m:r>
                        <a:rPr lang="en-US" altLang="zh-CN" sz="3600" b="1" i="1" smtClean="0">
                          <a:solidFill>
                            <a:srgbClr val="C00000"/>
                          </a:solidFill>
                          <a:latin typeface="Cambria Math" panose="02040503050406030204" pitchFamily="18" charset="0"/>
                        </a:rPr>
                        <m:t> </m:t>
                      </m:r>
                      <m:r>
                        <a:rPr lang="en-US" altLang="zh-CN" sz="3600" b="1" i="0" smtClean="0">
                          <a:solidFill>
                            <a:srgbClr val="C00000"/>
                          </a:solidFill>
                          <a:latin typeface="Cambria Math" panose="02040503050406030204" pitchFamily="18" charset="0"/>
                          <a:ea typeface="Cambria Math" panose="02040503050406030204" pitchFamily="18" charset="0"/>
                        </a:rPr>
                        <m:t>𝐌𝐩𝐜</m:t>
                      </m:r>
                    </m:oMath>
                  </m:oMathPara>
                </a14:m>
                <a:endParaRPr lang="zh-CN" altLang="en-US" sz="3600" b="1" dirty="0">
                  <a:solidFill>
                    <a:srgbClr val="C00000"/>
                  </a:solidFill>
                </a:endParaRPr>
              </a:p>
            </p:txBody>
          </p:sp>
        </mc:Choice>
        <mc:Fallback xmlns="">
          <p:sp>
            <p:nvSpPr>
              <p:cNvPr id="10" name="文本框 9">
                <a:extLst>
                  <a:ext uri="{FF2B5EF4-FFF2-40B4-BE49-F238E27FC236}">
                    <a16:creationId xmlns:a16="http://schemas.microsoft.com/office/drawing/2014/main" id="{23CEE830-519A-47EF-90BA-04E3B55CACD9}"/>
                  </a:ext>
                </a:extLst>
              </p:cNvPr>
              <p:cNvSpPr txBox="1">
                <a:spLocks noRot="1" noChangeAspect="1" noMove="1" noResize="1" noEditPoints="1" noAdjustHandles="1" noChangeArrowheads="1" noChangeShapeType="1" noTextEdit="1"/>
              </p:cNvSpPr>
              <p:nvPr/>
            </p:nvSpPr>
            <p:spPr>
              <a:xfrm>
                <a:off x="4114983" y="2416214"/>
                <a:ext cx="2604880" cy="553998"/>
              </a:xfrm>
              <a:prstGeom prst="rect">
                <a:avLst/>
              </a:prstGeom>
              <a:blipFill>
                <a:blip r:embed="rId4"/>
                <a:stretch>
                  <a:fillRect/>
                </a:stretch>
              </a:blipFill>
              <a:ln w="28575">
                <a:solidFill>
                  <a:srgbClr val="0000FF"/>
                </a:solidFill>
              </a:ln>
            </p:spPr>
            <p:txBody>
              <a:bodyPr/>
              <a:lstStyle/>
              <a:p>
                <a:r>
                  <a:rPr lang="zh-CN" altLang="en-US">
                    <a:noFill/>
                  </a:rPr>
                  <a:t> </a:t>
                </a:r>
              </a:p>
            </p:txBody>
          </p:sp>
        </mc:Fallback>
      </mc:AlternateContent>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2"/>
            <a:ext cx="10515600" cy="91637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Shortcut---</a:t>
            </a:r>
            <a:r>
              <a:rPr lang="en-US" altLang="zh-CN" dirty="0">
                <a:solidFill>
                  <a:srgbClr val="0000FF"/>
                </a:solidFill>
                <a:latin typeface="Arial" panose="020B0604020202020204" pitchFamily="34" charset="0"/>
                <a:ea typeface="微软雅黑" pitchFamily="34" charset="-122"/>
                <a:cs typeface="Arial" panose="020B0604020202020204" pitchFamily="34" charset="0"/>
                <a:sym typeface="+mn-ea"/>
              </a:rPr>
              <a:t>t</a:t>
            </a:r>
            <a:r>
              <a:rPr lang="en-US" altLang="zh-CN" dirty="0">
                <a:solidFill>
                  <a:srgbClr val="0000FF"/>
                </a:solidFill>
                <a:latin typeface="Arial" panose="020B0604020202020204" pitchFamily="34" charset="0"/>
                <a:ea typeface="微软雅黑" pitchFamily="34" charset="-122"/>
                <a:cs typeface="Arial" panose="020B0604020202020204" pitchFamily="34" charset="0"/>
              </a:rPr>
              <a:t>he dS</a:t>
            </a:r>
            <a:r>
              <a:rPr lang="en-US" altLang="zh-CN" baseline="-25000" dirty="0">
                <a:solidFill>
                  <a:srgbClr val="0000FF"/>
                </a:solidFill>
                <a:latin typeface="Arial" panose="020B0604020202020204" pitchFamily="34" charset="0"/>
                <a:ea typeface="微软雅黑" pitchFamily="34" charset="-122"/>
                <a:cs typeface="Arial" panose="020B0604020202020204" pitchFamily="34" charset="0"/>
              </a:rPr>
              <a:t>5</a:t>
            </a:r>
            <a:r>
              <a:rPr lang="en-US" altLang="zh-CN" dirty="0">
                <a:solidFill>
                  <a:srgbClr val="0000FF"/>
                </a:solidFill>
                <a:latin typeface="Arial" panose="020B0604020202020204" pitchFamily="34" charset="0"/>
                <a:ea typeface="微软雅黑" pitchFamily="34" charset="-122"/>
                <a:cs typeface="Arial" panose="020B0604020202020204" pitchFamily="34" charset="0"/>
              </a:rPr>
              <a:t> radius</a:t>
            </a:r>
            <a:endParaRPr lang="zh-CN" altLang="en-US" dirty="0">
              <a:solidFill>
                <a:srgbClr val="0000FF"/>
              </a:solidFill>
              <a:latin typeface="Arial" panose="020B0604020202020204" pitchFamily="34" charset="0"/>
              <a:ea typeface="微软雅黑" pitchFamily="34" charset="-122"/>
              <a:cs typeface="Arial" panose="020B0604020202020204" pitchFamily="34" charset="0"/>
            </a:endParaRPr>
          </a:p>
        </p:txBody>
      </p:sp>
      <p:sp>
        <p:nvSpPr>
          <p:cNvPr id="6" name="灯片编号占位符 16"/>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63</a:t>
            </a:fld>
            <a:endParaRPr lang="zh-CN" altLang="en-US" sz="2400" b="1" dirty="0"/>
          </a:p>
        </p:txBody>
      </p:sp>
      <p:grpSp>
        <p:nvGrpSpPr>
          <p:cNvPr id="10" name="组合 9">
            <a:extLst>
              <a:ext uri="{FF2B5EF4-FFF2-40B4-BE49-F238E27FC236}">
                <a16:creationId xmlns:a16="http://schemas.microsoft.com/office/drawing/2014/main" id="{36D05710-90F7-4059-BC6D-8C563EAA5E09}"/>
              </a:ext>
            </a:extLst>
          </p:cNvPr>
          <p:cNvGrpSpPr/>
          <p:nvPr/>
        </p:nvGrpSpPr>
        <p:grpSpPr>
          <a:xfrm>
            <a:off x="1209673" y="4146206"/>
            <a:ext cx="9991727" cy="2242586"/>
            <a:chOff x="1123948" y="5039914"/>
            <a:chExt cx="9991727" cy="1194029"/>
          </a:xfrm>
        </p:grpSpPr>
        <p:sp>
          <p:nvSpPr>
            <p:cNvPr id="14" name="矩形 13"/>
            <p:cNvSpPr/>
            <p:nvPr/>
          </p:nvSpPr>
          <p:spPr>
            <a:xfrm>
              <a:off x="1228724" y="5988137"/>
              <a:ext cx="9886951" cy="245806"/>
            </a:xfrm>
            <a:prstGeom prst="rect">
              <a:avLst/>
            </a:prstGeom>
          </p:spPr>
          <p:txBody>
            <a:bodyPr wrap="square">
              <a:spAutoFit/>
            </a:bodyPr>
            <a:lstStyle/>
            <a:p>
              <a:pPr marL="0" lvl="1">
                <a:defRPr/>
              </a:pPr>
              <a:r>
                <a:rPr lang="en-US" altLang="zh-CN" sz="2400" dirty="0">
                  <a:solidFill>
                    <a:srgbClr val="0000FF"/>
                  </a:solidFill>
                  <a:latin typeface="微软雅黑" panose="020B0503020204020204" pitchFamily="34" charset="-122"/>
                  <a:ea typeface="微软雅黑" panose="020B0503020204020204" pitchFamily="34" charset="-122"/>
                  <a:sym typeface="+mn-ea"/>
                </a:rPr>
                <a:t>Z.C. Lin(</a:t>
              </a:r>
              <a:r>
                <a:rPr lang="zh-CN" altLang="en-US" sz="2400" dirty="0">
                  <a:solidFill>
                    <a:srgbClr val="0000FF"/>
                  </a:solidFill>
                  <a:latin typeface="微软雅黑" panose="020B0503020204020204" pitchFamily="34" charset="-122"/>
                  <a:ea typeface="微软雅黑" panose="020B0503020204020204" pitchFamily="34" charset="-122"/>
                  <a:sym typeface="+mn-ea"/>
                </a:rPr>
                <a:t>林子超</a:t>
              </a:r>
              <a:r>
                <a:rPr lang="en-US" altLang="zh-CN" sz="2400" dirty="0">
                  <a:solidFill>
                    <a:srgbClr val="0000FF"/>
                  </a:solidFill>
                  <a:latin typeface="微软雅黑" panose="020B0503020204020204" pitchFamily="34" charset="-122"/>
                  <a:ea typeface="微软雅黑" panose="020B0503020204020204" pitchFamily="34" charset="-122"/>
                  <a:sym typeface="+mn-ea"/>
                </a:rPr>
                <a:t>), H. Yu(</a:t>
              </a:r>
              <a:r>
                <a:rPr lang="zh-CN" altLang="en-US" sz="2400" dirty="0">
                  <a:solidFill>
                    <a:srgbClr val="0000FF"/>
                  </a:solidFill>
                  <a:latin typeface="微软雅黑" panose="020B0503020204020204" pitchFamily="34" charset="-122"/>
                  <a:ea typeface="微软雅黑" panose="020B0503020204020204" pitchFamily="34" charset="-122"/>
                  <a:sym typeface="+mn-ea"/>
                </a:rPr>
                <a:t>喻豪</a:t>
              </a:r>
              <a:r>
                <a:rPr lang="en-US" altLang="zh-CN" sz="2400" dirty="0">
                  <a:solidFill>
                    <a:srgbClr val="0000FF"/>
                  </a:solidFill>
                  <a:latin typeface="微软雅黑" panose="020B0503020204020204" pitchFamily="34" charset="-122"/>
                  <a:ea typeface="微软雅黑" panose="020B0503020204020204" pitchFamily="34" charset="-122"/>
                  <a:sym typeface="+mn-ea"/>
                </a:rPr>
                <a:t>), and YXL</a:t>
              </a:r>
              <a:r>
                <a:rPr lang="en-US" altLang="zh-CN" sz="2400" dirty="0">
                  <a:latin typeface="微软雅黑" panose="020B0503020204020204" pitchFamily="34" charset="-122"/>
                  <a:ea typeface="微软雅黑" panose="020B0503020204020204" pitchFamily="34" charset="-122"/>
                  <a:sym typeface="+mn-ea"/>
                </a:rPr>
                <a:t>, </a:t>
              </a:r>
              <a:r>
                <a:rPr lang="en-US" altLang="zh-CN" sz="2400" dirty="0">
                  <a:solidFill>
                    <a:srgbClr val="C00000"/>
                  </a:solidFill>
                  <a:latin typeface="微软雅黑" panose="020B0503020204020204" pitchFamily="34" charset="-122"/>
                  <a:ea typeface="微软雅黑" panose="020B0503020204020204" pitchFamily="34" charset="-122"/>
                  <a:sym typeface="+mn-ea"/>
                </a:rPr>
                <a:t>PRD 101 (2020) 104058.</a:t>
              </a:r>
            </a:p>
          </p:txBody>
        </p:sp>
        <p:sp>
          <p:nvSpPr>
            <p:cNvPr id="8" name="矩形 7">
              <a:extLst>
                <a:ext uri="{FF2B5EF4-FFF2-40B4-BE49-F238E27FC236}">
                  <a16:creationId xmlns:a16="http://schemas.microsoft.com/office/drawing/2014/main" id="{F73C2B2A-EA08-46FF-9674-DCC42FCD12A7}"/>
                </a:ext>
              </a:extLst>
            </p:cNvPr>
            <p:cNvSpPr/>
            <p:nvPr/>
          </p:nvSpPr>
          <p:spPr>
            <a:xfrm>
              <a:off x="1123948" y="5039914"/>
              <a:ext cx="9458885" cy="27858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T</a:t>
              </a:r>
              <a:r>
                <a:rPr lang="zh-CN" altLang="en-US" sz="2800" dirty="0">
                  <a:latin typeface="微软雅黑" panose="020B0503020204020204" pitchFamily="34" charset="-122"/>
                  <a:ea typeface="微软雅黑" panose="020B0503020204020204" pitchFamily="34" charset="-122"/>
                </a:rPr>
                <a:t>he dS</a:t>
              </a:r>
              <a:r>
                <a:rPr lang="en-US" altLang="zh-CN" sz="2800" baseline="-25000" dirty="0">
                  <a:latin typeface="微软雅黑" panose="020B0503020204020204" pitchFamily="34" charset="-122"/>
                  <a:ea typeface="微软雅黑" panose="020B0503020204020204" pitchFamily="34" charset="-122"/>
                </a:rPr>
                <a:t>5</a:t>
              </a:r>
              <a:r>
                <a:rPr lang="zh-CN" altLang="en-US" sz="2800" dirty="0">
                  <a:latin typeface="微软雅黑" panose="020B0503020204020204" pitchFamily="34" charset="-122"/>
                  <a:ea typeface="微软雅黑" panose="020B0503020204020204" pitchFamily="34" charset="-122"/>
                </a:rPr>
                <a:t> radius </a:t>
              </a:r>
              <a:r>
                <a:rPr lang="en-US" altLang="zh-CN" sz="2800" dirty="0">
                  <a:latin typeface="微软雅黑" panose="020B0503020204020204" pitchFamily="34" charset="-122"/>
                  <a:ea typeface="微软雅黑" panose="020B0503020204020204" pitchFamily="34" charset="-122"/>
                </a:rPr>
                <a:t>was </a:t>
              </a:r>
              <a:r>
                <a:rPr lang="zh-CN" altLang="en-US" sz="2800" dirty="0">
                  <a:latin typeface="微软雅黑" panose="020B0503020204020204" pitchFamily="34" charset="-122"/>
                  <a:ea typeface="微软雅黑" panose="020B0503020204020204" pitchFamily="34" charset="-122"/>
                </a:rPr>
                <a:t>bounded as</a:t>
              </a: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24C428BF-CB88-4455-959B-7421E895B486}"/>
                    </a:ext>
                  </a:extLst>
                </p:cNvPr>
                <p:cNvSpPr txBox="1"/>
                <p:nvPr/>
              </p:nvSpPr>
              <p:spPr>
                <a:xfrm>
                  <a:off x="7601893" y="5476982"/>
                  <a:ext cx="2433918" cy="461665"/>
                </a:xfrm>
                <a:prstGeom prst="rect">
                  <a:avLst/>
                </a:prstGeom>
                <a:noFill/>
              </p:spPr>
              <p:txBody>
                <a:bodyPr wrap="square">
                  <a:spAutoFit/>
                </a:bodyPr>
                <a:lstStyle/>
                <a:p>
                  <a14:m>
                    <m:oMath xmlns:m="http://schemas.openxmlformats.org/officeDocument/2006/math">
                      <m:r>
                        <a:rPr lang="en-US" altLang="zh-CN" sz="2400" i="1" smtClean="0">
                          <a:solidFill>
                            <a:srgbClr val="0000CC"/>
                          </a:solidFill>
                          <a:latin typeface="Cambria Math" panose="02040503050406030204" pitchFamily="18" charset="0"/>
                        </a:rPr>
                        <m:t>∧</m:t>
                      </m:r>
                    </m:oMath>
                  </a14:m>
                  <a:r>
                    <a:rPr lang="en-US" altLang="zh-CN" sz="2400" dirty="0">
                      <a:solidFill>
                        <a:srgbClr val="0000CC"/>
                      </a:solidFill>
                    </a:rPr>
                    <a:t>CDM model</a:t>
                  </a:r>
                  <a:endParaRPr lang="zh-CN" altLang="en-US" sz="2400" dirty="0"/>
                </a:p>
              </p:txBody>
            </p:sp>
          </mc:Choice>
          <mc:Fallback xmlns="">
            <p:sp>
              <p:nvSpPr>
                <p:cNvPr id="16" name="文本框 15">
                  <a:extLst>
                    <a:ext uri="{FF2B5EF4-FFF2-40B4-BE49-F238E27FC236}">
                      <a16:creationId xmlns:a16="http://schemas.microsoft.com/office/drawing/2014/main" id="{24C428BF-CB88-4455-959B-7421E895B486}"/>
                    </a:ext>
                  </a:extLst>
                </p:cNvPr>
                <p:cNvSpPr txBox="1">
                  <a:spLocks noRot="1" noChangeAspect="1" noMove="1" noResize="1" noEditPoints="1" noAdjustHandles="1" noChangeArrowheads="1" noChangeShapeType="1" noTextEdit="1"/>
                </p:cNvSpPr>
                <p:nvPr/>
              </p:nvSpPr>
              <p:spPr>
                <a:xfrm>
                  <a:off x="7601893" y="5476982"/>
                  <a:ext cx="2433918" cy="461665"/>
                </a:xfrm>
                <a:prstGeom prst="rect">
                  <a:avLst/>
                </a:prstGeom>
                <a:blipFill>
                  <a:blip r:embed="rId3"/>
                  <a:stretch>
                    <a:fillRect t="-5634"/>
                  </a:stretch>
                </a:blipFill>
              </p:spPr>
              <p:txBody>
                <a:bodyPr/>
                <a:lstStyle/>
                <a:p>
                  <a:r>
                    <a:rPr lang="zh-CN" altLang="en-US">
                      <a:noFill/>
                    </a:rPr>
                    <a:t> </a:t>
                  </a:r>
                </a:p>
              </p:txBody>
            </p:sp>
          </mc:Fallback>
        </mc:AlternateContent>
      </p:grpSp>
      <p:cxnSp>
        <p:nvCxnSpPr>
          <p:cNvPr id="19" name="直接连接符 18">
            <a:extLst>
              <a:ext uri="{FF2B5EF4-FFF2-40B4-BE49-F238E27FC236}">
                <a16:creationId xmlns:a16="http://schemas.microsoft.com/office/drawing/2014/main" id="{B0EE58BB-B366-4052-85E2-235F2BDB0B68}"/>
              </a:ext>
            </a:extLst>
          </p:cNvPr>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7B364D8-45ED-4878-93F0-248D6F2BD002}"/>
                  </a:ext>
                </a:extLst>
              </p:cNvPr>
              <p:cNvSpPr txBox="1"/>
              <p:nvPr/>
            </p:nvSpPr>
            <p:spPr>
              <a:xfrm>
                <a:off x="4073764" y="4947939"/>
                <a:ext cx="3268459" cy="566565"/>
              </a:xfrm>
              <a:prstGeom prst="rect">
                <a:avLst/>
              </a:prstGeom>
              <a:solidFill>
                <a:srgbClr val="FFFF00"/>
              </a:solidFill>
              <a:ln w="28575">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3600" b="1" i="1" smtClean="0">
                          <a:solidFill>
                            <a:srgbClr val="C00000"/>
                          </a:solidFill>
                          <a:latin typeface="Cambria Math" panose="02040503050406030204" pitchFamily="18" charset="0"/>
                        </a:rPr>
                        <m:t>𝒍</m:t>
                      </m:r>
                      <m:r>
                        <a:rPr lang="en-US" altLang="zh-CN" sz="3600" b="1" i="1" smtClean="0">
                          <a:solidFill>
                            <a:srgbClr val="C00000"/>
                          </a:solidFill>
                          <a:latin typeface="Cambria Math" panose="02040503050406030204" pitchFamily="18" charset="0"/>
                        </a:rPr>
                        <m:t>&gt;</m:t>
                      </m:r>
                      <m:r>
                        <a:rPr lang="en-US" altLang="zh-CN" sz="3600" b="1" i="1" smtClean="0">
                          <a:solidFill>
                            <a:srgbClr val="C00000"/>
                          </a:solidFill>
                          <a:latin typeface="Cambria Math" panose="02040503050406030204" pitchFamily="18" charset="0"/>
                        </a:rPr>
                        <m:t>𝟐</m:t>
                      </m:r>
                      <m:r>
                        <a:rPr lang="en-US" altLang="zh-CN" sz="3600" b="1" i="1" smtClean="0">
                          <a:solidFill>
                            <a:srgbClr val="C00000"/>
                          </a:solidFill>
                          <a:latin typeface="Cambria Math" panose="02040503050406030204" pitchFamily="18" charset="0"/>
                          <a:ea typeface="Cambria Math" panose="02040503050406030204" pitchFamily="18" charset="0"/>
                        </a:rPr>
                        <m:t>×</m:t>
                      </m:r>
                      <m:sSup>
                        <m:sSupPr>
                          <m:ctrlPr>
                            <a:rPr lang="en-US" altLang="zh-CN" sz="3600" b="1" i="1" smtClean="0">
                              <a:solidFill>
                                <a:srgbClr val="C00000"/>
                              </a:solidFill>
                              <a:latin typeface="Cambria Math" panose="02040503050406030204" pitchFamily="18" charset="0"/>
                              <a:ea typeface="Cambria Math" panose="02040503050406030204" pitchFamily="18" charset="0"/>
                            </a:rPr>
                          </m:ctrlPr>
                        </m:sSupPr>
                        <m:e>
                          <m:r>
                            <a:rPr lang="en-US" altLang="zh-CN" sz="3600" b="1" i="1" smtClean="0">
                              <a:solidFill>
                                <a:srgbClr val="C00000"/>
                              </a:solidFill>
                              <a:latin typeface="Cambria Math" panose="02040503050406030204" pitchFamily="18" charset="0"/>
                              <a:ea typeface="Cambria Math" panose="02040503050406030204" pitchFamily="18" charset="0"/>
                            </a:rPr>
                            <m:t>𝟏𝟎</m:t>
                          </m:r>
                        </m:e>
                        <m:sup>
                          <m:r>
                            <a:rPr lang="en-US" altLang="zh-CN" sz="3600" b="1" i="1" smtClean="0">
                              <a:solidFill>
                                <a:srgbClr val="C00000"/>
                              </a:solidFill>
                              <a:latin typeface="Cambria Math" panose="02040503050406030204" pitchFamily="18" charset="0"/>
                              <a:ea typeface="Cambria Math" panose="02040503050406030204" pitchFamily="18" charset="0"/>
                            </a:rPr>
                            <m:t>𝟑</m:t>
                          </m:r>
                        </m:sup>
                      </m:sSup>
                      <m:r>
                        <a:rPr lang="en-US" altLang="zh-CN" sz="3600" b="1" i="0" smtClean="0">
                          <a:solidFill>
                            <a:srgbClr val="C00000"/>
                          </a:solidFill>
                          <a:latin typeface="Cambria Math" panose="02040503050406030204" pitchFamily="18" charset="0"/>
                          <a:ea typeface="Cambria Math" panose="02040503050406030204" pitchFamily="18" charset="0"/>
                        </a:rPr>
                        <m:t>𝐓𝐩𝐜</m:t>
                      </m:r>
                    </m:oMath>
                  </m:oMathPara>
                </a14:m>
                <a:endParaRPr lang="zh-CN" altLang="en-US" sz="3600" b="1" dirty="0">
                  <a:solidFill>
                    <a:srgbClr val="C00000"/>
                  </a:solidFill>
                </a:endParaRPr>
              </a:p>
            </p:txBody>
          </p:sp>
        </mc:Choice>
        <mc:Fallback xmlns="">
          <p:sp>
            <p:nvSpPr>
              <p:cNvPr id="3" name="文本框 2">
                <a:extLst>
                  <a:ext uri="{FF2B5EF4-FFF2-40B4-BE49-F238E27FC236}">
                    <a16:creationId xmlns:a16="http://schemas.microsoft.com/office/drawing/2014/main" id="{E7B364D8-45ED-4878-93F0-248D6F2BD002}"/>
                  </a:ext>
                </a:extLst>
              </p:cNvPr>
              <p:cNvSpPr txBox="1">
                <a:spLocks noRot="1" noChangeAspect="1" noMove="1" noResize="1" noEditPoints="1" noAdjustHandles="1" noChangeArrowheads="1" noChangeShapeType="1" noTextEdit="1"/>
              </p:cNvSpPr>
              <p:nvPr/>
            </p:nvSpPr>
            <p:spPr>
              <a:xfrm>
                <a:off x="4073764" y="4947939"/>
                <a:ext cx="3268459" cy="566565"/>
              </a:xfrm>
              <a:prstGeom prst="rect">
                <a:avLst/>
              </a:prstGeom>
              <a:blipFill>
                <a:blip r:embed="rId4"/>
                <a:stretch>
                  <a:fillRect/>
                </a:stretch>
              </a:blipFill>
              <a:ln w="28575">
                <a:solidFill>
                  <a:srgbClr val="0000FF"/>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2350844C-1F55-4555-A079-238E71815CE8}"/>
                  </a:ext>
                </a:extLst>
              </p:cNvPr>
              <p:cNvSpPr txBox="1"/>
              <p:nvPr/>
            </p:nvSpPr>
            <p:spPr>
              <a:xfrm>
                <a:off x="3605944" y="2365247"/>
                <a:ext cx="4666341" cy="76623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zh-CN" sz="2400" b="1" i="1" smtClean="0">
                          <a:solidFill>
                            <a:schemeClr val="tx1"/>
                          </a:solidFill>
                          <a:latin typeface="Cambria Math" panose="02040503050406030204" pitchFamily="18" charset="0"/>
                        </a:rPr>
                        <m:t>𝒅𝑺</m:t>
                      </m:r>
                      <m:r>
                        <a:rPr lang="en-US" altLang="zh-CN" sz="2400" b="1" i="1" baseline="30000" smtClean="0">
                          <a:solidFill>
                            <a:schemeClr val="tx1"/>
                          </a:solidFill>
                          <a:latin typeface="Cambria Math" panose="02040503050406030204" pitchFamily="18" charset="0"/>
                        </a:rPr>
                        <m:t>𝟐</m:t>
                      </m:r>
                      <m:r>
                        <a:rPr lang="en-US" altLang="zh-CN" sz="2400" b="1">
                          <a:solidFill>
                            <a:schemeClr val="tx1"/>
                          </a:solidFill>
                          <a:latin typeface="Cambria Math" panose="02040503050406030204" pitchFamily="18" charset="0"/>
                        </a:rPr>
                        <m:t>=−</m:t>
                      </m:r>
                      <m:r>
                        <a:rPr lang="en-US" altLang="zh-CN" sz="2400" b="1" i="1" smtClean="0">
                          <a:solidFill>
                            <a:schemeClr val="tx1"/>
                          </a:solidFill>
                          <a:latin typeface="Cambria Math" panose="02040503050406030204" pitchFamily="18" charset="0"/>
                        </a:rPr>
                        <m:t>𝒇</m:t>
                      </m:r>
                      <m:d>
                        <m:dPr>
                          <m:ctrlPr>
                            <a:rPr lang="en-US" altLang="zh-CN" sz="2400" b="1" i="1" smtClean="0">
                              <a:solidFill>
                                <a:schemeClr val="tx1"/>
                              </a:solidFill>
                              <a:latin typeface="Cambria Math" panose="02040503050406030204" pitchFamily="18" charset="0"/>
                            </a:rPr>
                          </m:ctrlPr>
                        </m:dPr>
                        <m:e>
                          <m:r>
                            <a:rPr lang="en-US" altLang="zh-CN" sz="2400" b="1" i="1" smtClean="0">
                              <a:solidFill>
                                <a:schemeClr val="tx1"/>
                              </a:solidFill>
                              <a:latin typeface="Cambria Math" panose="02040503050406030204" pitchFamily="18" charset="0"/>
                            </a:rPr>
                            <m:t>𝑹</m:t>
                          </m:r>
                        </m:e>
                      </m:d>
                      <m:r>
                        <a:rPr lang="en-US" altLang="zh-CN" sz="2400" b="1" i="1" smtClean="0">
                          <a:solidFill>
                            <a:schemeClr val="tx1"/>
                          </a:solidFill>
                          <a:latin typeface="Cambria Math" panose="02040503050406030204" pitchFamily="18" charset="0"/>
                        </a:rPr>
                        <m:t>𝒅𝑻</m:t>
                      </m:r>
                      <m:r>
                        <a:rPr lang="en-US" altLang="zh-CN" sz="2400" b="1" i="1" baseline="30000" smtClean="0">
                          <a:solidFill>
                            <a:schemeClr val="tx1"/>
                          </a:solidFill>
                          <a:latin typeface="Cambria Math" panose="02040503050406030204" pitchFamily="18" charset="0"/>
                        </a:rPr>
                        <m:t>𝟐</m:t>
                      </m:r>
                      <m:r>
                        <a:rPr lang="en-US" altLang="zh-CN" sz="2400" b="1" i="1" smtClean="0">
                          <a:solidFill>
                            <a:schemeClr val="tx1"/>
                          </a:solidFill>
                          <a:latin typeface="Cambria Math" panose="02040503050406030204" pitchFamily="18" charset="0"/>
                        </a:rPr>
                        <m:t>+</m:t>
                      </m:r>
                      <m:f>
                        <m:fPr>
                          <m:ctrlPr>
                            <a:rPr lang="en-US" altLang="zh-CN" sz="2400" b="1" i="1" smtClean="0">
                              <a:solidFill>
                                <a:schemeClr val="tx1"/>
                              </a:solidFill>
                              <a:latin typeface="Cambria Math" panose="02040503050406030204" pitchFamily="18" charset="0"/>
                            </a:rPr>
                          </m:ctrlPr>
                        </m:fPr>
                        <m:num>
                          <m:r>
                            <a:rPr lang="en-US" altLang="zh-CN" sz="2400" b="1" i="1" smtClean="0">
                              <a:solidFill>
                                <a:schemeClr val="tx1"/>
                              </a:solidFill>
                              <a:latin typeface="Cambria Math" panose="02040503050406030204" pitchFamily="18" charset="0"/>
                            </a:rPr>
                            <m:t>𝒅𝑹</m:t>
                          </m:r>
                        </m:num>
                        <m:den>
                          <m:r>
                            <a:rPr lang="en-US" altLang="zh-CN" sz="2400" b="1" i="1" smtClean="0">
                              <a:solidFill>
                                <a:schemeClr val="tx1"/>
                              </a:solidFill>
                              <a:latin typeface="Cambria Math" panose="02040503050406030204" pitchFamily="18" charset="0"/>
                            </a:rPr>
                            <m:t>𝒇</m:t>
                          </m:r>
                          <m:d>
                            <m:dPr>
                              <m:ctrlPr>
                                <a:rPr lang="en-US" altLang="zh-CN" sz="2400" b="1" i="1" smtClean="0">
                                  <a:solidFill>
                                    <a:schemeClr val="tx1"/>
                                  </a:solidFill>
                                  <a:latin typeface="Cambria Math" panose="02040503050406030204" pitchFamily="18" charset="0"/>
                                </a:rPr>
                              </m:ctrlPr>
                            </m:dPr>
                            <m:e>
                              <m:r>
                                <a:rPr lang="en-US" altLang="zh-CN" sz="2400" b="1" i="1" smtClean="0">
                                  <a:solidFill>
                                    <a:schemeClr val="tx1"/>
                                  </a:solidFill>
                                  <a:latin typeface="Cambria Math" panose="02040503050406030204" pitchFamily="18" charset="0"/>
                                </a:rPr>
                                <m:t>𝑹</m:t>
                              </m:r>
                            </m:e>
                          </m:d>
                        </m:den>
                      </m:f>
                      <m:r>
                        <a:rPr lang="en-US" altLang="zh-CN" sz="2400" b="1" i="1" smtClean="0">
                          <a:solidFill>
                            <a:schemeClr val="tx1"/>
                          </a:solidFill>
                          <a:latin typeface="Cambria Math" panose="02040503050406030204" pitchFamily="18" charset="0"/>
                        </a:rPr>
                        <m:t>+</m:t>
                      </m:r>
                      <m:sSup>
                        <m:sSupPr>
                          <m:ctrlPr>
                            <a:rPr lang="en-US" altLang="zh-CN" sz="2400" b="1" i="1" smtClean="0">
                              <a:solidFill>
                                <a:schemeClr val="tx1"/>
                              </a:solidFill>
                              <a:latin typeface="Cambria Math" panose="02040503050406030204" pitchFamily="18" charset="0"/>
                            </a:rPr>
                          </m:ctrlPr>
                        </m:sSupPr>
                        <m:e>
                          <m:r>
                            <a:rPr lang="en-US" altLang="zh-CN" sz="2400" b="1" i="1" smtClean="0">
                              <a:solidFill>
                                <a:schemeClr val="tx1"/>
                              </a:solidFill>
                              <a:latin typeface="Cambria Math" panose="02040503050406030204" pitchFamily="18" charset="0"/>
                            </a:rPr>
                            <m:t>𝑹</m:t>
                          </m:r>
                        </m:e>
                        <m:sup>
                          <m:r>
                            <a:rPr lang="en-US" altLang="zh-CN" sz="2400" b="1" i="1" smtClean="0">
                              <a:solidFill>
                                <a:schemeClr val="tx1"/>
                              </a:solidFill>
                              <a:latin typeface="Cambria Math" panose="02040503050406030204" pitchFamily="18" charset="0"/>
                            </a:rPr>
                            <m:t>𝟐</m:t>
                          </m:r>
                        </m:sup>
                      </m:sSup>
                      <m:r>
                        <a:rPr lang="en-US" altLang="zh-CN" sz="2400" b="1" i="1" smtClean="0">
                          <a:solidFill>
                            <a:schemeClr val="tx1"/>
                          </a:solidFill>
                          <a:latin typeface="Cambria Math" panose="02040503050406030204" pitchFamily="18" charset="0"/>
                        </a:rPr>
                        <m:t>𝒅</m:t>
                      </m:r>
                      <m:sSubSup>
                        <m:sSubSupPr>
                          <m:ctrlPr>
                            <a:rPr lang="el-GR" altLang="zh-CN" sz="2400" b="1" i="1" smtClean="0">
                              <a:solidFill>
                                <a:schemeClr val="tx1"/>
                              </a:solidFill>
                              <a:latin typeface="Cambria Math" panose="02040503050406030204" pitchFamily="18" charset="0"/>
                              <a:ea typeface="Cambria Math" panose="02040503050406030204" pitchFamily="18" charset="0"/>
                            </a:rPr>
                          </m:ctrlPr>
                        </m:sSubSupPr>
                        <m:e>
                          <m:r>
                            <a:rPr lang="el-GR" altLang="zh-CN" sz="2400" b="1" i="1">
                              <a:solidFill>
                                <a:schemeClr val="tx1"/>
                              </a:solidFill>
                              <a:latin typeface="Cambria Math" panose="02040503050406030204" pitchFamily="18" charset="0"/>
                              <a:ea typeface="Cambria Math" panose="02040503050406030204" pitchFamily="18" charset="0"/>
                            </a:rPr>
                            <m:t>𝜴</m:t>
                          </m:r>
                        </m:e>
                        <m:sub>
                          <m:r>
                            <a:rPr lang="en-US" altLang="zh-CN" sz="2400" b="1" i="1" smtClean="0">
                              <a:solidFill>
                                <a:schemeClr val="tx1"/>
                              </a:solidFill>
                              <a:latin typeface="Cambria Math" panose="02040503050406030204" pitchFamily="18" charset="0"/>
                              <a:ea typeface="Cambria Math" panose="02040503050406030204" pitchFamily="18" charset="0"/>
                            </a:rPr>
                            <m:t>𝒌</m:t>
                          </m:r>
                        </m:sub>
                        <m:sup>
                          <m:r>
                            <a:rPr lang="en-US" altLang="zh-CN" sz="2400" b="1" i="1" smtClean="0">
                              <a:solidFill>
                                <a:schemeClr val="tx1"/>
                              </a:solidFill>
                              <a:latin typeface="Cambria Math" panose="02040503050406030204" pitchFamily="18" charset="0"/>
                              <a:ea typeface="Cambria Math" panose="02040503050406030204" pitchFamily="18" charset="0"/>
                            </a:rPr>
                            <m:t>𝟐</m:t>
                          </m:r>
                        </m:sup>
                      </m:sSubSup>
                    </m:oMath>
                  </m:oMathPara>
                </a14:m>
                <a:endParaRPr lang="en-US" altLang="zh-CN" sz="2400" b="1" dirty="0">
                  <a:solidFill>
                    <a:schemeClr val="tx1"/>
                  </a:solidFill>
                  <a:ea typeface="Cambria Math" panose="02040503050406030204" pitchFamily="18" charset="0"/>
                </a:endParaRPr>
              </a:p>
            </p:txBody>
          </p:sp>
        </mc:Choice>
        <mc:Fallback xmlns="">
          <p:sp>
            <p:nvSpPr>
              <p:cNvPr id="20" name="文本框 19">
                <a:extLst>
                  <a:ext uri="{FF2B5EF4-FFF2-40B4-BE49-F238E27FC236}">
                    <a16:creationId xmlns:a16="http://schemas.microsoft.com/office/drawing/2014/main" id="{2350844C-1F55-4555-A079-238E71815CE8}"/>
                  </a:ext>
                </a:extLst>
              </p:cNvPr>
              <p:cNvSpPr txBox="1">
                <a:spLocks noRot="1" noChangeAspect="1" noMove="1" noResize="1" noEditPoints="1" noAdjustHandles="1" noChangeArrowheads="1" noChangeShapeType="1" noTextEdit="1"/>
              </p:cNvSpPr>
              <p:nvPr/>
            </p:nvSpPr>
            <p:spPr>
              <a:xfrm>
                <a:off x="3605944" y="2365247"/>
                <a:ext cx="4666341" cy="766235"/>
              </a:xfrm>
              <a:prstGeom prst="rect">
                <a:avLst/>
              </a:prstGeom>
              <a:blipFill>
                <a:blip r:embed="rId5"/>
                <a:stretch>
                  <a:fillRect/>
                </a:stretch>
              </a:blipFill>
              <a:ln>
                <a:noFill/>
              </a:ln>
            </p:spPr>
            <p:txBody>
              <a:bodyPr/>
              <a:lstStyle/>
              <a:p>
                <a:r>
                  <a:rPr lang="zh-CN" altLang="en-US">
                    <a:noFill/>
                  </a:rPr>
                  <a:t> </a:t>
                </a:r>
              </a:p>
            </p:txBody>
          </p:sp>
        </mc:Fallback>
      </mc:AlternateContent>
      <p:sp>
        <p:nvSpPr>
          <p:cNvPr id="21" name="矩形 20">
            <a:extLst>
              <a:ext uri="{FF2B5EF4-FFF2-40B4-BE49-F238E27FC236}">
                <a16:creationId xmlns:a16="http://schemas.microsoft.com/office/drawing/2014/main" id="{5D81C8E7-2CCC-41E2-B2D7-55CCE66C3ED3}"/>
              </a:ext>
            </a:extLst>
          </p:cNvPr>
          <p:cNvSpPr/>
          <p:nvPr/>
        </p:nvSpPr>
        <p:spPr>
          <a:xfrm>
            <a:off x="1209674" y="1555909"/>
            <a:ext cx="9458885" cy="52322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5D Schwarzschild-</a:t>
            </a:r>
            <a:r>
              <a:rPr lang="en-US" altLang="zh-CN" sz="2800" dirty="0" err="1">
                <a:latin typeface="微软雅黑" panose="020B0503020204020204" pitchFamily="34" charset="-122"/>
                <a:ea typeface="微软雅黑" panose="020B0503020204020204" pitchFamily="34" charset="-122"/>
              </a:rPr>
              <a:t>dS</a:t>
            </a:r>
            <a:r>
              <a:rPr lang="en-US" altLang="zh-CN" sz="2800" dirty="0">
                <a:latin typeface="微软雅黑" panose="020B0503020204020204" pitchFamily="34" charset="-122"/>
                <a:ea typeface="微软雅黑" panose="020B0503020204020204" pitchFamily="34" charset="-122"/>
              </a:rPr>
              <a:t> metric</a:t>
            </a:r>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973204D1-44AB-4DDF-88B7-814BF33C050E}"/>
                  </a:ext>
                </a:extLst>
              </p:cNvPr>
              <p:cNvSpPr txBox="1"/>
              <p:nvPr/>
            </p:nvSpPr>
            <p:spPr>
              <a:xfrm>
                <a:off x="4301366" y="3251271"/>
                <a:ext cx="3040857" cy="783804"/>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r>
                        <a:rPr lang="en-US" altLang="zh-CN" sz="2400" b="1" i="1" smtClean="0">
                          <a:solidFill>
                            <a:schemeClr val="tx1"/>
                          </a:solidFill>
                          <a:latin typeface="Cambria Math" panose="02040503050406030204" pitchFamily="18" charset="0"/>
                        </a:rPr>
                        <m:t>𝒇</m:t>
                      </m:r>
                      <m:d>
                        <m:dPr>
                          <m:ctrlPr>
                            <a:rPr lang="en-US" altLang="zh-CN" sz="2400" b="1" i="1">
                              <a:solidFill>
                                <a:schemeClr val="tx1"/>
                              </a:solidFill>
                              <a:latin typeface="Cambria Math" panose="02040503050406030204" pitchFamily="18" charset="0"/>
                            </a:rPr>
                          </m:ctrlPr>
                        </m:dPr>
                        <m:e>
                          <m:r>
                            <a:rPr lang="en-US" altLang="zh-CN" sz="2400" b="1" i="1">
                              <a:solidFill>
                                <a:schemeClr val="tx1"/>
                              </a:solidFill>
                              <a:latin typeface="Cambria Math" panose="02040503050406030204" pitchFamily="18" charset="0"/>
                            </a:rPr>
                            <m:t>𝑹</m:t>
                          </m:r>
                        </m:e>
                      </m:d>
                      <m:r>
                        <a:rPr lang="en-US" altLang="zh-CN" sz="2400" b="1" i="1">
                          <a:solidFill>
                            <a:schemeClr val="tx1"/>
                          </a:solidFill>
                          <a:latin typeface="Cambria Math" panose="02040503050406030204" pitchFamily="18" charset="0"/>
                        </a:rPr>
                        <m:t>=</m:t>
                      </m:r>
                      <m:r>
                        <a:rPr lang="en-US" altLang="zh-CN" sz="2400" b="1" i="1">
                          <a:solidFill>
                            <a:schemeClr val="tx1"/>
                          </a:solidFill>
                          <a:latin typeface="Cambria Math" panose="02040503050406030204" pitchFamily="18" charset="0"/>
                        </a:rPr>
                        <m:t>𝒌</m:t>
                      </m:r>
                      <m:r>
                        <a:rPr lang="en-US" altLang="zh-CN" sz="2400" b="1" i="1">
                          <a:solidFill>
                            <a:schemeClr val="tx1"/>
                          </a:solidFill>
                          <a:latin typeface="Cambria Math" panose="02040503050406030204" pitchFamily="18" charset="0"/>
                        </a:rPr>
                        <m:t>−</m:t>
                      </m:r>
                      <m:f>
                        <m:fPr>
                          <m:ctrlPr>
                            <a:rPr lang="en-US" altLang="zh-CN" sz="2400" b="1" i="1">
                              <a:solidFill>
                                <a:schemeClr val="tx1"/>
                              </a:solidFill>
                              <a:latin typeface="Cambria Math" panose="02040503050406030204" pitchFamily="18" charset="0"/>
                            </a:rPr>
                          </m:ctrlPr>
                        </m:fPr>
                        <m:num>
                          <m:r>
                            <a:rPr lang="en-US" altLang="zh-CN" sz="2400" b="1" i="1">
                              <a:solidFill>
                                <a:schemeClr val="tx1"/>
                              </a:solidFill>
                              <a:latin typeface="Cambria Math" panose="02040503050406030204" pitchFamily="18" charset="0"/>
                            </a:rPr>
                            <m:t>𝑹</m:t>
                          </m:r>
                          <m:r>
                            <a:rPr lang="en-US" altLang="zh-CN" sz="2400" b="1" i="1" baseline="30000">
                              <a:solidFill>
                                <a:schemeClr val="tx1"/>
                              </a:solidFill>
                              <a:latin typeface="Cambria Math" panose="02040503050406030204" pitchFamily="18" charset="0"/>
                            </a:rPr>
                            <m:t>𝟐</m:t>
                          </m:r>
                        </m:num>
                        <m:den>
                          <m:r>
                            <a:rPr lang="en-US" altLang="zh-CN" sz="2400" b="1" i="1">
                              <a:solidFill>
                                <a:schemeClr val="tx1"/>
                              </a:solidFill>
                              <a:latin typeface="Cambria Math" panose="02040503050406030204" pitchFamily="18" charset="0"/>
                            </a:rPr>
                            <m:t>𝒍</m:t>
                          </m:r>
                          <m:r>
                            <a:rPr lang="en-US" altLang="zh-CN" sz="2400" b="1" i="1" baseline="30000">
                              <a:solidFill>
                                <a:schemeClr val="tx1"/>
                              </a:solidFill>
                              <a:latin typeface="Cambria Math" panose="02040503050406030204" pitchFamily="18" charset="0"/>
                            </a:rPr>
                            <m:t>𝟐</m:t>
                          </m:r>
                        </m:den>
                      </m:f>
                      <m:r>
                        <a:rPr lang="en-US" altLang="zh-CN" sz="2400" b="1" i="1">
                          <a:solidFill>
                            <a:schemeClr val="tx1"/>
                          </a:solidFill>
                          <a:latin typeface="Cambria Math" panose="02040503050406030204" pitchFamily="18" charset="0"/>
                        </a:rPr>
                        <m:t>−</m:t>
                      </m:r>
                      <m:f>
                        <m:fPr>
                          <m:ctrlPr>
                            <a:rPr lang="en-US" altLang="zh-CN" sz="2400" b="1" i="1">
                              <a:solidFill>
                                <a:schemeClr val="tx1"/>
                              </a:solidFill>
                              <a:latin typeface="Cambria Math" panose="02040503050406030204" pitchFamily="18" charset="0"/>
                            </a:rPr>
                          </m:ctrlPr>
                        </m:fPr>
                        <m:num>
                          <m:r>
                            <a:rPr lang="en-US" altLang="zh-CN" sz="2400" b="1" i="1">
                              <a:solidFill>
                                <a:schemeClr val="tx1"/>
                              </a:solidFill>
                              <a:latin typeface="Cambria Math" panose="02040503050406030204" pitchFamily="18" charset="0"/>
                            </a:rPr>
                            <m:t>𝑴</m:t>
                          </m:r>
                        </m:num>
                        <m:den>
                          <m:r>
                            <a:rPr lang="en-US" altLang="zh-CN" sz="2400" b="1" i="1">
                              <a:solidFill>
                                <a:schemeClr val="tx1"/>
                              </a:solidFill>
                              <a:latin typeface="Cambria Math" panose="02040503050406030204" pitchFamily="18" charset="0"/>
                            </a:rPr>
                            <m:t>𝑹</m:t>
                          </m:r>
                          <m:r>
                            <a:rPr lang="en-US" altLang="zh-CN" sz="2400" b="1" i="1" baseline="30000">
                              <a:solidFill>
                                <a:schemeClr val="tx1"/>
                              </a:solidFill>
                              <a:latin typeface="Cambria Math" panose="02040503050406030204" pitchFamily="18" charset="0"/>
                            </a:rPr>
                            <m:t>𝟐</m:t>
                          </m:r>
                        </m:den>
                      </m:f>
                    </m:oMath>
                  </m:oMathPara>
                </a14:m>
                <a:endParaRPr lang="zh-CN" altLang="en-US" sz="2400" b="1" dirty="0">
                  <a:solidFill>
                    <a:schemeClr val="tx1"/>
                  </a:solidFill>
                </a:endParaRPr>
              </a:p>
            </p:txBody>
          </p:sp>
        </mc:Choice>
        <mc:Fallback xmlns="">
          <p:sp>
            <p:nvSpPr>
              <p:cNvPr id="22" name="文本框 21">
                <a:extLst>
                  <a:ext uri="{FF2B5EF4-FFF2-40B4-BE49-F238E27FC236}">
                    <a16:creationId xmlns:a16="http://schemas.microsoft.com/office/drawing/2014/main" id="{973204D1-44AB-4DDF-88B7-814BF33C050E}"/>
                  </a:ext>
                </a:extLst>
              </p:cNvPr>
              <p:cNvSpPr txBox="1">
                <a:spLocks noRot="1" noChangeAspect="1" noMove="1" noResize="1" noEditPoints="1" noAdjustHandles="1" noChangeArrowheads="1" noChangeShapeType="1" noTextEdit="1"/>
              </p:cNvSpPr>
              <p:nvPr/>
            </p:nvSpPr>
            <p:spPr>
              <a:xfrm>
                <a:off x="4301366" y="3251271"/>
                <a:ext cx="3040857" cy="783804"/>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06727"/>
          </a:xfrm>
          <a:ln w="19050">
            <a:noFill/>
            <a:prstDash val="dash"/>
          </a:ln>
        </p:spPr>
        <p:txBody>
          <a:bodyPr/>
          <a:lstStyle/>
          <a:p>
            <a:r>
              <a:rPr lang="en-US" altLang="zh-CN" b="1" dirty="0">
                <a:latin typeface="微软雅黑" panose="020B0503020204020204" pitchFamily="34" charset="-122"/>
                <a:ea typeface="微软雅黑" panose="020B0503020204020204" pitchFamily="34" charset="-122"/>
              </a:rPr>
              <a:t>Shortcut is not a general nature, </a:t>
            </a:r>
          </a:p>
          <a:p>
            <a:pPr marL="0" indent="0">
              <a:buNone/>
            </a:pPr>
            <a:r>
              <a:rPr lang="en-US" altLang="zh-CN" b="1" dirty="0">
                <a:latin typeface="微软雅黑" panose="020B0503020204020204" pitchFamily="34" charset="-122"/>
                <a:ea typeface="微软雅黑" panose="020B0503020204020204" pitchFamily="34" charset="-122"/>
              </a:rPr>
              <a:t>   e.g., no shortcut in RS-1 model</a:t>
            </a:r>
          </a:p>
          <a:p>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Shortcut depends on a set of </a:t>
            </a:r>
          </a:p>
          <a:p>
            <a:pPr marL="0" indent="0">
              <a:buNone/>
            </a:pPr>
            <a:r>
              <a:rPr lang="en-US" altLang="zh-CN" b="1" dirty="0">
                <a:latin typeface="微软雅黑" panose="020B0503020204020204" pitchFamily="34" charset="-122"/>
                <a:ea typeface="微软雅黑" panose="020B0503020204020204" pitchFamily="34" charset="-122"/>
              </a:rPr>
              <a:t>   conditions in a 6D brane model </a:t>
            </a:r>
          </a:p>
          <a:p>
            <a:pPr marL="0" indent="0">
              <a:buNone/>
            </a:pPr>
            <a:r>
              <a:rPr lang="en-US" altLang="zh-CN" sz="2400" b="1" dirty="0">
                <a:solidFill>
                  <a:srgbClr val="C00000"/>
                </a:solidFill>
              </a:rPr>
              <a:t>   [Bin Wang et al, PRD 65 (2002) 083512]</a:t>
            </a:r>
            <a:r>
              <a:rPr lang="en-US" altLang="zh-CN" b="1" dirty="0"/>
              <a:t> .</a:t>
            </a:r>
          </a:p>
          <a:p>
            <a:pPr marL="0" indent="0">
              <a:buNone/>
            </a:pPr>
            <a:endParaRPr lang="en-US" altLang="zh-CN" b="1" dirty="0"/>
          </a:p>
          <a:p>
            <a:pPr marL="0" indent="0">
              <a:buNone/>
            </a:pPr>
            <a:endParaRPr lang="zh-CN" altLang="en-US" b="1" dirty="0"/>
          </a:p>
        </p:txBody>
      </p:sp>
      <p:sp>
        <p:nvSpPr>
          <p:cNvPr id="4" name="标题 1"/>
          <p:cNvSpPr>
            <a:spLocks noGrp="1"/>
          </p:cNvSpPr>
          <p:nvPr>
            <p:ph type="title"/>
          </p:nvPr>
        </p:nvSpPr>
        <p:spPr>
          <a:xfrm>
            <a:off x="838200" y="88941"/>
            <a:ext cx="10515600" cy="829719"/>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Shortcut---</a:t>
            </a:r>
            <a:r>
              <a:rPr lang="en-US" altLang="zh-CN" dirty="0">
                <a:solidFill>
                  <a:srgbClr val="0000FF"/>
                </a:solidFill>
                <a:latin typeface="Arial" panose="020B0604020202020204" pitchFamily="34" charset="0"/>
                <a:ea typeface="微软雅黑" pitchFamily="34" charset="-122"/>
                <a:cs typeface="Arial" panose="020B0604020202020204" pitchFamily="34" charset="0"/>
              </a:rPr>
              <a:t>Note</a:t>
            </a:r>
            <a:endParaRPr lang="zh-CN" altLang="en-US" dirty="0">
              <a:solidFill>
                <a:srgbClr val="0000FF"/>
              </a:solidFill>
              <a:latin typeface="Arial" panose="020B0604020202020204" pitchFamily="34" charset="0"/>
              <a:ea typeface="微软雅黑" pitchFamily="34" charset="-122"/>
              <a:cs typeface="Arial" panose="020B0604020202020204" pitchFamily="34" charset="0"/>
            </a:endParaRPr>
          </a:p>
        </p:txBody>
      </p:sp>
      <p:sp>
        <p:nvSpPr>
          <p:cNvPr id="5" name="灯片编号占位符 16"/>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64</a:t>
            </a:fld>
            <a:endParaRPr lang="zh-CN" altLang="en-US" sz="2400" b="1" dirty="0"/>
          </a:p>
        </p:txBody>
      </p:sp>
      <p:grpSp>
        <p:nvGrpSpPr>
          <p:cNvPr id="7" name="组合 6"/>
          <p:cNvGrpSpPr/>
          <p:nvPr/>
        </p:nvGrpSpPr>
        <p:grpSpPr>
          <a:xfrm>
            <a:off x="8058700" y="2090238"/>
            <a:ext cx="2908704" cy="2812515"/>
            <a:chOff x="-230431" y="2230761"/>
            <a:chExt cx="2908704" cy="2812515"/>
          </a:xfrm>
        </p:grpSpPr>
        <p:sp>
          <p:nvSpPr>
            <p:cNvPr id="8" name="平行四边形 7"/>
            <p:cNvSpPr/>
            <p:nvPr/>
          </p:nvSpPr>
          <p:spPr>
            <a:xfrm rot="20982641">
              <a:off x="-230431" y="2230761"/>
              <a:ext cx="2017631" cy="2771576"/>
            </a:xfrm>
            <a:prstGeom prst="parallelogram">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rot="20982641">
              <a:off x="660642" y="2271700"/>
              <a:ext cx="2017631" cy="2771576"/>
            </a:xfrm>
            <a:prstGeom prst="parallelogram">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H="1">
              <a:off x="1426544" y="2778101"/>
              <a:ext cx="504126" cy="1855560"/>
            </a:xfrm>
            <a:prstGeom prst="line">
              <a:avLst/>
            </a:prstGeom>
            <a:ln w="28575">
              <a:solidFill>
                <a:srgbClr val="CC0000"/>
              </a:solidFill>
              <a:prstDash val="dash"/>
            </a:ln>
          </p:spPr>
          <p:style>
            <a:lnRef idx="1">
              <a:schemeClr val="accent1"/>
            </a:lnRef>
            <a:fillRef idx="0">
              <a:schemeClr val="accent1"/>
            </a:fillRef>
            <a:effectRef idx="0">
              <a:schemeClr val="accent1"/>
            </a:effectRef>
            <a:fontRef idx="minor">
              <a:schemeClr val="tx1"/>
            </a:fontRef>
          </p:style>
        </p:cxnSp>
        <p:sp>
          <p:nvSpPr>
            <p:cNvPr id="11" name="流程图: 接点 10"/>
            <p:cNvSpPr/>
            <p:nvPr/>
          </p:nvSpPr>
          <p:spPr>
            <a:xfrm>
              <a:off x="1214547" y="4523139"/>
              <a:ext cx="90742" cy="11168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接点 11"/>
            <p:cNvSpPr/>
            <p:nvPr/>
          </p:nvSpPr>
          <p:spPr>
            <a:xfrm>
              <a:off x="1534467" y="4521979"/>
              <a:ext cx="90741" cy="11168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接点 12"/>
            <p:cNvSpPr/>
            <p:nvPr/>
          </p:nvSpPr>
          <p:spPr>
            <a:xfrm>
              <a:off x="1253233" y="4450955"/>
              <a:ext cx="335047" cy="26286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接点 13"/>
            <p:cNvSpPr/>
            <p:nvPr/>
          </p:nvSpPr>
          <p:spPr>
            <a:xfrm>
              <a:off x="1846277" y="2603597"/>
              <a:ext cx="216145" cy="1745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8700745" y="5166717"/>
            <a:ext cx="2497964" cy="523220"/>
          </a:xfrm>
          <a:prstGeom prst="rect">
            <a:avLst/>
          </a:prstGeom>
        </p:spPr>
        <p:txBody>
          <a:bodyPr wrap="square">
            <a:spAutoFit/>
          </a:bodyPr>
          <a:lstStyle/>
          <a:p>
            <a:r>
              <a:rPr lang="en-US" altLang="zh-CN" sz="2800" b="1" dirty="0">
                <a:solidFill>
                  <a:srgbClr val="C00000"/>
                </a:solidFill>
              </a:rPr>
              <a:t>RS-I model</a:t>
            </a:r>
            <a:endParaRPr lang="zh-CN" altLang="en-US" sz="2800" dirty="0">
              <a:solidFill>
                <a:srgbClr val="C00000"/>
              </a:solidFill>
            </a:endParaRPr>
          </a:p>
        </p:txBody>
      </p:sp>
      <p:cxnSp>
        <p:nvCxnSpPr>
          <p:cNvPr id="16" name="直接连接符 15"/>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59669B0-1F69-8D67-46F0-97B5CE5DC7B5}"/>
              </a:ext>
            </a:extLst>
          </p:cNvPr>
          <p:cNvSpPr/>
          <p:nvPr/>
        </p:nvSpPr>
        <p:spPr>
          <a:xfrm>
            <a:off x="0" y="2710934"/>
            <a:ext cx="12192000" cy="769441"/>
          </a:xfrm>
          <a:prstGeom prst="rect">
            <a:avLst/>
          </a:prstGeom>
        </p:spPr>
        <p:txBody>
          <a:bodyPr wrap="square">
            <a:spAutoFit/>
          </a:bodyPr>
          <a:lstStyle/>
          <a:p>
            <a:pPr algn="ctr"/>
            <a:r>
              <a:rPr lang="en-US" altLang="zh-CN" sz="4400" b="1" dirty="0">
                <a:solidFill>
                  <a:srgbClr val="C00000"/>
                </a:solidFill>
                <a:latin typeface="Arial" panose="020B0604020202020204" pitchFamily="34" charset="0"/>
                <a:cs typeface="Arial" panose="020B0604020202020204" pitchFamily="34" charset="0"/>
              </a:rPr>
              <a:t>6. Prospect</a:t>
            </a:r>
          </a:p>
        </p:txBody>
      </p:sp>
    </p:spTree>
    <p:extLst>
      <p:ext uri="{BB962C8B-B14F-4D97-AF65-F5344CB8AC3E}">
        <p14:creationId xmlns:p14="http://schemas.microsoft.com/office/powerpoint/2010/main" val="497142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892"/>
            <a:ext cx="10515600" cy="960772"/>
          </a:xfrm>
        </p:spPr>
        <p:txBody>
          <a:bodyPr>
            <a:normAutofit/>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6. Prospect</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3" name="内容占位符 2"/>
          <p:cNvSpPr>
            <a:spLocks noGrp="1"/>
          </p:cNvSpPr>
          <p:nvPr>
            <p:ph idx="1"/>
          </p:nvPr>
        </p:nvSpPr>
        <p:spPr>
          <a:xfrm>
            <a:off x="926970" y="1581563"/>
            <a:ext cx="10338059" cy="4957350"/>
          </a:xfrm>
          <a:ln w="19050">
            <a:noFill/>
            <a:prstDash val="dash"/>
          </a:ln>
        </p:spPr>
        <p:txBody>
          <a:bodyPr>
            <a:noAutofit/>
          </a:bodyPr>
          <a:lstStyle/>
          <a:p>
            <a:pPr algn="just">
              <a:lnSpc>
                <a:spcPct val="100000"/>
              </a:lnSpc>
              <a:spcBef>
                <a:spcPts val="1200"/>
              </a:spcBef>
              <a:spcAft>
                <a:spcPts val="1800"/>
              </a:spcAft>
              <a:buFont typeface="Wingdings" panose="05000000000000000000" pitchFamily="2" charset="2"/>
              <a:buChar char="Ø"/>
            </a:pPr>
            <a:r>
              <a:rPr lang="en-US" altLang="zh-CN" b="1" dirty="0">
                <a:latin typeface="微软雅黑" panose="020B0503020204020204" pitchFamily="34" charset="-122"/>
                <a:ea typeface="微软雅黑" panose="020B0503020204020204" pitchFamily="34" charset="-122"/>
              </a:rPr>
              <a:t>Number of</a:t>
            </a:r>
            <a:r>
              <a:rPr lang="zh-CN" altLang="en-US" b="1" dirty="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extra</a:t>
            </a:r>
            <a:r>
              <a:rPr lang="zh-CN" altLang="en-US" b="1" dirty="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dimensions</a:t>
            </a:r>
          </a:p>
          <a:p>
            <a:pPr algn="just"/>
            <a:r>
              <a:rPr lang="en-US" altLang="zh-CN" sz="2000" dirty="0">
                <a:latin typeface="Arial" panose="020B0604020202020204" pitchFamily="34" charset="0"/>
                <a:cs typeface="Arial" panose="020B0604020202020204" pitchFamily="34" charset="0"/>
              </a:rPr>
              <a:t>I. M. Hernandez, </a:t>
            </a:r>
            <a:r>
              <a:rPr lang="en-US" altLang="zh-CN" sz="2000" b="1" i="1" dirty="0">
                <a:solidFill>
                  <a:srgbClr val="0000FF"/>
                </a:solidFill>
                <a:latin typeface="Arial" panose="020B0604020202020204" pitchFamily="34" charset="0"/>
                <a:cs typeface="Arial" panose="020B0604020202020204" pitchFamily="34" charset="0"/>
              </a:rPr>
              <a:t>Constraining the number of spacetime dimensions from GWTC-3 binary black hole mergers</a:t>
            </a:r>
            <a:r>
              <a:rPr lang="en-US" altLang="zh-CN" sz="2000" dirty="0">
                <a:latin typeface="Arial" panose="020B0604020202020204" pitchFamily="34" charset="0"/>
                <a:cs typeface="Arial" panose="020B0604020202020204" pitchFamily="34" charset="0"/>
              </a:rPr>
              <a:t>,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2112.07650 [</a:t>
            </a:r>
            <a:r>
              <a:rPr lang="en-US" altLang="zh-CN" sz="2000" dirty="0" err="1">
                <a:latin typeface="Arial" panose="020B0604020202020204" pitchFamily="34" charset="0"/>
                <a:cs typeface="Arial" panose="020B0604020202020204" pitchFamily="34" charset="0"/>
              </a:rPr>
              <a:t>astro-ph.HE</a:t>
            </a:r>
            <a:r>
              <a:rPr lang="en-US" altLang="zh-CN" sz="2000" dirty="0">
                <a:latin typeface="Arial" panose="020B0604020202020204" pitchFamily="34" charset="0"/>
                <a:cs typeface="Arial" panose="020B0604020202020204" pitchFamily="34" charset="0"/>
              </a:rPr>
              <a:t>].</a:t>
            </a:r>
          </a:p>
          <a:p>
            <a:pPr algn="just"/>
            <a:endParaRPr lang="en-US" altLang="zh-CN" sz="2000" dirty="0">
              <a:latin typeface="Arial" panose="020B0604020202020204" pitchFamily="34" charset="0"/>
              <a:cs typeface="Arial" panose="020B0604020202020204" pitchFamily="34" charset="0"/>
            </a:endParaRPr>
          </a:p>
          <a:p>
            <a:pPr algn="just"/>
            <a:r>
              <a:rPr lang="en-US" altLang="zh-CN" sz="2000" dirty="0">
                <a:latin typeface="Arial" panose="020B0604020202020204" pitchFamily="34" charset="0"/>
                <a:cs typeface="Arial" panose="020B0604020202020204" pitchFamily="34" charset="0"/>
              </a:rPr>
              <a:t>B. P. Abbott et al. (LIGO and Virgo Collaborations), </a:t>
            </a:r>
            <a:r>
              <a:rPr lang="en-US" altLang="zh-CN" sz="2000" b="1" i="1" dirty="0">
                <a:solidFill>
                  <a:srgbClr val="0000FF"/>
                </a:solidFill>
                <a:latin typeface="Arial" panose="020B0604020202020204" pitchFamily="34" charset="0"/>
                <a:cs typeface="Arial" panose="020B0604020202020204" pitchFamily="34" charset="0"/>
              </a:rPr>
              <a:t>Tests of General Relativity with GW170817</a:t>
            </a:r>
            <a:r>
              <a:rPr lang="en-US" altLang="zh-CN" sz="2000" dirty="0">
                <a:latin typeface="Arial" panose="020B0604020202020204" pitchFamily="34" charset="0"/>
                <a:cs typeface="Arial" panose="020B0604020202020204" pitchFamily="34" charset="0"/>
              </a:rPr>
              <a:t>, Phys. Rev. Lett. 123 (2019) 011102.</a:t>
            </a:r>
          </a:p>
          <a:p>
            <a:pPr algn="just"/>
            <a:endParaRPr lang="en-US" altLang="zh-CN" sz="2000" dirty="0">
              <a:latin typeface="Arial" panose="020B0604020202020204" pitchFamily="34" charset="0"/>
              <a:cs typeface="Arial" panose="020B0604020202020204" pitchFamily="34" charset="0"/>
            </a:endParaRPr>
          </a:p>
          <a:p>
            <a:pPr algn="just"/>
            <a:r>
              <a:rPr lang="de-DE" altLang="zh-CN" sz="2000" dirty="0">
                <a:latin typeface="Arial" panose="020B0604020202020204" pitchFamily="34" charset="0"/>
                <a:cs typeface="Arial" panose="020B0604020202020204" pitchFamily="34" charset="0"/>
              </a:rPr>
              <a:t>K. Pardo, M. Fishbach, D. E. Holz, and D. N. Spergel, </a:t>
            </a:r>
            <a:r>
              <a:rPr lang="en-US" altLang="zh-CN" sz="2000" b="1" i="1" dirty="0">
                <a:solidFill>
                  <a:srgbClr val="0000FF"/>
                </a:solidFill>
                <a:latin typeface="Arial" panose="020B0604020202020204" pitchFamily="34" charset="0"/>
                <a:cs typeface="Arial" panose="020B0604020202020204" pitchFamily="34" charset="0"/>
              </a:rPr>
              <a:t>Limits on the number of spacetime dimensions from GW170817</a:t>
            </a:r>
            <a:r>
              <a:rPr lang="en-US" altLang="zh-CN" sz="2000" dirty="0">
                <a:latin typeface="Arial" panose="020B0604020202020204" pitchFamily="34" charset="0"/>
                <a:cs typeface="Arial" panose="020B0604020202020204" pitchFamily="34" charset="0"/>
              </a:rPr>
              <a:t>, </a:t>
            </a:r>
            <a:r>
              <a:rPr lang="de-DE" altLang="zh-CN" sz="2000" dirty="0">
                <a:latin typeface="Arial" panose="020B0604020202020204" pitchFamily="34" charset="0"/>
                <a:cs typeface="Arial" panose="020B0604020202020204" pitchFamily="34" charset="0"/>
              </a:rPr>
              <a:t>JCAP 1807 (2018) 048.</a:t>
            </a:r>
          </a:p>
          <a:p>
            <a:pPr algn="just">
              <a:lnSpc>
                <a:spcPct val="100000"/>
              </a:lnSpc>
              <a:spcBef>
                <a:spcPts val="1200"/>
              </a:spcBef>
              <a:spcAft>
                <a:spcPts val="1800"/>
              </a:spcAft>
              <a:buFont typeface="Wingdings" panose="05000000000000000000" pitchFamily="2" charset="2"/>
              <a:buChar char="Ø"/>
            </a:pPr>
            <a:endParaRPr lang="zh-CN" altLang="en-US" b="1" dirty="0">
              <a:latin typeface="微软雅黑" panose="020B0503020204020204" pitchFamily="34" charset="-122"/>
              <a:ea typeface="微软雅黑" panose="020B0503020204020204" pitchFamily="34" charset="-122"/>
            </a:endParaRPr>
          </a:p>
        </p:txBody>
      </p:sp>
      <p:sp>
        <p:nvSpPr>
          <p:cNvPr id="4" name="灯片编号占位符 16">
            <a:extLst>
              <a:ext uri="{FF2B5EF4-FFF2-40B4-BE49-F238E27FC236}">
                <a16:creationId xmlns:a16="http://schemas.microsoft.com/office/drawing/2014/main" id="{9A10FD8C-EDC7-44A4-9A72-FDCCC2643DA5}"/>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66</a:t>
            </a:fld>
            <a:endParaRPr lang="zh-CN" altLang="en-US" sz="2400" b="1" dirty="0"/>
          </a:p>
        </p:txBody>
      </p:sp>
      <p:cxnSp>
        <p:nvCxnSpPr>
          <p:cNvPr id="6" name="直接连接符 5">
            <a:extLst>
              <a:ext uri="{FF2B5EF4-FFF2-40B4-BE49-F238E27FC236}">
                <a16:creationId xmlns:a16="http://schemas.microsoft.com/office/drawing/2014/main" id="{441DE2F8-447F-4E41-A8B8-50B2057D2724}"/>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798072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892"/>
            <a:ext cx="10515600" cy="960772"/>
          </a:xfrm>
        </p:spPr>
        <p:txBody>
          <a:bodyPr>
            <a:normAutofit/>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6. Prospect</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3" name="内容占位符 2"/>
          <p:cNvSpPr>
            <a:spLocks noGrp="1"/>
          </p:cNvSpPr>
          <p:nvPr>
            <p:ph idx="1"/>
          </p:nvPr>
        </p:nvSpPr>
        <p:spPr>
          <a:xfrm>
            <a:off x="925286" y="1581563"/>
            <a:ext cx="10810566" cy="4957350"/>
          </a:xfrm>
          <a:ln w="19050">
            <a:noFill/>
            <a:prstDash val="dash"/>
          </a:ln>
        </p:spPr>
        <p:txBody>
          <a:bodyPr>
            <a:noAutofit/>
          </a:bodyPr>
          <a:lstStyle/>
          <a:p>
            <a:pPr algn="just">
              <a:lnSpc>
                <a:spcPct val="100000"/>
              </a:lnSpc>
              <a:spcBef>
                <a:spcPts val="1200"/>
              </a:spcBef>
              <a:spcAft>
                <a:spcPts val="1800"/>
              </a:spcAft>
              <a:buFont typeface="Wingdings" panose="05000000000000000000" pitchFamily="2" charset="2"/>
              <a:buChar char="Ø"/>
            </a:pPr>
            <a:r>
              <a:rPr lang="en-US" altLang="zh-CN" b="1" dirty="0">
                <a:latin typeface="微软雅黑" panose="020B0503020204020204" pitchFamily="34" charset="-122"/>
                <a:ea typeface="微软雅黑" panose="020B0503020204020204" pitchFamily="34" charset="-122"/>
              </a:rPr>
              <a:t>Size of extra dimensions</a:t>
            </a:r>
          </a:p>
          <a:p>
            <a:pPr algn="just"/>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Z.C. Lin (</a:t>
            </a:r>
            <a:r>
              <a:rPr lang="zh-CN" altLang="en-US" sz="2000" dirty="0">
                <a:latin typeface="Arial" panose="020B0604020202020204" pitchFamily="34" charset="0"/>
                <a:ea typeface="微软雅黑" panose="020B0503020204020204" pitchFamily="34" charset="-122"/>
                <a:cs typeface="Arial" panose="020B0604020202020204" pitchFamily="34" charset="0"/>
                <a:sym typeface="+mn-ea"/>
              </a:rPr>
              <a:t>林子超</a:t>
            </a:r>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 H. Yu (</a:t>
            </a:r>
            <a:r>
              <a:rPr lang="zh-CN" altLang="en-US" sz="2000" dirty="0">
                <a:latin typeface="Arial" panose="020B0604020202020204" pitchFamily="34" charset="0"/>
                <a:ea typeface="微软雅黑" panose="020B0503020204020204" pitchFamily="34" charset="-122"/>
                <a:cs typeface="Arial" panose="020B0604020202020204" pitchFamily="34" charset="0"/>
                <a:sym typeface="+mn-ea"/>
              </a:rPr>
              <a:t>喻豪</a:t>
            </a:r>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 and YXL, </a:t>
            </a:r>
            <a:r>
              <a:rPr lang="en-US" altLang="zh-CN" sz="2000" b="1" i="1" dirty="0">
                <a:solidFill>
                  <a:srgbClr val="0000FF"/>
                </a:solidFill>
                <a:latin typeface="Arial" panose="020B0604020202020204" pitchFamily="34" charset="0"/>
                <a:ea typeface="微软雅黑" panose="020B0503020204020204" pitchFamily="34" charset="-122"/>
                <a:cs typeface="Arial" panose="020B0604020202020204" pitchFamily="34" charset="0"/>
                <a:sym typeface="+mn-ea"/>
              </a:rPr>
              <a:t>Shortcut in codimension-2 brane cosmology in light of GW170817</a:t>
            </a:r>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 Eur. Phys. J. C 83 (2023) 190 [</a:t>
            </a:r>
            <a:r>
              <a:rPr lang="en-US" altLang="zh-CN" sz="2000" dirty="0" err="1">
                <a:latin typeface="Arial" panose="020B0604020202020204" pitchFamily="34" charset="0"/>
                <a:ea typeface="微软雅黑" panose="020B0503020204020204" pitchFamily="34" charset="-122"/>
                <a:cs typeface="Arial" panose="020B0604020202020204" pitchFamily="34" charset="0"/>
                <a:sym typeface="+mn-ea"/>
              </a:rPr>
              <a:t>arXiv</a:t>
            </a:r>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 2202.04866 [gr-qc].</a:t>
            </a:r>
          </a:p>
          <a:p>
            <a:pPr algn="just"/>
            <a:endParaRPr lang="en-US" altLang="zh-CN" sz="2000" dirty="0">
              <a:latin typeface="Arial" panose="020B0604020202020204" pitchFamily="34" charset="0"/>
              <a:cs typeface="Arial" panose="020B0604020202020204" pitchFamily="34" charset="0"/>
            </a:endParaRPr>
          </a:p>
          <a:p>
            <a:pPr algn="just"/>
            <a:r>
              <a:rPr lang="en-US" altLang="zh-CN" sz="2000" dirty="0">
                <a:latin typeface="Arial" panose="020B0604020202020204" pitchFamily="34" charset="0"/>
                <a:cs typeface="Arial" panose="020B0604020202020204" pitchFamily="34" charset="0"/>
              </a:rPr>
              <a:t>Wen-Hai Tan, An-Bin Du, Wen-Can Dong, Shan-Qing Yang, Cheng-Gang Shao, Sheng-Guo Guan, Qing-Lan Wang, Bi-Fu Zhan, Peng-Shun Luo, Liang-Cheng Tu, and Jun Luo, </a:t>
            </a:r>
            <a:r>
              <a:rPr lang="en-US" altLang="zh-CN" sz="2000" b="1" i="1" dirty="0">
                <a:solidFill>
                  <a:srgbClr val="0000FF"/>
                </a:solidFill>
                <a:latin typeface="Arial" panose="020B0604020202020204" pitchFamily="34" charset="0"/>
                <a:cs typeface="Arial" panose="020B0604020202020204" pitchFamily="34" charset="0"/>
              </a:rPr>
              <a:t>Improvement for Testing the Gravitational Inverse-Square Law at the Submillimeter Range</a:t>
            </a:r>
            <a:r>
              <a:rPr lang="en-US" altLang="zh-CN" sz="2000" dirty="0">
                <a:latin typeface="Arial" panose="020B0604020202020204" pitchFamily="34" charset="0"/>
                <a:cs typeface="Arial" panose="020B0604020202020204" pitchFamily="34" charset="0"/>
              </a:rPr>
              <a:t>, Phys. Rev. Lett. 124 (2020) 051301.</a:t>
            </a:r>
          </a:p>
          <a:p>
            <a:pPr algn="just"/>
            <a:endParaRPr lang="en-US" altLang="zh-CN" sz="2000" dirty="0">
              <a:latin typeface="Arial" panose="020B0604020202020204" pitchFamily="34" charset="0"/>
              <a:cs typeface="Arial" panose="020B0604020202020204" pitchFamily="34" charset="0"/>
            </a:endParaRPr>
          </a:p>
          <a:p>
            <a:pPr algn="just"/>
            <a:endParaRPr lang="en-US" altLang="zh-CN" sz="2800" dirty="0">
              <a:latin typeface="Arial" panose="020B0604020202020204" pitchFamily="34" charset="0"/>
              <a:cs typeface="Arial" panose="020B0604020202020204" pitchFamily="34" charset="0"/>
            </a:endParaRPr>
          </a:p>
          <a:p>
            <a:pPr algn="just">
              <a:lnSpc>
                <a:spcPct val="100000"/>
              </a:lnSpc>
              <a:spcBef>
                <a:spcPts val="1200"/>
              </a:spcBef>
              <a:spcAft>
                <a:spcPts val="1800"/>
              </a:spcAft>
              <a:buFont typeface="Wingdings" panose="05000000000000000000" pitchFamily="2" charset="2"/>
              <a:buChar char="Ø"/>
            </a:pPr>
            <a:endParaRPr lang="en-US" altLang="zh-CN" b="1" dirty="0">
              <a:latin typeface="微软雅黑" panose="020B0503020204020204" pitchFamily="34" charset="-122"/>
              <a:ea typeface="微软雅黑" panose="020B0503020204020204" pitchFamily="34" charset="-122"/>
            </a:endParaRPr>
          </a:p>
          <a:p>
            <a:pPr algn="just">
              <a:lnSpc>
                <a:spcPct val="100000"/>
              </a:lnSpc>
              <a:spcBef>
                <a:spcPts val="1200"/>
              </a:spcBef>
              <a:spcAft>
                <a:spcPts val="1800"/>
              </a:spcAft>
              <a:buFont typeface="Wingdings" panose="05000000000000000000" pitchFamily="2" charset="2"/>
              <a:buChar char="Ø"/>
            </a:pPr>
            <a:endParaRPr lang="zh-CN" altLang="en-US" b="1" dirty="0">
              <a:latin typeface="微软雅黑" panose="020B0503020204020204" pitchFamily="34" charset="-122"/>
              <a:ea typeface="微软雅黑" panose="020B0503020204020204" pitchFamily="34" charset="-122"/>
            </a:endParaRPr>
          </a:p>
        </p:txBody>
      </p:sp>
      <p:sp>
        <p:nvSpPr>
          <p:cNvPr id="4" name="灯片编号占位符 16">
            <a:extLst>
              <a:ext uri="{FF2B5EF4-FFF2-40B4-BE49-F238E27FC236}">
                <a16:creationId xmlns:a16="http://schemas.microsoft.com/office/drawing/2014/main" id="{9A10FD8C-EDC7-44A4-9A72-FDCCC2643DA5}"/>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67</a:t>
            </a:fld>
            <a:endParaRPr lang="zh-CN" altLang="en-US" sz="2400" b="1" dirty="0"/>
          </a:p>
        </p:txBody>
      </p:sp>
      <p:cxnSp>
        <p:nvCxnSpPr>
          <p:cNvPr id="6" name="直接连接符 5">
            <a:extLst>
              <a:ext uri="{FF2B5EF4-FFF2-40B4-BE49-F238E27FC236}">
                <a16:creationId xmlns:a16="http://schemas.microsoft.com/office/drawing/2014/main" id="{441DE2F8-447F-4E41-A8B8-50B2057D2724}"/>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966818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892"/>
            <a:ext cx="10515600" cy="960772"/>
          </a:xfrm>
        </p:spPr>
        <p:txBody>
          <a:bodyPr>
            <a:normAutofit/>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6. Prospect</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3" name="内容占位符 2"/>
          <p:cNvSpPr>
            <a:spLocks noGrp="1"/>
          </p:cNvSpPr>
          <p:nvPr>
            <p:ph idx="1"/>
          </p:nvPr>
        </p:nvSpPr>
        <p:spPr>
          <a:xfrm>
            <a:off x="932543" y="1581563"/>
            <a:ext cx="10810566" cy="4957350"/>
          </a:xfrm>
          <a:ln w="19050">
            <a:noFill/>
            <a:prstDash val="dash"/>
          </a:ln>
        </p:spPr>
        <p:txBody>
          <a:bodyPr>
            <a:noAutofit/>
          </a:bodyPr>
          <a:lstStyle/>
          <a:p>
            <a:pPr algn="just">
              <a:lnSpc>
                <a:spcPct val="100000"/>
              </a:lnSpc>
              <a:spcBef>
                <a:spcPts val="1200"/>
              </a:spcBef>
              <a:spcAft>
                <a:spcPts val="1800"/>
              </a:spcAft>
              <a:buFont typeface="Wingdings" panose="05000000000000000000" pitchFamily="2" charset="2"/>
              <a:buChar char="Ø"/>
            </a:pPr>
            <a:r>
              <a:rPr lang="en-US" altLang="zh-CN" b="1" dirty="0">
                <a:latin typeface="微软雅黑" panose="020B0503020204020204" pitchFamily="34" charset="-122"/>
                <a:ea typeface="微软雅黑" panose="020B0503020204020204" pitchFamily="34" charset="-122"/>
              </a:rPr>
              <a:t>Particle physics in LHC</a:t>
            </a:r>
          </a:p>
          <a:p>
            <a:pPr algn="just">
              <a:lnSpc>
                <a:spcPct val="100000"/>
              </a:lnSpc>
              <a:spcBef>
                <a:spcPts val="1200"/>
              </a:spcBef>
              <a:spcAft>
                <a:spcPts val="1800"/>
              </a:spcAft>
              <a:buFont typeface="Wingdings" panose="05000000000000000000" pitchFamily="2" charset="2"/>
              <a:buChar char="Ø"/>
            </a:pPr>
            <a:r>
              <a:rPr lang="en-US" altLang="zh-CN" sz="2000" dirty="0" err="1">
                <a:latin typeface="Arial" panose="020B0604020202020204" pitchFamily="34" charset="0"/>
                <a:ea typeface="微软雅黑" panose="020B0503020204020204" pitchFamily="34" charset="-122"/>
                <a:cs typeface="Arial" panose="020B0604020202020204" pitchFamily="34" charset="0"/>
                <a:sym typeface="+mn-ea"/>
              </a:rPr>
              <a:t>Avnish</a:t>
            </a:r>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 K. Ghosh, T. Jha, and S Niyogi, </a:t>
            </a:r>
            <a:r>
              <a:rPr lang="en-US" altLang="zh-CN" sz="2000" b="1" i="1" dirty="0">
                <a:solidFill>
                  <a:srgbClr val="0000FF"/>
                </a:solidFill>
                <a:latin typeface="Arial" panose="020B0604020202020204" pitchFamily="34" charset="0"/>
                <a:ea typeface="微软雅黑" panose="020B0503020204020204" pitchFamily="34" charset="-122"/>
                <a:cs typeface="Arial" panose="020B0604020202020204" pitchFamily="34" charset="0"/>
                <a:sym typeface="+mn-ea"/>
              </a:rPr>
              <a:t>Minimal and non-minimal Universal Extra Dimension models in the light of LHC data at 13 </a:t>
            </a:r>
            <a:r>
              <a:rPr lang="en-US" altLang="zh-CN" sz="2000" b="1" i="1" dirty="0" err="1">
                <a:solidFill>
                  <a:srgbClr val="0000FF"/>
                </a:solidFill>
                <a:latin typeface="Arial" panose="020B0604020202020204" pitchFamily="34" charset="0"/>
                <a:ea typeface="微软雅黑" panose="020B0503020204020204" pitchFamily="34" charset="-122"/>
                <a:cs typeface="Arial" panose="020B0604020202020204" pitchFamily="34" charset="0"/>
                <a:sym typeface="+mn-ea"/>
              </a:rPr>
              <a:t>TeV</a:t>
            </a:r>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 Phys. Rev. D 103 (2021) 115011. </a:t>
            </a:r>
          </a:p>
          <a:p>
            <a:pPr algn="just">
              <a:lnSpc>
                <a:spcPct val="100000"/>
              </a:lnSpc>
              <a:spcBef>
                <a:spcPts val="1200"/>
              </a:spcBef>
              <a:spcAft>
                <a:spcPts val="1800"/>
              </a:spcAft>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N. </a:t>
            </a:r>
            <a:r>
              <a:rPr lang="en-US" altLang="zh-CN" sz="2000" dirty="0" err="1">
                <a:latin typeface="Arial" panose="020B0604020202020204" pitchFamily="34" charset="0"/>
                <a:cs typeface="Arial" panose="020B0604020202020204" pitchFamily="34" charset="0"/>
              </a:rPr>
              <a:t>Deutschmann</a:t>
            </a:r>
            <a:r>
              <a:rPr lang="en-US" altLang="zh-CN" sz="2000" dirty="0">
                <a:latin typeface="Arial" panose="020B0604020202020204" pitchFamily="34" charset="0"/>
                <a:cs typeface="Arial" panose="020B0604020202020204" pitchFamily="34" charset="0"/>
              </a:rPr>
              <a:t>, T. </a:t>
            </a:r>
            <a:r>
              <a:rPr lang="en-US" altLang="zh-CN" sz="2000" dirty="0" err="1">
                <a:latin typeface="Arial" panose="020B0604020202020204" pitchFamily="34" charset="0"/>
                <a:cs typeface="Arial" panose="020B0604020202020204" pitchFamily="34" charset="0"/>
              </a:rPr>
              <a:t>Flacke</a:t>
            </a:r>
            <a:r>
              <a:rPr lang="en-US" altLang="zh-CN" sz="2000" dirty="0">
                <a:latin typeface="Arial" panose="020B0604020202020204" pitchFamily="34" charset="0"/>
                <a:cs typeface="Arial" panose="020B0604020202020204" pitchFamily="34" charset="0"/>
              </a:rPr>
              <a:t>, and J.S. Kim, </a:t>
            </a:r>
            <a:r>
              <a:rPr lang="en-US" altLang="zh-CN" sz="2000" b="1" i="1" dirty="0">
                <a:solidFill>
                  <a:srgbClr val="0000FF"/>
                </a:solidFill>
                <a:latin typeface="Arial" panose="020B0604020202020204" pitchFamily="34" charset="0"/>
                <a:cs typeface="Arial" panose="020B0604020202020204" pitchFamily="34" charset="0"/>
              </a:rPr>
              <a:t>Current LHC Constraints on Minimal Universal Extra Dimensions</a:t>
            </a:r>
            <a:r>
              <a:rPr lang="en-US" altLang="zh-CN" sz="2000" dirty="0">
                <a:latin typeface="Arial" panose="020B0604020202020204" pitchFamily="34" charset="0"/>
                <a:cs typeface="Arial" panose="020B0604020202020204" pitchFamily="34" charset="0"/>
              </a:rPr>
              <a:t>, Phys. Lett. B 771 (2017) 515-520. </a:t>
            </a:r>
          </a:p>
          <a:p>
            <a:pPr algn="just"/>
            <a:endParaRPr lang="en-US" altLang="zh-CN" sz="2800" dirty="0">
              <a:latin typeface="Arial" panose="020B0604020202020204" pitchFamily="34" charset="0"/>
              <a:cs typeface="Arial" panose="020B0604020202020204" pitchFamily="34" charset="0"/>
            </a:endParaRPr>
          </a:p>
          <a:p>
            <a:pPr algn="just">
              <a:lnSpc>
                <a:spcPct val="100000"/>
              </a:lnSpc>
              <a:spcBef>
                <a:spcPts val="1200"/>
              </a:spcBef>
              <a:spcAft>
                <a:spcPts val="1800"/>
              </a:spcAft>
              <a:buFont typeface="Wingdings" panose="05000000000000000000" pitchFamily="2" charset="2"/>
              <a:buChar char="Ø"/>
            </a:pPr>
            <a:endParaRPr lang="en-US" altLang="zh-CN" b="1" dirty="0">
              <a:latin typeface="微软雅黑" panose="020B0503020204020204" pitchFamily="34" charset="-122"/>
              <a:ea typeface="微软雅黑" panose="020B0503020204020204" pitchFamily="34" charset="-122"/>
            </a:endParaRPr>
          </a:p>
          <a:p>
            <a:pPr algn="just">
              <a:lnSpc>
                <a:spcPct val="100000"/>
              </a:lnSpc>
              <a:spcBef>
                <a:spcPts val="1200"/>
              </a:spcBef>
              <a:spcAft>
                <a:spcPts val="1800"/>
              </a:spcAft>
              <a:buFont typeface="Wingdings" panose="05000000000000000000" pitchFamily="2" charset="2"/>
              <a:buChar char="Ø"/>
            </a:pPr>
            <a:endParaRPr lang="zh-CN" altLang="en-US" b="1" dirty="0">
              <a:latin typeface="微软雅黑" panose="020B0503020204020204" pitchFamily="34" charset="-122"/>
              <a:ea typeface="微软雅黑" panose="020B0503020204020204" pitchFamily="34" charset="-122"/>
            </a:endParaRPr>
          </a:p>
        </p:txBody>
      </p:sp>
      <p:sp>
        <p:nvSpPr>
          <p:cNvPr id="4" name="灯片编号占位符 16">
            <a:extLst>
              <a:ext uri="{FF2B5EF4-FFF2-40B4-BE49-F238E27FC236}">
                <a16:creationId xmlns:a16="http://schemas.microsoft.com/office/drawing/2014/main" id="{9A10FD8C-EDC7-44A4-9A72-FDCCC2643DA5}"/>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68</a:t>
            </a:fld>
            <a:endParaRPr lang="zh-CN" altLang="en-US" sz="2400" b="1" dirty="0"/>
          </a:p>
        </p:txBody>
      </p:sp>
      <p:cxnSp>
        <p:nvCxnSpPr>
          <p:cNvPr id="6" name="直接连接符 5">
            <a:extLst>
              <a:ext uri="{FF2B5EF4-FFF2-40B4-BE49-F238E27FC236}">
                <a16:creationId xmlns:a16="http://schemas.microsoft.com/office/drawing/2014/main" id="{441DE2F8-447F-4E41-A8B8-50B2057D2724}"/>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524081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892"/>
            <a:ext cx="10515600" cy="960772"/>
          </a:xfrm>
        </p:spPr>
        <p:txBody>
          <a:bodyPr>
            <a:normAutofit/>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6. Prospect</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3" name="内容占位符 2"/>
          <p:cNvSpPr>
            <a:spLocks noGrp="1"/>
          </p:cNvSpPr>
          <p:nvPr>
            <p:ph idx="1"/>
          </p:nvPr>
        </p:nvSpPr>
        <p:spPr>
          <a:xfrm>
            <a:off x="926970" y="1581563"/>
            <a:ext cx="10338059" cy="4957350"/>
          </a:xfrm>
          <a:ln w="19050">
            <a:noFill/>
            <a:prstDash val="dash"/>
          </a:ln>
        </p:spPr>
        <p:txBody>
          <a:bodyPr>
            <a:noAutofit/>
          </a:bodyPr>
          <a:lstStyle/>
          <a:p>
            <a:pPr algn="just">
              <a:lnSpc>
                <a:spcPct val="100000"/>
              </a:lnSpc>
              <a:spcBef>
                <a:spcPts val="1200"/>
              </a:spcBef>
              <a:spcAft>
                <a:spcPts val="1800"/>
              </a:spcAft>
              <a:buFont typeface="Wingdings" panose="05000000000000000000" pitchFamily="2" charset="2"/>
              <a:buChar char="Ø"/>
            </a:pPr>
            <a:r>
              <a:rPr lang="en-US" altLang="zh-CN" b="1" dirty="0">
                <a:latin typeface="微软雅黑" panose="020B0503020204020204" pitchFamily="34" charset="-122"/>
                <a:ea typeface="微软雅黑" panose="020B0503020204020204" pitchFamily="34" charset="-122"/>
              </a:rPr>
              <a:t>Black hole in brane model</a:t>
            </a:r>
          </a:p>
          <a:p>
            <a:pPr algn="just"/>
            <a:r>
              <a:rPr lang="en-US" altLang="zh-CN" sz="2000" dirty="0">
                <a:latin typeface="Arial" panose="020B0604020202020204" pitchFamily="34" charset="0"/>
                <a:cs typeface="Arial" panose="020B0604020202020204" pitchFamily="34" charset="0"/>
              </a:rPr>
              <a:t>W. D. Biggs and J. E. Santos, </a:t>
            </a:r>
            <a:r>
              <a:rPr lang="en-US" altLang="zh-CN" sz="2000" b="1" i="1" dirty="0">
                <a:solidFill>
                  <a:srgbClr val="0000FF"/>
                </a:solidFill>
                <a:latin typeface="Arial" panose="020B0604020202020204" pitchFamily="34" charset="0"/>
                <a:cs typeface="Arial" panose="020B0604020202020204" pitchFamily="34" charset="0"/>
              </a:rPr>
              <a:t>Rotating Black Holes in Randall-</a:t>
            </a:r>
            <a:r>
              <a:rPr lang="en-US" altLang="zh-CN" sz="2000" b="1" i="1" dirty="0" err="1">
                <a:solidFill>
                  <a:srgbClr val="0000FF"/>
                </a:solidFill>
                <a:latin typeface="Arial" panose="020B0604020202020204" pitchFamily="34" charset="0"/>
                <a:cs typeface="Arial" panose="020B0604020202020204" pitchFamily="34" charset="0"/>
              </a:rPr>
              <a:t>Sundrum</a:t>
            </a:r>
            <a:r>
              <a:rPr lang="en-US" altLang="zh-CN" sz="2000" b="1" i="1" dirty="0">
                <a:solidFill>
                  <a:srgbClr val="0000FF"/>
                </a:solidFill>
                <a:latin typeface="Arial" panose="020B0604020202020204" pitchFamily="34" charset="0"/>
                <a:cs typeface="Arial" panose="020B0604020202020204" pitchFamily="34" charset="0"/>
              </a:rPr>
              <a:t> II </a:t>
            </a:r>
            <a:r>
              <a:rPr lang="en-US" altLang="zh-CN" sz="2000" b="1" i="1" dirty="0" err="1">
                <a:solidFill>
                  <a:srgbClr val="0000FF"/>
                </a:solidFill>
                <a:latin typeface="Arial" panose="020B0604020202020204" pitchFamily="34" charset="0"/>
                <a:cs typeface="Arial" panose="020B0604020202020204" pitchFamily="34" charset="0"/>
              </a:rPr>
              <a:t>Braneworlds</a:t>
            </a:r>
            <a:r>
              <a:rPr lang="en-US" altLang="zh-CN" sz="2000" dirty="0">
                <a:latin typeface="Arial" panose="020B0604020202020204" pitchFamily="34" charset="0"/>
                <a:cs typeface="Arial" panose="020B0604020202020204" pitchFamily="34" charset="0"/>
              </a:rPr>
              <a:t>, Phys. Rev. Lett. 128 (2022) 021601,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2108.00016 [hep-</a:t>
            </a:r>
            <a:r>
              <a:rPr lang="en-US" altLang="zh-CN" sz="2000" dirty="0" err="1">
                <a:latin typeface="Arial" panose="020B0604020202020204" pitchFamily="34" charset="0"/>
                <a:cs typeface="Arial" panose="020B0604020202020204" pitchFamily="34" charset="0"/>
              </a:rPr>
              <a:t>th</a:t>
            </a:r>
            <a:r>
              <a:rPr lang="en-US" altLang="zh-CN" sz="2000" dirty="0">
                <a:latin typeface="Arial" panose="020B0604020202020204" pitchFamily="34" charset="0"/>
                <a:cs typeface="Arial" panose="020B0604020202020204" pitchFamily="34" charset="0"/>
              </a:rPr>
              <a:t>]].</a:t>
            </a:r>
          </a:p>
          <a:p>
            <a:pPr algn="just"/>
            <a:endParaRPr lang="en-US" altLang="zh-CN" sz="2000" dirty="0">
              <a:latin typeface="Arial" panose="020B0604020202020204" pitchFamily="34" charset="0"/>
              <a:cs typeface="Arial" panose="020B0604020202020204" pitchFamily="34" charset="0"/>
            </a:endParaRPr>
          </a:p>
          <a:p>
            <a:pPr algn="just"/>
            <a:r>
              <a:rPr lang="en-US" altLang="zh-CN" sz="2000" dirty="0">
                <a:latin typeface="Arial" panose="020B0604020202020204" pitchFamily="34" charset="0"/>
                <a:cs typeface="Arial" panose="020B0604020202020204" pitchFamily="34" charset="0"/>
              </a:rPr>
              <a:t>T. </a:t>
            </a:r>
            <a:r>
              <a:rPr lang="en-US" altLang="zh-CN" sz="2000" dirty="0" err="1">
                <a:latin typeface="Arial" panose="020B0604020202020204" pitchFamily="34" charset="0"/>
                <a:cs typeface="Arial" panose="020B0604020202020204" pitchFamily="34" charset="0"/>
              </a:rPr>
              <a:t>Nakas</a:t>
            </a:r>
            <a:r>
              <a:rPr lang="en-US" altLang="zh-CN" sz="2000" dirty="0">
                <a:latin typeface="Arial" panose="020B0604020202020204" pitchFamily="34" charset="0"/>
                <a:cs typeface="Arial" panose="020B0604020202020204" pitchFamily="34" charset="0"/>
              </a:rPr>
              <a:t> and P. </a:t>
            </a:r>
            <a:r>
              <a:rPr lang="en-US" altLang="zh-CN" sz="2000" dirty="0" err="1">
                <a:latin typeface="Arial" panose="020B0604020202020204" pitchFamily="34" charset="0"/>
                <a:cs typeface="Arial" panose="020B0604020202020204" pitchFamily="34" charset="0"/>
              </a:rPr>
              <a:t>Kanti</a:t>
            </a:r>
            <a:r>
              <a:rPr lang="en-US" altLang="zh-CN" sz="2000" dirty="0">
                <a:latin typeface="Arial" panose="020B0604020202020204" pitchFamily="34" charset="0"/>
                <a:cs typeface="Arial" panose="020B0604020202020204" pitchFamily="34" charset="0"/>
              </a:rPr>
              <a:t>,</a:t>
            </a:r>
            <a:r>
              <a:rPr lang="zh-CN" altLang="en-US" sz="2000" dirty="0">
                <a:latin typeface="Arial" panose="020B0604020202020204" pitchFamily="34" charset="0"/>
                <a:cs typeface="Arial" panose="020B0604020202020204" pitchFamily="34" charset="0"/>
              </a:rPr>
              <a:t> </a:t>
            </a:r>
            <a:r>
              <a:rPr lang="en-US" altLang="zh-CN" sz="2000" b="1" i="1" dirty="0">
                <a:solidFill>
                  <a:srgbClr val="0000FF"/>
                </a:solidFill>
                <a:latin typeface="Arial" panose="020B0604020202020204" pitchFamily="34" charset="0"/>
                <a:cs typeface="Arial" panose="020B0604020202020204" pitchFamily="34" charset="0"/>
              </a:rPr>
              <a:t>Analytic and exponentially localized </a:t>
            </a:r>
            <a:r>
              <a:rPr lang="en-US" altLang="zh-CN" sz="2000" b="1" i="1" dirty="0" err="1">
                <a:solidFill>
                  <a:srgbClr val="0000FF"/>
                </a:solidFill>
                <a:latin typeface="Arial" panose="020B0604020202020204" pitchFamily="34" charset="0"/>
                <a:cs typeface="Arial" panose="020B0604020202020204" pitchFamily="34" charset="0"/>
              </a:rPr>
              <a:t>braneworld</a:t>
            </a:r>
            <a:r>
              <a:rPr lang="en-US" altLang="zh-CN" sz="2000" b="1" i="1" dirty="0">
                <a:solidFill>
                  <a:srgbClr val="0000FF"/>
                </a:solidFill>
                <a:latin typeface="Arial" panose="020B0604020202020204" pitchFamily="34" charset="0"/>
                <a:cs typeface="Arial" panose="020B0604020202020204" pitchFamily="34" charset="0"/>
              </a:rPr>
              <a:t> </a:t>
            </a:r>
            <a:r>
              <a:rPr lang="en-US" altLang="zh-CN" sz="2000" b="1" i="1" dirty="0" err="1">
                <a:solidFill>
                  <a:srgbClr val="0000FF"/>
                </a:solidFill>
                <a:latin typeface="Arial" panose="020B0604020202020204" pitchFamily="34" charset="0"/>
                <a:cs typeface="Arial" panose="020B0604020202020204" pitchFamily="34" charset="0"/>
              </a:rPr>
              <a:t>Reissner-Nordström-AdS</a:t>
            </a:r>
            <a:r>
              <a:rPr lang="en-US" altLang="zh-CN" sz="2000" b="1" i="1" dirty="0">
                <a:solidFill>
                  <a:srgbClr val="0000FF"/>
                </a:solidFill>
                <a:latin typeface="Arial" panose="020B0604020202020204" pitchFamily="34" charset="0"/>
                <a:cs typeface="Arial" panose="020B0604020202020204" pitchFamily="34" charset="0"/>
              </a:rPr>
              <a:t> solution: A top-down approach</a:t>
            </a:r>
            <a:r>
              <a:rPr lang="en-US" altLang="zh-CN" sz="2000" i="1" dirty="0">
                <a:solidFill>
                  <a:srgbClr val="0000FF"/>
                </a:solidFill>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Phys. Rev. D 104 (2021) 104037,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2105.06915 [hep-</a:t>
            </a:r>
            <a:r>
              <a:rPr lang="en-US" altLang="zh-CN" sz="2000" dirty="0" err="1">
                <a:latin typeface="Arial" panose="020B0604020202020204" pitchFamily="34" charset="0"/>
                <a:cs typeface="Arial" panose="020B0604020202020204" pitchFamily="34" charset="0"/>
              </a:rPr>
              <a:t>th</a:t>
            </a:r>
            <a:r>
              <a:rPr lang="en-US" altLang="zh-CN" sz="2000" dirty="0">
                <a:latin typeface="Arial" panose="020B0604020202020204" pitchFamily="34" charset="0"/>
                <a:cs typeface="Arial" panose="020B0604020202020204" pitchFamily="34" charset="0"/>
              </a:rPr>
              <a:t>].</a:t>
            </a:r>
          </a:p>
          <a:p>
            <a:pPr algn="just"/>
            <a:endParaRPr lang="en-US" altLang="zh-CN" sz="2000" dirty="0">
              <a:latin typeface="Arial" panose="020B0604020202020204" pitchFamily="34" charset="0"/>
              <a:cs typeface="Arial" panose="020B0604020202020204" pitchFamily="34" charset="0"/>
            </a:endParaRPr>
          </a:p>
          <a:p>
            <a:pPr algn="just"/>
            <a:r>
              <a:rPr lang="en-US" altLang="zh-CN" sz="2000" dirty="0">
                <a:latin typeface="Arial" panose="020B0604020202020204" pitchFamily="34" charset="0"/>
                <a:cs typeface="Arial" panose="020B0604020202020204" pitchFamily="34" charset="0"/>
              </a:rPr>
              <a:t>I. </a:t>
            </a:r>
            <a:r>
              <a:rPr lang="en-US" altLang="zh-CN" sz="2000" dirty="0" err="1">
                <a:latin typeface="Arial" panose="020B0604020202020204" pitchFamily="34" charset="0"/>
                <a:cs typeface="Arial" panose="020B0604020202020204" pitchFamily="34" charset="0"/>
              </a:rPr>
              <a:t>Sakallı</a:t>
            </a:r>
            <a:r>
              <a:rPr lang="en-US" altLang="zh-CN" sz="2000" dirty="0">
                <a:latin typeface="Arial" panose="020B0604020202020204" pitchFamily="34" charset="0"/>
                <a:cs typeface="Arial" panose="020B0604020202020204" pitchFamily="34" charset="0"/>
              </a:rPr>
              <a:t> and S. Kanzi, </a:t>
            </a:r>
            <a:r>
              <a:rPr lang="en-US" altLang="zh-CN" sz="2000" b="1" i="1" dirty="0">
                <a:solidFill>
                  <a:srgbClr val="0000FF"/>
                </a:solidFill>
                <a:latin typeface="Arial" panose="020B0604020202020204" pitchFamily="34" charset="0"/>
                <a:cs typeface="Arial" panose="020B0604020202020204" pitchFamily="34" charset="0"/>
              </a:rPr>
              <a:t>Physical Properties of Brane-World Black Hole Solutions via a Confining Potential</a:t>
            </a:r>
            <a:r>
              <a:rPr lang="en-US" altLang="zh-CN" sz="2000" dirty="0">
                <a:latin typeface="Arial" panose="020B0604020202020204" pitchFamily="34" charset="0"/>
                <a:cs typeface="Arial" panose="020B0604020202020204" pitchFamily="34" charset="0"/>
              </a:rPr>
              <a:t>, Annals Phys. 439 (2022) 168803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2201.00537 [hep-</a:t>
            </a:r>
            <a:r>
              <a:rPr lang="en-US" altLang="zh-CN" sz="2000" dirty="0" err="1">
                <a:latin typeface="Arial" panose="020B0604020202020204" pitchFamily="34" charset="0"/>
                <a:cs typeface="Arial" panose="020B0604020202020204" pitchFamily="34" charset="0"/>
              </a:rPr>
              <a:t>th</a:t>
            </a:r>
            <a:r>
              <a:rPr lang="en-US" altLang="zh-CN" sz="2000" dirty="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a:p>
            <a:pPr algn="just">
              <a:lnSpc>
                <a:spcPct val="100000"/>
              </a:lnSpc>
              <a:spcBef>
                <a:spcPts val="1200"/>
              </a:spcBef>
              <a:spcAft>
                <a:spcPts val="1800"/>
              </a:spcAft>
            </a:pPr>
            <a:endParaRPr lang="zh-CN" altLang="en-US" b="1" dirty="0">
              <a:latin typeface="微软雅黑" panose="020B0503020204020204" pitchFamily="34" charset="-122"/>
              <a:ea typeface="微软雅黑" panose="020B0503020204020204" pitchFamily="34" charset="-122"/>
            </a:endParaRPr>
          </a:p>
        </p:txBody>
      </p:sp>
      <p:sp>
        <p:nvSpPr>
          <p:cNvPr id="4" name="灯片编号占位符 16">
            <a:extLst>
              <a:ext uri="{FF2B5EF4-FFF2-40B4-BE49-F238E27FC236}">
                <a16:creationId xmlns:a16="http://schemas.microsoft.com/office/drawing/2014/main" id="{9A10FD8C-EDC7-44A4-9A72-FDCCC2643DA5}"/>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69</a:t>
            </a:fld>
            <a:endParaRPr lang="zh-CN" altLang="en-US" sz="2400" b="1" dirty="0"/>
          </a:p>
        </p:txBody>
      </p:sp>
      <p:cxnSp>
        <p:nvCxnSpPr>
          <p:cNvPr id="6" name="直接连接符 5">
            <a:extLst>
              <a:ext uri="{FF2B5EF4-FFF2-40B4-BE49-F238E27FC236}">
                <a16:creationId xmlns:a16="http://schemas.microsoft.com/office/drawing/2014/main" id="{441DE2F8-447F-4E41-A8B8-50B2057D2724}"/>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01741B-5DDE-4E5E-BDEF-94D33BEA14B9}"/>
              </a:ext>
            </a:extLst>
          </p:cNvPr>
          <p:cNvSpPr>
            <a:spLocks noGrp="1"/>
          </p:cNvSpPr>
          <p:nvPr>
            <p:ph type="title"/>
          </p:nvPr>
        </p:nvSpPr>
        <p:spPr>
          <a:xfrm>
            <a:off x="0" y="4180"/>
            <a:ext cx="12192000" cy="1325563"/>
          </a:xfrm>
        </p:spPr>
        <p:txBody>
          <a:bodyPr/>
          <a:lstStyle/>
          <a:p>
            <a:pPr lvl="0" algn="ctr" eaLnBrk="0" fontAlgn="base" hangingPunct="0">
              <a:lnSpc>
                <a:spcPct val="100000"/>
              </a:lnSpc>
              <a:spcAft>
                <a:spcPct val="0"/>
              </a:spcAft>
              <a:defRPr/>
            </a:pPr>
            <a:r>
              <a:rPr lang="en-US" altLang="zh-CN" dirty="0">
                <a:solidFill>
                  <a:srgbClr val="C00000"/>
                </a:solidFill>
                <a:latin typeface="Arial" panose="020B0604020202020204" pitchFamily="34" charset="0"/>
                <a:cs typeface="Arial" panose="020B0604020202020204" pitchFamily="34" charset="0"/>
              </a:rPr>
              <a:t>Motivation 4</a:t>
            </a:r>
            <a:r>
              <a:rPr lang="en-US" altLang="zh-CN" dirty="0">
                <a:solidFill>
                  <a:srgbClr val="C00000"/>
                </a:solidFill>
                <a:latin typeface="Arial" panose="020B0604020202020204" pitchFamily="34" charset="0"/>
                <a:ea typeface="微软雅黑" pitchFamily="34" charset="-122"/>
                <a:cs typeface="Arial" panose="020B0604020202020204" pitchFamily="34" charset="0"/>
              </a:rPr>
              <a:t>:  </a:t>
            </a:r>
            <a:r>
              <a:rPr lang="en-US" altLang="zh-CN" dirty="0" err="1">
                <a:solidFill>
                  <a:srgbClr val="C00000"/>
                </a:solidFill>
                <a:latin typeface="Arial" panose="020B0604020202020204" pitchFamily="34" charset="0"/>
                <a:ea typeface="微软雅黑" pitchFamily="34" charset="-122"/>
                <a:cs typeface="Arial" panose="020B0604020202020204" pitchFamily="34" charset="0"/>
              </a:rPr>
              <a:t>AdS</a:t>
            </a:r>
            <a:r>
              <a:rPr lang="en-US" altLang="zh-CN" dirty="0">
                <a:solidFill>
                  <a:srgbClr val="C00000"/>
                </a:solidFill>
                <a:latin typeface="Arial" panose="020B0604020202020204" pitchFamily="34" charset="0"/>
                <a:ea typeface="微软雅黑" pitchFamily="34" charset="-122"/>
                <a:cs typeface="Arial" panose="020B0604020202020204" pitchFamily="34" charset="0"/>
              </a:rPr>
              <a:t>/CFT</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5" name="矩形 5">
            <a:extLst>
              <a:ext uri="{FF2B5EF4-FFF2-40B4-BE49-F238E27FC236}">
                <a16:creationId xmlns:a16="http://schemas.microsoft.com/office/drawing/2014/main" id="{AA96428D-A4D3-4A4D-B46C-3B08102F739B}"/>
              </a:ext>
            </a:extLst>
          </p:cNvPr>
          <p:cNvSpPr/>
          <p:nvPr/>
        </p:nvSpPr>
        <p:spPr>
          <a:xfrm>
            <a:off x="416330" y="1660751"/>
            <a:ext cx="11448010" cy="1040285"/>
          </a:xfrm>
          <a:prstGeom prst="rect">
            <a:avLst/>
          </a:prstGeom>
          <a:noFill/>
          <a:ln w="19050">
            <a:noFill/>
            <a:prstDash val="dash"/>
          </a:ln>
        </p:spPr>
        <p:txBody>
          <a:bodyPr wrap="square">
            <a:spAutoFit/>
          </a:bodyPr>
          <a:lstStyle/>
          <a:p>
            <a:pPr marL="342900" indent="-342900">
              <a:spcBef>
                <a:spcPct val="20000"/>
              </a:spcBef>
              <a:buClr>
                <a:srgbClr val="FF0066"/>
              </a:buClr>
              <a:buSzPct val="120000"/>
              <a:buFont typeface="Wingdings" pitchFamily="2" charset="2"/>
              <a:buChar char="Ø"/>
            </a:pPr>
            <a:r>
              <a:rPr lang="en-US" altLang="zh-CN" sz="2800" b="1" dirty="0">
                <a:solidFill>
                  <a:srgbClr val="0000FF"/>
                </a:solidFill>
                <a:latin typeface="微软雅黑" pitchFamily="34" charset="-122"/>
                <a:ea typeface="微软雅黑" pitchFamily="34" charset="-122"/>
              </a:rPr>
              <a:t>Applications in </a:t>
            </a:r>
            <a:r>
              <a:rPr lang="en-US" altLang="zh-CN" sz="2800" b="1" dirty="0" err="1">
                <a:solidFill>
                  <a:srgbClr val="0000FF"/>
                </a:solidFill>
                <a:latin typeface="微软雅黑" pitchFamily="34" charset="-122"/>
                <a:ea typeface="微软雅黑" pitchFamily="34" charset="-122"/>
              </a:rPr>
              <a:t>AdS</a:t>
            </a:r>
            <a:r>
              <a:rPr lang="en-US" altLang="zh-CN" sz="2800" b="1" dirty="0">
                <a:solidFill>
                  <a:srgbClr val="0000FF"/>
                </a:solidFill>
                <a:latin typeface="微软雅黑" pitchFamily="34" charset="-122"/>
                <a:ea typeface="微软雅黑" pitchFamily="34" charset="-122"/>
              </a:rPr>
              <a:t>/CFT</a:t>
            </a:r>
          </a:p>
          <a:p>
            <a:pPr marL="342900" indent="-342900">
              <a:spcBef>
                <a:spcPct val="20000"/>
              </a:spcBef>
              <a:buClr>
                <a:srgbClr val="FF0066"/>
              </a:buClr>
              <a:buSzPct val="120000"/>
              <a:buFont typeface="Wingdings" pitchFamily="2" charset="2"/>
              <a:buChar char="Ø"/>
            </a:pPr>
            <a:endParaRPr lang="en-US" altLang="zh-CN" sz="2800" b="1" dirty="0">
              <a:solidFill>
                <a:srgbClr val="0000FF"/>
              </a:solidFill>
              <a:latin typeface="微软雅黑" pitchFamily="34" charset="-122"/>
              <a:ea typeface="微软雅黑" pitchFamily="34" charset="-122"/>
            </a:endParaRPr>
          </a:p>
        </p:txBody>
      </p:sp>
      <p:sp>
        <p:nvSpPr>
          <p:cNvPr id="11" name="灯片编号占位符 16">
            <a:extLst>
              <a:ext uri="{FF2B5EF4-FFF2-40B4-BE49-F238E27FC236}">
                <a16:creationId xmlns:a16="http://schemas.microsoft.com/office/drawing/2014/main" id="{AD29A770-D988-426A-BFCB-0AD6633F599B}"/>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7</a:t>
            </a:fld>
            <a:endParaRPr lang="zh-CN" altLang="en-US" sz="2400" b="1" dirty="0"/>
          </a:p>
        </p:txBody>
      </p:sp>
      <p:sp>
        <p:nvSpPr>
          <p:cNvPr id="12" name="矩形 11">
            <a:extLst>
              <a:ext uri="{FF2B5EF4-FFF2-40B4-BE49-F238E27FC236}">
                <a16:creationId xmlns:a16="http://schemas.microsoft.com/office/drawing/2014/main" id="{0F8BA99C-465A-42BD-9905-88F2B2CF01B8}"/>
              </a:ext>
            </a:extLst>
          </p:cNvPr>
          <p:cNvSpPr/>
          <p:nvPr/>
        </p:nvSpPr>
        <p:spPr>
          <a:xfrm>
            <a:off x="1334884" y="1660751"/>
            <a:ext cx="9618461" cy="4695600"/>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a:extLst>
              <a:ext uri="{FF2B5EF4-FFF2-40B4-BE49-F238E27FC236}">
                <a16:creationId xmlns:a16="http://schemas.microsoft.com/office/drawing/2014/main" id="{D99A2B74-6F40-4BA3-9AD5-D9C0791BE4A3}"/>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2050" name="Picture 2">
            <a:extLst>
              <a:ext uri="{FF2B5EF4-FFF2-40B4-BE49-F238E27FC236}">
                <a16:creationId xmlns:a16="http://schemas.microsoft.com/office/drawing/2014/main" id="{98C0CE4D-CC96-4DB1-BDF6-9038BA236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14" y="2446277"/>
            <a:ext cx="7466796" cy="4096367"/>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id="{F4E8E061-8C83-7C9D-83AA-47BCD1FB96FC}"/>
              </a:ext>
            </a:extLst>
          </p:cNvPr>
          <p:cNvSpPr/>
          <p:nvPr/>
        </p:nvSpPr>
        <p:spPr>
          <a:xfrm>
            <a:off x="1843088" y="2180893"/>
            <a:ext cx="8343900" cy="849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89E119D0-1901-1393-4DFC-0D1F1F3CCBCB}"/>
              </a:ext>
            </a:extLst>
          </p:cNvPr>
          <p:cNvGrpSpPr/>
          <p:nvPr/>
        </p:nvGrpSpPr>
        <p:grpSpPr>
          <a:xfrm>
            <a:off x="1928876" y="2249575"/>
            <a:ext cx="3479286" cy="802377"/>
            <a:chOff x="6535165" y="1252203"/>
            <a:chExt cx="3479286" cy="802377"/>
          </a:xfrm>
        </p:grpSpPr>
        <p:sp>
          <p:nvSpPr>
            <p:cNvPr id="3" name="左大括号 2">
              <a:extLst>
                <a:ext uri="{FF2B5EF4-FFF2-40B4-BE49-F238E27FC236}">
                  <a16:creationId xmlns:a16="http://schemas.microsoft.com/office/drawing/2014/main" id="{C39AABB7-9F36-6B9D-7DD5-C19F47BD0D47}"/>
                </a:ext>
              </a:extLst>
            </p:cNvPr>
            <p:cNvSpPr/>
            <p:nvPr/>
          </p:nvSpPr>
          <p:spPr>
            <a:xfrm>
              <a:off x="6535165" y="1305712"/>
              <a:ext cx="285750" cy="748868"/>
            </a:xfrm>
            <a:prstGeom prst="leftBrace">
              <a:avLst/>
            </a:prstGeom>
            <a:no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左大括号 9">
              <a:extLst>
                <a:ext uri="{FF2B5EF4-FFF2-40B4-BE49-F238E27FC236}">
                  <a16:creationId xmlns:a16="http://schemas.microsoft.com/office/drawing/2014/main" id="{DAB7A46A-86F0-AB3F-3963-1C740A6D7D85}"/>
                </a:ext>
              </a:extLst>
            </p:cNvPr>
            <p:cNvSpPr/>
            <p:nvPr/>
          </p:nvSpPr>
          <p:spPr>
            <a:xfrm rot="10800000">
              <a:off x="9429035" y="1252203"/>
              <a:ext cx="285750" cy="748868"/>
            </a:xfrm>
            <a:prstGeom prst="leftBrace">
              <a:avLst/>
            </a:prstGeom>
            <a:no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FAB99D9-7517-7B5E-276C-F7B9866514A1}"/>
                </a:ext>
              </a:extLst>
            </p:cNvPr>
            <p:cNvSpPr txBox="1"/>
            <p:nvPr/>
          </p:nvSpPr>
          <p:spPr>
            <a:xfrm>
              <a:off x="6711905" y="1280169"/>
              <a:ext cx="2826141" cy="707886"/>
            </a:xfrm>
            <a:prstGeom prst="rect">
              <a:avLst/>
            </a:prstGeom>
            <a:noFill/>
          </p:spPr>
          <p:txBody>
            <a:bodyPr wrap="square" rtlCol="0">
              <a:spAutoFit/>
            </a:bodyPr>
            <a:lstStyle/>
            <a:p>
              <a:pPr algn="ctr"/>
              <a:r>
                <a:rPr lang="en-US" altLang="zh-CN" sz="2000" b="1" dirty="0"/>
                <a:t>Open String Description</a:t>
              </a:r>
            </a:p>
            <a:p>
              <a:pPr algn="ctr"/>
              <a:r>
                <a:rPr lang="en-US" altLang="zh-CN" sz="2000" b="1" dirty="0"/>
                <a:t>Low-Energy Limit</a:t>
              </a:r>
              <a:endParaRPr lang="zh-CN" altLang="en-US" sz="2000" b="1" dirty="0"/>
            </a:p>
          </p:txBody>
        </p:sp>
        <p:sp>
          <p:nvSpPr>
            <p:cNvPr id="6" name="箭头: 右 5">
              <a:extLst>
                <a:ext uri="{FF2B5EF4-FFF2-40B4-BE49-F238E27FC236}">
                  <a16:creationId xmlns:a16="http://schemas.microsoft.com/office/drawing/2014/main" id="{7451F281-CE78-34C2-84DA-EF6BBC84EBA2}"/>
                </a:ext>
              </a:extLst>
            </p:cNvPr>
            <p:cNvSpPr/>
            <p:nvPr/>
          </p:nvSpPr>
          <p:spPr>
            <a:xfrm>
              <a:off x="9728701" y="1545281"/>
              <a:ext cx="285750" cy="181995"/>
            </a:xfrm>
            <a:prstGeom prst="rightArrow">
              <a:avLst>
                <a:gd name="adj1" fmla="val 50000"/>
                <a:gd name="adj2" fmla="val 46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EF8D660-BBD5-3FA5-32B0-2B3236E6FA66}"/>
                  </a:ext>
                </a:extLst>
              </p:cNvPr>
              <p:cNvSpPr txBox="1"/>
              <p:nvPr/>
            </p:nvSpPr>
            <p:spPr>
              <a:xfrm>
                <a:off x="5667919" y="2446277"/>
                <a:ext cx="5847400" cy="369332"/>
              </a:xfrm>
              <a:prstGeom prst="rect">
                <a:avLst/>
              </a:prstGeom>
              <a:noFill/>
            </p:spPr>
            <p:txBody>
              <a:bodyPr wrap="square" lIns="0" tIns="0" rIns="0" bIns="0" rtlCol="0">
                <a:spAutoFit/>
              </a:bodyPr>
              <a:lstStyle/>
              <a:p>
                <a14:m>
                  <m:oMath xmlns:m="http://schemas.openxmlformats.org/officeDocument/2006/math">
                    <m:r>
                      <a:rPr lang="en-US" altLang="zh-CN" sz="2400" b="0" i="1" smtClean="0">
                        <a:latin typeface="Cambria Math" panose="02040503050406030204" pitchFamily="18" charset="0"/>
                      </a:rPr>
                      <m:t>𝑁</m:t>
                    </m:r>
                    <m:r>
                      <a:rPr lang="en-US" altLang="zh-CN" sz="2400" b="0" i="1" smtClean="0">
                        <a:latin typeface="Cambria Math" panose="02040503050406030204" pitchFamily="18" charset="0"/>
                      </a:rPr>
                      <m:t>=4, </m:t>
                    </m:r>
                    <m:r>
                      <a:rPr lang="en-US" altLang="zh-CN" sz="2400" b="0" i="1" smtClean="0">
                        <a:latin typeface="Cambria Math" panose="02040503050406030204" pitchFamily="18" charset="0"/>
                      </a:rPr>
                      <m:t>𝑠𝑢</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𝑁</m:t>
                        </m:r>
                        <m:r>
                          <a:rPr lang="en-US" altLang="zh-CN" sz="2400" b="0" i="1" baseline="-25000" smtClean="0">
                            <a:latin typeface="Cambria Math" panose="02040503050406030204" pitchFamily="18" charset="0"/>
                          </a:rPr>
                          <m:t>𝑐</m:t>
                        </m:r>
                      </m:e>
                    </m:d>
                    <m:r>
                      <a:rPr lang="en-US" altLang="zh-CN" sz="2400" b="0" i="1" smtClean="0">
                        <a:latin typeface="Cambria Math" panose="02040503050406030204" pitchFamily="18" charset="0"/>
                      </a:rPr>
                      <m:t> </m:t>
                    </m:r>
                  </m:oMath>
                </a14:m>
                <a:r>
                  <a:rPr lang="en-US" altLang="zh-CN" sz="2400" dirty="0"/>
                  <a:t>SYM  +  Free IIB Supergravity</a:t>
                </a:r>
                <a:endParaRPr lang="zh-CN" altLang="en-US" sz="2400" dirty="0"/>
              </a:p>
            </p:txBody>
          </p:sp>
        </mc:Choice>
        <mc:Fallback xmlns="">
          <p:sp>
            <p:nvSpPr>
              <p:cNvPr id="14" name="文本框 13">
                <a:extLst>
                  <a:ext uri="{FF2B5EF4-FFF2-40B4-BE49-F238E27FC236}">
                    <a16:creationId xmlns:a16="http://schemas.microsoft.com/office/drawing/2014/main" id="{EEF8D660-BBD5-3FA5-32B0-2B3236E6FA66}"/>
                  </a:ext>
                </a:extLst>
              </p:cNvPr>
              <p:cNvSpPr txBox="1">
                <a:spLocks noRot="1" noChangeAspect="1" noMove="1" noResize="1" noEditPoints="1" noAdjustHandles="1" noChangeArrowheads="1" noChangeShapeType="1" noTextEdit="1"/>
              </p:cNvSpPr>
              <p:nvPr/>
            </p:nvSpPr>
            <p:spPr>
              <a:xfrm>
                <a:off x="5667919" y="2446277"/>
                <a:ext cx="5847400" cy="369332"/>
              </a:xfrm>
              <a:prstGeom prst="rect">
                <a:avLst/>
              </a:prstGeom>
              <a:blipFill>
                <a:blip r:embed="rId4"/>
                <a:stretch>
                  <a:fillRect l="-1877" t="-24590" b="-49180"/>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2A227A3E-CC89-4409-A336-51F15B98840C}"/>
              </a:ext>
            </a:extLst>
          </p:cNvPr>
          <p:cNvSpPr txBox="1"/>
          <p:nvPr/>
        </p:nvSpPr>
        <p:spPr>
          <a:xfrm>
            <a:off x="8732253" y="5997631"/>
            <a:ext cx="1214840" cy="369332"/>
          </a:xfrm>
          <a:prstGeom prst="rect">
            <a:avLst/>
          </a:prstGeom>
          <a:solidFill>
            <a:schemeClr val="bg1"/>
          </a:solidFill>
        </p:spPr>
        <p:txBody>
          <a:bodyPr wrap="square" rtlCol="0">
            <a:spAutoFit/>
          </a:bodyPr>
          <a:lstStyle/>
          <a:p>
            <a:r>
              <a:rPr lang="en-US" altLang="zh-CN" b="1" dirty="0"/>
              <a:t>S.Y. Zhou</a:t>
            </a:r>
            <a:endParaRPr lang="zh-CN" altLang="en-US" b="1" dirty="0"/>
          </a:p>
        </p:txBody>
      </p:sp>
    </p:spTree>
    <p:extLst>
      <p:ext uri="{BB962C8B-B14F-4D97-AF65-F5344CB8AC3E}">
        <p14:creationId xmlns:p14="http://schemas.microsoft.com/office/powerpoint/2010/main" val="27610565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892"/>
            <a:ext cx="10515600" cy="960772"/>
          </a:xfrm>
        </p:spPr>
        <p:txBody>
          <a:bodyPr>
            <a:normAutofit/>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6. Prospect</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3" name="内容占位符 2"/>
          <p:cNvSpPr>
            <a:spLocks noGrp="1"/>
          </p:cNvSpPr>
          <p:nvPr>
            <p:ph idx="1"/>
          </p:nvPr>
        </p:nvSpPr>
        <p:spPr>
          <a:xfrm>
            <a:off x="368299" y="1052022"/>
            <a:ext cx="11636193" cy="5805977"/>
          </a:xfrm>
          <a:ln w="19050">
            <a:noFill/>
            <a:prstDash val="dash"/>
          </a:ln>
        </p:spPr>
        <p:txBody>
          <a:bodyPr>
            <a:noAutofit/>
          </a:bodyPr>
          <a:lstStyle/>
          <a:p>
            <a:pPr algn="just">
              <a:lnSpc>
                <a:spcPct val="100000"/>
              </a:lnSpc>
              <a:spcBef>
                <a:spcPts val="1200"/>
              </a:spcBef>
              <a:spcAft>
                <a:spcPts val="600"/>
              </a:spcAft>
              <a:buFont typeface="Wingdings" panose="05000000000000000000" pitchFamily="2" charset="2"/>
              <a:buChar char="Ø"/>
            </a:pPr>
            <a:r>
              <a:rPr lang="en-US" altLang="zh-CN" b="1" dirty="0">
                <a:latin typeface="微软雅黑" panose="020B0503020204020204" pitchFamily="34" charset="-122"/>
                <a:ea typeface="微软雅黑" panose="020B0503020204020204" pitchFamily="34" charset="-122"/>
              </a:rPr>
              <a:t>The Black Hole Information Problem</a:t>
            </a:r>
          </a:p>
          <a:p>
            <a:pPr algn="just"/>
            <a:r>
              <a:rPr lang="en-US" altLang="zh-CN" sz="2000" dirty="0">
                <a:latin typeface="Arial" panose="020B0604020202020204" pitchFamily="34" charset="0"/>
                <a:cs typeface="Arial" panose="020B0604020202020204" pitchFamily="34" charset="0"/>
              </a:rPr>
              <a:t>G. Grimaldi, J. Hernandez, and R. C. Myers, </a:t>
            </a:r>
            <a:r>
              <a:rPr lang="en-US" altLang="zh-CN" sz="2000" b="1" i="1" dirty="0">
                <a:solidFill>
                  <a:srgbClr val="0000FF"/>
                </a:solidFill>
                <a:latin typeface="Arial" panose="020B0604020202020204" pitchFamily="34" charset="0"/>
                <a:cs typeface="Arial" panose="020B0604020202020204" pitchFamily="34" charset="0"/>
              </a:rPr>
              <a:t>Quantum Extremal Islands Made Easy, Part IV: Massive Black Holes on the Brane</a:t>
            </a:r>
            <a:r>
              <a:rPr lang="en-US" altLang="zh-CN" sz="2000" dirty="0">
                <a:latin typeface="Arial" panose="020B0604020202020204" pitchFamily="34" charset="0"/>
                <a:cs typeface="Arial" panose="020B0604020202020204" pitchFamily="34" charset="0"/>
              </a:rPr>
              <a:t>, JHEP 03 (2022) 136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2202.00679].</a:t>
            </a:r>
          </a:p>
          <a:p>
            <a:pPr algn="just"/>
            <a:r>
              <a:rPr lang="en-US" altLang="zh-CN" sz="2000" dirty="0">
                <a:latin typeface="Arial" panose="020B0604020202020204" pitchFamily="34" charset="0"/>
                <a:cs typeface="Arial" panose="020B0604020202020204" pitchFamily="34" charset="0"/>
              </a:rPr>
              <a:t>J. Chu, F. Deng, and Y. Zhou, </a:t>
            </a:r>
            <a:r>
              <a:rPr lang="en-US" altLang="zh-CN" sz="2000" b="1" i="1" dirty="0">
                <a:solidFill>
                  <a:srgbClr val="0000FF"/>
                </a:solidFill>
                <a:latin typeface="Arial" panose="020B0604020202020204" pitchFamily="34" charset="0"/>
                <a:cs typeface="Arial" panose="020B0604020202020204" pitchFamily="34" charset="0"/>
              </a:rPr>
              <a:t>Page curve from defect extremal surface and island in higher dimensions</a:t>
            </a:r>
            <a:r>
              <a:rPr lang="en-US" altLang="zh-CN" sz="2000" dirty="0">
                <a:latin typeface="Arial" panose="020B0604020202020204" pitchFamily="34" charset="0"/>
                <a:cs typeface="Arial" panose="020B0604020202020204" pitchFamily="34" charset="0"/>
              </a:rPr>
              <a:t>, JHEP 10 (2021) 149 [2105.09106]. </a:t>
            </a:r>
          </a:p>
          <a:p>
            <a:pPr algn="just"/>
            <a:r>
              <a:rPr lang="en-US" altLang="zh-CN" sz="2000" dirty="0">
                <a:latin typeface="Arial" panose="020B0604020202020204" pitchFamily="34" charset="0"/>
                <a:cs typeface="Arial" panose="020B0604020202020204" pitchFamily="34" charset="0"/>
              </a:rPr>
              <a:t>J. Hernandez, R. C. Myers and S.-M. </a:t>
            </a:r>
            <a:r>
              <a:rPr lang="en-US" altLang="zh-CN" sz="2000" dirty="0" err="1">
                <a:latin typeface="Arial" panose="020B0604020202020204" pitchFamily="34" charset="0"/>
                <a:cs typeface="Arial" panose="020B0604020202020204" pitchFamily="34" charset="0"/>
              </a:rPr>
              <a:t>Ruan</a:t>
            </a:r>
            <a:r>
              <a:rPr lang="en-US" altLang="zh-CN" sz="2000" dirty="0">
                <a:latin typeface="Arial" panose="020B0604020202020204" pitchFamily="34" charset="0"/>
                <a:cs typeface="Arial" panose="020B0604020202020204" pitchFamily="34" charset="0"/>
              </a:rPr>
              <a:t>, </a:t>
            </a:r>
            <a:r>
              <a:rPr lang="en-US" altLang="zh-CN" sz="2000" b="1" i="1" dirty="0">
                <a:solidFill>
                  <a:srgbClr val="0000FF"/>
                </a:solidFill>
                <a:latin typeface="Arial" panose="020B0604020202020204" pitchFamily="34" charset="0"/>
                <a:cs typeface="Arial" panose="020B0604020202020204" pitchFamily="34" charset="0"/>
              </a:rPr>
              <a:t>Quantum extremal islands made easy. Part III. Complexity on the brane</a:t>
            </a:r>
            <a:r>
              <a:rPr lang="en-US" altLang="zh-CN" sz="2000" dirty="0">
                <a:latin typeface="Arial" panose="020B0604020202020204" pitchFamily="34" charset="0"/>
                <a:cs typeface="Arial" panose="020B0604020202020204" pitchFamily="34" charset="0"/>
              </a:rPr>
              <a:t>, JHEP 02 (2021) 173 [2010.16398]. </a:t>
            </a:r>
          </a:p>
          <a:p>
            <a:pPr algn="just"/>
            <a:r>
              <a:rPr lang="en-US" altLang="zh-CN" sz="2000" dirty="0">
                <a:latin typeface="Arial" panose="020B0604020202020204" pitchFamily="34" charset="0"/>
                <a:cs typeface="Arial" panose="020B0604020202020204" pitchFamily="34" charset="0"/>
              </a:rPr>
              <a:t>G. </a:t>
            </a:r>
            <a:r>
              <a:rPr lang="en-US" altLang="zh-CN" sz="2000" dirty="0" err="1">
                <a:latin typeface="Arial" panose="020B0604020202020204" pitchFamily="34" charset="0"/>
                <a:cs typeface="Arial" panose="020B0604020202020204" pitchFamily="34" charset="0"/>
              </a:rPr>
              <a:t>Penington</a:t>
            </a:r>
            <a:r>
              <a:rPr lang="en-US" altLang="zh-CN" sz="2000" dirty="0">
                <a:latin typeface="Arial" panose="020B0604020202020204" pitchFamily="34" charset="0"/>
                <a:cs typeface="Arial" panose="020B0604020202020204" pitchFamily="34" charset="0"/>
              </a:rPr>
              <a:t>, </a:t>
            </a:r>
            <a:r>
              <a:rPr lang="en-US" altLang="zh-CN" sz="2000" b="1" i="1" dirty="0">
                <a:solidFill>
                  <a:srgbClr val="0000FF"/>
                </a:solidFill>
                <a:latin typeface="Arial" panose="020B0604020202020204" pitchFamily="34" charset="0"/>
                <a:cs typeface="Arial" panose="020B0604020202020204" pitchFamily="34" charset="0"/>
              </a:rPr>
              <a:t>Entanglement Wedge Reconstruction and the Information Paradox</a:t>
            </a:r>
            <a:r>
              <a:rPr lang="en-US" altLang="zh-CN" sz="2000" dirty="0">
                <a:latin typeface="Arial" panose="020B0604020202020204" pitchFamily="34" charset="0"/>
                <a:cs typeface="Arial" panose="020B0604020202020204" pitchFamily="34" charset="0"/>
              </a:rPr>
              <a:t>, JHEP 09 (2020) 002 [1905.08255].</a:t>
            </a:r>
          </a:p>
          <a:p>
            <a:pPr algn="just"/>
            <a:r>
              <a:rPr lang="en-US" altLang="zh-CN" sz="2000" dirty="0">
                <a:latin typeface="Arial" panose="020B0604020202020204" pitchFamily="34" charset="0"/>
                <a:cs typeface="Arial" panose="020B0604020202020204" pitchFamily="34" charset="0"/>
              </a:rPr>
              <a:t>Y. Ling, Y. Liu and Z.-Y. Xian, </a:t>
            </a:r>
            <a:r>
              <a:rPr lang="en-US" altLang="zh-CN" sz="2000" b="1" i="1" dirty="0">
                <a:solidFill>
                  <a:srgbClr val="0000FF"/>
                </a:solidFill>
                <a:latin typeface="Arial" panose="020B0604020202020204" pitchFamily="34" charset="0"/>
                <a:cs typeface="Arial" panose="020B0604020202020204" pitchFamily="34" charset="0"/>
              </a:rPr>
              <a:t>Island in Charged Black Holes</a:t>
            </a:r>
            <a:r>
              <a:rPr lang="en-US" altLang="zh-CN" sz="2000" dirty="0">
                <a:latin typeface="Arial" panose="020B0604020202020204" pitchFamily="34" charset="0"/>
                <a:cs typeface="Arial" panose="020B0604020202020204" pitchFamily="34" charset="0"/>
              </a:rPr>
              <a:t>, JHEP 03 (2021) 251.</a:t>
            </a:r>
          </a:p>
          <a:p>
            <a:pPr algn="just"/>
            <a:r>
              <a:rPr lang="en-US" altLang="zh-CN" sz="2000" dirty="0">
                <a:latin typeface="Arial" panose="020B0604020202020204" pitchFamily="34" charset="0"/>
                <a:cs typeface="Arial" panose="020B0604020202020204" pitchFamily="34" charset="0"/>
              </a:rPr>
              <a:t>S. He, Y. Sun, L. Zhao, and Y.X. Zhang, </a:t>
            </a:r>
            <a:r>
              <a:rPr lang="en-US" altLang="zh-CN" sz="2000" b="1" i="1" dirty="0">
                <a:solidFill>
                  <a:srgbClr val="0000FF"/>
                </a:solidFill>
                <a:latin typeface="Arial" panose="020B0604020202020204" pitchFamily="34" charset="0"/>
                <a:cs typeface="Arial" panose="020B0604020202020204" pitchFamily="34" charset="0"/>
              </a:rPr>
              <a:t>The universality of islands outside the horizon</a:t>
            </a:r>
            <a:r>
              <a:rPr lang="en-US" altLang="zh-CN" sz="2000" dirty="0">
                <a:latin typeface="Arial" panose="020B0604020202020204" pitchFamily="34" charset="0"/>
                <a:cs typeface="Arial" panose="020B0604020202020204" pitchFamily="34" charset="0"/>
              </a:rPr>
              <a:t>, JHEP 05 (2022) 047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2110.07598]. </a:t>
            </a:r>
          </a:p>
          <a:p>
            <a:pPr algn="just"/>
            <a:r>
              <a:rPr lang="en-US" altLang="zh-CN" sz="2000" dirty="0">
                <a:latin typeface="Arial" panose="020B0604020202020204" pitchFamily="34" charset="0"/>
                <a:cs typeface="Arial" panose="020B0604020202020204" pitchFamily="34" charset="0"/>
              </a:rPr>
              <a:t>M.H. Yu, and X.H. Ge, </a:t>
            </a:r>
            <a:r>
              <a:rPr lang="en-US" altLang="zh-CN" sz="2000" b="1" i="1" dirty="0">
                <a:solidFill>
                  <a:srgbClr val="0000FF"/>
                </a:solidFill>
                <a:latin typeface="Arial" panose="020B0604020202020204" pitchFamily="34" charset="0"/>
                <a:cs typeface="Arial" panose="020B0604020202020204" pitchFamily="34" charset="0"/>
              </a:rPr>
              <a:t>Islands and Page curves in charged </a:t>
            </a:r>
            <a:r>
              <a:rPr lang="en-US" altLang="zh-CN" sz="2000" b="1" i="1" dirty="0" err="1">
                <a:solidFill>
                  <a:srgbClr val="0000FF"/>
                </a:solidFill>
                <a:latin typeface="Arial" panose="020B0604020202020204" pitchFamily="34" charset="0"/>
                <a:cs typeface="Arial" panose="020B0604020202020204" pitchFamily="34" charset="0"/>
              </a:rPr>
              <a:t>dilaton</a:t>
            </a:r>
            <a:r>
              <a:rPr lang="en-US" altLang="zh-CN" sz="2000" b="1" i="1" dirty="0">
                <a:solidFill>
                  <a:srgbClr val="0000FF"/>
                </a:solidFill>
                <a:latin typeface="Arial" panose="020B0604020202020204" pitchFamily="34" charset="0"/>
                <a:cs typeface="Arial" panose="020B0604020202020204" pitchFamily="34" charset="0"/>
              </a:rPr>
              <a:t> black holes</a:t>
            </a:r>
            <a:r>
              <a:rPr lang="en-US" altLang="zh-CN" sz="2000" dirty="0">
                <a:latin typeface="Arial" panose="020B0604020202020204" pitchFamily="34" charset="0"/>
                <a:cs typeface="Arial" panose="020B0604020202020204" pitchFamily="34" charset="0"/>
              </a:rPr>
              <a:t>, Eur. Phys. J. C 82 (2022) 14,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2107.03031</a:t>
            </a:r>
          </a:p>
          <a:p>
            <a:pPr algn="just"/>
            <a:r>
              <a:rPr lang="en-US" altLang="zh-CN" sz="2000" dirty="0">
                <a:latin typeface="Arial" panose="020B0604020202020204" pitchFamily="34" charset="0"/>
                <a:cs typeface="Arial" panose="020B0604020202020204" pitchFamily="34" charset="0"/>
              </a:rPr>
              <a:t>Q.L. Hu, D. Li, R.X. Miao, and Y.Q. Zeng, </a:t>
            </a:r>
            <a:r>
              <a:rPr lang="en-US" altLang="zh-CN" sz="2000" b="1" i="1" dirty="0" err="1">
                <a:solidFill>
                  <a:srgbClr val="0000FF"/>
                </a:solidFill>
                <a:latin typeface="Arial" panose="020B0604020202020204" pitchFamily="34" charset="0"/>
                <a:cs typeface="Arial" panose="020B0604020202020204" pitchFamily="34" charset="0"/>
              </a:rPr>
              <a:t>AdS</a:t>
            </a:r>
            <a:r>
              <a:rPr lang="en-US" altLang="zh-CN" sz="2000" b="1" i="1" dirty="0">
                <a:solidFill>
                  <a:srgbClr val="0000FF"/>
                </a:solidFill>
                <a:latin typeface="Arial" panose="020B0604020202020204" pitchFamily="34" charset="0"/>
                <a:cs typeface="Arial" panose="020B0604020202020204" pitchFamily="34" charset="0"/>
              </a:rPr>
              <a:t>/BCFT and Island for curvature-squared gravity</a:t>
            </a:r>
            <a:r>
              <a:rPr lang="en-US" altLang="zh-CN" sz="2000" dirty="0">
                <a:latin typeface="Arial" panose="020B0604020202020204" pitchFamily="34" charset="0"/>
                <a:cs typeface="Arial" panose="020B0604020202020204" pitchFamily="34" charset="0"/>
              </a:rPr>
              <a:t>, JHEP 09 (2022) 037 [2202.03304].</a:t>
            </a:r>
          </a:p>
          <a:p>
            <a:pPr algn="just"/>
            <a:endParaRPr lang="en-US" altLang="zh-CN" sz="2800" dirty="0">
              <a:solidFill>
                <a:srgbClr val="C00000"/>
              </a:solidFill>
              <a:latin typeface="Arial" panose="020B0604020202020204" pitchFamily="34" charset="0"/>
              <a:cs typeface="Arial" panose="020B0604020202020204" pitchFamily="34" charset="0"/>
            </a:endParaRPr>
          </a:p>
          <a:p>
            <a:pPr algn="just"/>
            <a:endParaRPr lang="en-US" altLang="zh-CN" sz="2800" dirty="0">
              <a:latin typeface="Arial" panose="020B0604020202020204" pitchFamily="34" charset="0"/>
              <a:cs typeface="Arial" panose="020B0604020202020204" pitchFamily="34" charset="0"/>
            </a:endParaRPr>
          </a:p>
          <a:p>
            <a:pPr algn="just">
              <a:lnSpc>
                <a:spcPct val="100000"/>
              </a:lnSpc>
              <a:spcBef>
                <a:spcPts val="1200"/>
              </a:spcBef>
              <a:spcAft>
                <a:spcPts val="1800"/>
              </a:spcAft>
              <a:buFont typeface="Wingdings" panose="05000000000000000000" pitchFamily="2" charset="2"/>
              <a:buChar char="Ø"/>
            </a:pPr>
            <a:endParaRPr lang="en-US" altLang="zh-CN" b="1" dirty="0">
              <a:latin typeface="微软雅黑" panose="020B0503020204020204" pitchFamily="34" charset="-122"/>
              <a:ea typeface="微软雅黑" panose="020B0503020204020204" pitchFamily="34" charset="-122"/>
            </a:endParaRPr>
          </a:p>
          <a:p>
            <a:pPr algn="just">
              <a:lnSpc>
                <a:spcPct val="100000"/>
              </a:lnSpc>
              <a:spcBef>
                <a:spcPts val="1200"/>
              </a:spcBef>
              <a:spcAft>
                <a:spcPts val="1800"/>
              </a:spcAft>
              <a:buFont typeface="Wingdings" panose="05000000000000000000" pitchFamily="2" charset="2"/>
              <a:buChar char="Ø"/>
            </a:pPr>
            <a:endParaRPr lang="zh-CN" altLang="en-US" b="1" dirty="0">
              <a:latin typeface="微软雅黑" panose="020B0503020204020204" pitchFamily="34" charset="-122"/>
              <a:ea typeface="微软雅黑" panose="020B0503020204020204" pitchFamily="34" charset="-122"/>
            </a:endParaRPr>
          </a:p>
        </p:txBody>
      </p:sp>
      <p:sp>
        <p:nvSpPr>
          <p:cNvPr id="4" name="灯片编号占位符 16">
            <a:extLst>
              <a:ext uri="{FF2B5EF4-FFF2-40B4-BE49-F238E27FC236}">
                <a16:creationId xmlns:a16="http://schemas.microsoft.com/office/drawing/2014/main" id="{9A10FD8C-EDC7-44A4-9A72-FDCCC2643DA5}"/>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70</a:t>
            </a:fld>
            <a:endParaRPr lang="zh-CN" altLang="en-US" sz="2400" b="1" dirty="0"/>
          </a:p>
        </p:txBody>
      </p:sp>
      <p:cxnSp>
        <p:nvCxnSpPr>
          <p:cNvPr id="6" name="直接连接符 5">
            <a:extLst>
              <a:ext uri="{FF2B5EF4-FFF2-40B4-BE49-F238E27FC236}">
                <a16:creationId xmlns:a16="http://schemas.microsoft.com/office/drawing/2014/main" id="{441DE2F8-447F-4E41-A8B8-50B2057D2724}"/>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303139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892"/>
            <a:ext cx="10515600" cy="960772"/>
          </a:xfrm>
        </p:spPr>
        <p:txBody>
          <a:bodyPr>
            <a:normAutofit/>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6. Prospect</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3" name="内容占位符 2"/>
          <p:cNvSpPr>
            <a:spLocks noGrp="1"/>
          </p:cNvSpPr>
          <p:nvPr>
            <p:ph idx="1"/>
          </p:nvPr>
        </p:nvSpPr>
        <p:spPr>
          <a:xfrm>
            <a:off x="926970" y="1581563"/>
            <a:ext cx="10675004" cy="4957350"/>
          </a:xfrm>
          <a:ln w="19050">
            <a:noFill/>
            <a:prstDash val="dash"/>
          </a:ln>
        </p:spPr>
        <p:txBody>
          <a:bodyPr>
            <a:noAutofit/>
          </a:bodyPr>
          <a:lstStyle/>
          <a:p>
            <a:pPr algn="just">
              <a:lnSpc>
                <a:spcPct val="100000"/>
              </a:lnSpc>
              <a:spcBef>
                <a:spcPts val="1200"/>
              </a:spcBef>
              <a:spcAft>
                <a:spcPts val="1800"/>
              </a:spcAft>
              <a:buFont typeface="Wingdings" panose="05000000000000000000" pitchFamily="2" charset="2"/>
              <a:buChar char="Ø"/>
            </a:pPr>
            <a:r>
              <a:rPr lang="en-US" altLang="zh-CN" b="1" dirty="0">
                <a:latin typeface="微软雅黑" panose="020B0503020204020204" pitchFamily="34" charset="-122"/>
                <a:ea typeface="微软雅黑" panose="020B0503020204020204" pitchFamily="34" charset="-122"/>
              </a:rPr>
              <a:t>Black hole shadow in extra dimension/brane models</a:t>
            </a:r>
          </a:p>
          <a:p>
            <a:pPr algn="just"/>
            <a:r>
              <a:rPr lang="en-US" altLang="zh-CN" sz="2000" dirty="0">
                <a:latin typeface="Arial" panose="020B0604020202020204" pitchFamily="34" charset="0"/>
                <a:cs typeface="Arial" panose="020B0604020202020204" pitchFamily="34" charset="0"/>
              </a:rPr>
              <a:t>I. Banerjee, S. Chakraborty, S. </a:t>
            </a:r>
            <a:r>
              <a:rPr lang="en-US" altLang="zh-CN" sz="2000" dirty="0" err="1">
                <a:latin typeface="Arial" panose="020B0604020202020204" pitchFamily="34" charset="0"/>
                <a:cs typeface="Arial" panose="020B0604020202020204" pitchFamily="34" charset="0"/>
              </a:rPr>
              <a:t>SenGupta</a:t>
            </a:r>
            <a:r>
              <a:rPr lang="en-US" altLang="zh-CN" sz="2000" dirty="0">
                <a:latin typeface="Arial" panose="020B0604020202020204" pitchFamily="34" charset="0"/>
                <a:cs typeface="Arial" panose="020B0604020202020204" pitchFamily="34" charset="0"/>
              </a:rPr>
              <a:t>, </a:t>
            </a:r>
            <a:r>
              <a:rPr lang="en-US" altLang="zh-CN" sz="2000" b="1" i="1" dirty="0">
                <a:solidFill>
                  <a:srgbClr val="0000FF"/>
                </a:solidFill>
                <a:latin typeface="Arial" panose="020B0604020202020204" pitchFamily="34" charset="0"/>
                <a:cs typeface="Arial" panose="020B0604020202020204" pitchFamily="34" charset="0"/>
              </a:rPr>
              <a:t>Hunting extra dimensions in the shadow of </a:t>
            </a:r>
            <a:r>
              <a:rPr lang="en-US" altLang="zh-CN" sz="2000" b="1" i="1" dirty="0" err="1">
                <a:solidFill>
                  <a:srgbClr val="0000FF"/>
                </a:solidFill>
                <a:latin typeface="Arial" panose="020B0604020202020204" pitchFamily="34" charset="0"/>
                <a:cs typeface="Arial" panose="020B0604020202020204" pitchFamily="34" charset="0"/>
              </a:rPr>
              <a:t>Sgr</a:t>
            </a:r>
            <a:r>
              <a:rPr lang="en-US" altLang="zh-CN" sz="2000" b="1" i="1" dirty="0">
                <a:solidFill>
                  <a:srgbClr val="0000FF"/>
                </a:solidFill>
                <a:latin typeface="Arial" panose="020B0604020202020204" pitchFamily="34" charset="0"/>
                <a:cs typeface="Arial" panose="020B0604020202020204" pitchFamily="34" charset="0"/>
              </a:rPr>
              <a:t> A*</a:t>
            </a:r>
            <a:r>
              <a:rPr lang="en-US" altLang="zh-CN" sz="2000" dirty="0">
                <a:latin typeface="Arial" panose="020B0604020202020204" pitchFamily="34" charset="0"/>
                <a:cs typeface="Arial" panose="020B0604020202020204" pitchFamily="34" charset="0"/>
              </a:rPr>
              <a:t>, Phys. Rev. D 106 (2022) 084051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2207.09003].</a:t>
            </a:r>
          </a:p>
          <a:p>
            <a:pPr algn="just"/>
            <a:r>
              <a:rPr lang="en-US" altLang="zh-CN" sz="2000" dirty="0" err="1">
                <a:latin typeface="Arial" panose="020B0604020202020204" pitchFamily="34" charset="0"/>
                <a:cs typeface="Arial" panose="020B0604020202020204" pitchFamily="34" charset="0"/>
              </a:rPr>
              <a:t>Yehui</a:t>
            </a:r>
            <a:r>
              <a:rPr lang="en-US" altLang="zh-CN" sz="2000" dirty="0">
                <a:latin typeface="Arial" panose="020B0604020202020204" pitchFamily="34" charset="0"/>
                <a:cs typeface="Arial" panose="020B0604020202020204" pitchFamily="34" charset="0"/>
              </a:rPr>
              <a:t> Hou, </a:t>
            </a:r>
            <a:r>
              <a:rPr lang="en-US" altLang="zh-CN" sz="2000" dirty="0" err="1">
                <a:latin typeface="Arial" panose="020B0604020202020204" pitchFamily="34" charset="0"/>
                <a:cs typeface="Arial" panose="020B0604020202020204" pitchFamily="34" charset="0"/>
              </a:rPr>
              <a:t>Minyong</a:t>
            </a:r>
            <a:r>
              <a:rPr lang="en-US" altLang="zh-CN" sz="2000" dirty="0">
                <a:latin typeface="Arial" panose="020B0604020202020204" pitchFamily="34" charset="0"/>
                <a:cs typeface="Arial" panose="020B0604020202020204" pitchFamily="34" charset="0"/>
              </a:rPr>
              <a:t> Guo, Bin Chen, </a:t>
            </a:r>
            <a:r>
              <a:rPr lang="en-US" altLang="zh-CN" sz="2000" b="1" i="1" dirty="0">
                <a:solidFill>
                  <a:srgbClr val="0000FF"/>
                </a:solidFill>
                <a:latin typeface="Arial" panose="020B0604020202020204" pitchFamily="34" charset="0"/>
                <a:cs typeface="Arial" panose="020B0604020202020204" pitchFamily="34" charset="0"/>
              </a:rPr>
              <a:t>Revisiting the shadow of </a:t>
            </a:r>
            <a:r>
              <a:rPr lang="en-US" altLang="zh-CN" sz="2000" b="1" i="1" dirty="0" err="1">
                <a:solidFill>
                  <a:srgbClr val="0000FF"/>
                </a:solidFill>
                <a:latin typeface="Arial" panose="020B0604020202020204" pitchFamily="34" charset="0"/>
                <a:cs typeface="Arial" panose="020B0604020202020204" pitchFamily="34" charset="0"/>
              </a:rPr>
              <a:t>braneworld</a:t>
            </a:r>
            <a:r>
              <a:rPr lang="en-US" altLang="zh-CN" sz="2000" b="1" i="1" dirty="0">
                <a:solidFill>
                  <a:srgbClr val="0000FF"/>
                </a:solidFill>
                <a:latin typeface="Arial" panose="020B0604020202020204" pitchFamily="34" charset="0"/>
                <a:cs typeface="Arial" panose="020B0604020202020204" pitchFamily="34" charset="0"/>
              </a:rPr>
              <a:t> black holes</a:t>
            </a:r>
            <a:r>
              <a:rPr lang="en-US" altLang="zh-CN" sz="2000" dirty="0">
                <a:latin typeface="Arial" panose="020B0604020202020204" pitchFamily="34" charset="0"/>
                <a:cs typeface="Arial" panose="020B0604020202020204" pitchFamily="34" charset="0"/>
              </a:rPr>
              <a:t>, Phys. Rev. D 104 (2021)  024001.</a:t>
            </a:r>
          </a:p>
          <a:p>
            <a:pPr algn="just"/>
            <a:r>
              <a:rPr lang="en-US" altLang="zh-CN" sz="2000" dirty="0">
                <a:latin typeface="Arial" panose="020B0604020202020204" pitchFamily="34" charset="0"/>
                <a:cs typeface="Arial" panose="020B0604020202020204" pitchFamily="34" charset="0"/>
              </a:rPr>
              <a:t>H.R. Zhang, P.Z. He, L. Shao, Y. Chen, and X.R. Hu, </a:t>
            </a:r>
            <a:r>
              <a:rPr lang="en-US" altLang="zh-CN" sz="2000" b="1" i="1" dirty="0">
                <a:solidFill>
                  <a:srgbClr val="0000FF"/>
                </a:solidFill>
                <a:latin typeface="Arial" panose="020B0604020202020204" pitchFamily="34" charset="0"/>
                <a:cs typeface="Arial" panose="020B0604020202020204" pitchFamily="34" charset="0"/>
              </a:rPr>
              <a:t>Shadow of topologically charged rotating </a:t>
            </a:r>
            <a:r>
              <a:rPr lang="en-US" altLang="zh-CN" sz="2000" b="1" i="1" dirty="0" err="1">
                <a:solidFill>
                  <a:srgbClr val="0000FF"/>
                </a:solidFill>
                <a:latin typeface="Arial" panose="020B0604020202020204" pitchFamily="34" charset="0"/>
                <a:cs typeface="Arial" panose="020B0604020202020204" pitchFamily="34" charset="0"/>
              </a:rPr>
              <a:t>braneworld</a:t>
            </a:r>
            <a:r>
              <a:rPr lang="en-US" altLang="zh-CN" sz="2000" b="1" i="1" dirty="0">
                <a:solidFill>
                  <a:srgbClr val="0000FF"/>
                </a:solidFill>
                <a:latin typeface="Arial" panose="020B0604020202020204" pitchFamily="34" charset="0"/>
                <a:cs typeface="Arial" panose="020B0604020202020204" pitchFamily="34" charset="0"/>
              </a:rPr>
              <a:t> black hole</a:t>
            </a:r>
            <a:r>
              <a:rPr lang="en-US" altLang="zh-CN" sz="2000" dirty="0">
                <a:latin typeface="Arial" panose="020B0604020202020204" pitchFamily="34" charset="0"/>
                <a:cs typeface="Arial" panose="020B0604020202020204" pitchFamily="34" charset="0"/>
              </a:rPr>
              <a:t>, </a:t>
            </a:r>
            <a:r>
              <a:rPr lang="en-US" altLang="zh-CN" sz="2000" dirty="0" err="1">
                <a:latin typeface="Arial" panose="020B0604020202020204" pitchFamily="34" charset="0"/>
                <a:cs typeface="Arial" panose="020B0604020202020204" pitchFamily="34" charset="0"/>
              </a:rPr>
              <a:t>Mod.Phys.Lett.A</a:t>
            </a:r>
            <a:r>
              <a:rPr lang="en-US" altLang="zh-CN" sz="2000" dirty="0">
                <a:latin typeface="Arial" panose="020B0604020202020204" pitchFamily="34" charset="0"/>
                <a:cs typeface="Arial" panose="020B0604020202020204" pitchFamily="34" charset="0"/>
              </a:rPr>
              <a:t> 37 (2022) 2250145 [arXiv:2101.01374]. </a:t>
            </a:r>
          </a:p>
          <a:p>
            <a:pPr algn="just"/>
            <a:r>
              <a:rPr lang="en-US" altLang="zh-CN" sz="2000" dirty="0">
                <a:latin typeface="Arial" panose="020B0604020202020204" pitchFamily="34" charset="0"/>
                <a:cs typeface="Arial" panose="020B0604020202020204" pitchFamily="34" charset="0"/>
              </a:rPr>
              <a:t>E. F. </a:t>
            </a:r>
            <a:r>
              <a:rPr lang="en-US" altLang="zh-CN" sz="2000" dirty="0" err="1">
                <a:latin typeface="Arial" panose="020B0604020202020204" pitchFamily="34" charset="0"/>
                <a:cs typeface="Arial" panose="020B0604020202020204" pitchFamily="34" charset="0"/>
              </a:rPr>
              <a:t>Eiroa</a:t>
            </a:r>
            <a:r>
              <a:rPr lang="en-US" altLang="zh-CN" sz="2000" dirty="0">
                <a:latin typeface="Arial" panose="020B0604020202020204" pitchFamily="34" charset="0"/>
                <a:cs typeface="Arial" panose="020B0604020202020204" pitchFamily="34" charset="0"/>
              </a:rPr>
              <a:t>, C. M. </a:t>
            </a:r>
            <a:r>
              <a:rPr lang="en-US" altLang="zh-CN" sz="2000" dirty="0" err="1">
                <a:latin typeface="Arial" panose="020B0604020202020204" pitchFamily="34" charset="0"/>
                <a:cs typeface="Arial" panose="020B0604020202020204" pitchFamily="34" charset="0"/>
              </a:rPr>
              <a:t>Sendra</a:t>
            </a:r>
            <a:r>
              <a:rPr lang="en-US" altLang="zh-CN" sz="2000" dirty="0">
                <a:latin typeface="Arial" panose="020B0604020202020204" pitchFamily="34" charset="0"/>
                <a:cs typeface="Arial" panose="020B0604020202020204" pitchFamily="34" charset="0"/>
              </a:rPr>
              <a:t>, </a:t>
            </a:r>
            <a:r>
              <a:rPr lang="en-US" altLang="zh-CN" sz="2000" b="1" i="1" dirty="0">
                <a:solidFill>
                  <a:srgbClr val="0000FF"/>
                </a:solidFill>
                <a:latin typeface="Arial" panose="020B0604020202020204" pitchFamily="34" charset="0"/>
                <a:cs typeface="Arial" panose="020B0604020202020204" pitchFamily="34" charset="0"/>
              </a:rPr>
              <a:t>Shadow cast by rotating </a:t>
            </a:r>
            <a:r>
              <a:rPr lang="en-US" altLang="zh-CN" sz="2000" b="1" i="1" dirty="0" err="1">
                <a:solidFill>
                  <a:srgbClr val="0000FF"/>
                </a:solidFill>
                <a:latin typeface="Arial" panose="020B0604020202020204" pitchFamily="34" charset="0"/>
                <a:cs typeface="Arial" panose="020B0604020202020204" pitchFamily="34" charset="0"/>
              </a:rPr>
              <a:t>braneworld</a:t>
            </a:r>
            <a:r>
              <a:rPr lang="en-US" altLang="zh-CN" sz="2000" b="1" i="1" dirty="0">
                <a:solidFill>
                  <a:srgbClr val="0000FF"/>
                </a:solidFill>
                <a:latin typeface="Arial" panose="020B0604020202020204" pitchFamily="34" charset="0"/>
                <a:cs typeface="Arial" panose="020B0604020202020204" pitchFamily="34" charset="0"/>
              </a:rPr>
              <a:t> black holes with a cosmological constant</a:t>
            </a:r>
            <a:r>
              <a:rPr lang="en-US" altLang="zh-CN" sz="2000" dirty="0">
                <a:latin typeface="Arial" panose="020B0604020202020204" pitchFamily="34" charset="0"/>
                <a:cs typeface="Arial" panose="020B0604020202020204" pitchFamily="34" charset="0"/>
              </a:rPr>
              <a:t>, Eur. Phys. J. C 78 (2018) 91.</a:t>
            </a:r>
          </a:p>
          <a:p>
            <a:pPr algn="just"/>
            <a:r>
              <a:rPr lang="en-US" altLang="zh-CN" sz="2000" dirty="0">
                <a:latin typeface="Arial" panose="020B0604020202020204" pitchFamily="34" charset="0"/>
                <a:cs typeface="Arial" panose="020B0604020202020204" pitchFamily="34" charset="0"/>
              </a:rPr>
              <a:t>L. Amarilla and E. F. </a:t>
            </a:r>
            <a:r>
              <a:rPr lang="en-US" altLang="zh-CN" sz="2000" dirty="0" err="1">
                <a:latin typeface="Arial" panose="020B0604020202020204" pitchFamily="34" charset="0"/>
                <a:cs typeface="Arial" panose="020B0604020202020204" pitchFamily="34" charset="0"/>
              </a:rPr>
              <a:t>Eiroa</a:t>
            </a:r>
            <a:r>
              <a:rPr lang="en-US" altLang="zh-CN" sz="2000" dirty="0">
                <a:latin typeface="Arial" panose="020B0604020202020204" pitchFamily="34" charset="0"/>
                <a:cs typeface="Arial" panose="020B0604020202020204" pitchFamily="34" charset="0"/>
              </a:rPr>
              <a:t>, </a:t>
            </a:r>
            <a:r>
              <a:rPr lang="en-US" altLang="zh-CN" sz="2000" b="1" i="1" dirty="0">
                <a:solidFill>
                  <a:srgbClr val="0000FF"/>
                </a:solidFill>
                <a:latin typeface="Arial" panose="020B0604020202020204" pitchFamily="34" charset="0"/>
                <a:cs typeface="Arial" panose="020B0604020202020204" pitchFamily="34" charset="0"/>
              </a:rPr>
              <a:t>Shadow of a rotating </a:t>
            </a:r>
            <a:r>
              <a:rPr lang="en-US" altLang="zh-CN" sz="2000" b="1" i="1" dirty="0" err="1">
                <a:solidFill>
                  <a:srgbClr val="0000FF"/>
                </a:solidFill>
                <a:latin typeface="Arial" panose="020B0604020202020204" pitchFamily="34" charset="0"/>
                <a:cs typeface="Arial" panose="020B0604020202020204" pitchFamily="34" charset="0"/>
              </a:rPr>
              <a:t>braneworld</a:t>
            </a:r>
            <a:r>
              <a:rPr lang="en-US" altLang="zh-CN" sz="2000" b="1" i="1" dirty="0">
                <a:solidFill>
                  <a:srgbClr val="0000FF"/>
                </a:solidFill>
                <a:latin typeface="Arial" panose="020B0604020202020204" pitchFamily="34" charset="0"/>
                <a:cs typeface="Arial" panose="020B0604020202020204" pitchFamily="34" charset="0"/>
              </a:rPr>
              <a:t> black hole</a:t>
            </a:r>
            <a:r>
              <a:rPr lang="en-US" altLang="zh-CN" sz="2000" dirty="0">
                <a:latin typeface="Arial" panose="020B0604020202020204" pitchFamily="34" charset="0"/>
                <a:cs typeface="Arial" panose="020B0604020202020204" pitchFamily="34" charset="0"/>
              </a:rPr>
              <a:t>, Phys. Rev. D 85 (2012) 064019.</a:t>
            </a:r>
          </a:p>
          <a:p>
            <a:pPr algn="just"/>
            <a:r>
              <a:rPr lang="en-US" altLang="zh-CN" sz="2000" dirty="0">
                <a:latin typeface="Arial" panose="020B0604020202020204" pitchFamily="34" charset="0"/>
                <a:cs typeface="Arial" panose="020B0604020202020204" pitchFamily="34" charset="0"/>
              </a:rPr>
              <a:t>Fen Long, </a:t>
            </a:r>
            <a:r>
              <a:rPr lang="en-US" altLang="zh-CN" sz="2000" dirty="0" err="1">
                <a:latin typeface="Arial" panose="020B0604020202020204" pitchFamily="34" charset="0"/>
                <a:cs typeface="Arial" panose="020B0604020202020204" pitchFamily="34" charset="0"/>
              </a:rPr>
              <a:t>Jieci</a:t>
            </a:r>
            <a:r>
              <a:rPr lang="en-US" altLang="zh-CN" sz="2000" dirty="0">
                <a:latin typeface="Arial" panose="020B0604020202020204" pitchFamily="34" charset="0"/>
                <a:cs typeface="Arial" panose="020B0604020202020204" pitchFamily="34" charset="0"/>
              </a:rPr>
              <a:t> Wang, </a:t>
            </a:r>
            <a:r>
              <a:rPr lang="en-US" altLang="zh-CN" sz="2000" dirty="0" err="1">
                <a:latin typeface="Arial" panose="020B0604020202020204" pitchFamily="34" charset="0"/>
                <a:cs typeface="Arial" panose="020B0604020202020204" pitchFamily="34" charset="0"/>
              </a:rPr>
              <a:t>Songbai</a:t>
            </a:r>
            <a:r>
              <a:rPr lang="en-US" altLang="zh-CN" sz="2000" dirty="0">
                <a:latin typeface="Arial" panose="020B0604020202020204" pitchFamily="34" charset="0"/>
                <a:cs typeface="Arial" panose="020B0604020202020204" pitchFamily="34" charset="0"/>
              </a:rPr>
              <a:t> Chen, and </a:t>
            </a:r>
            <a:r>
              <a:rPr lang="en-US" altLang="zh-CN" sz="2000" dirty="0" err="1">
                <a:latin typeface="Arial" panose="020B0604020202020204" pitchFamily="34" charset="0"/>
                <a:cs typeface="Arial" panose="020B0604020202020204" pitchFamily="34" charset="0"/>
              </a:rPr>
              <a:t>Jiliang</a:t>
            </a:r>
            <a:r>
              <a:rPr lang="en-US" altLang="zh-CN" sz="2000" dirty="0">
                <a:latin typeface="Arial" panose="020B0604020202020204" pitchFamily="34" charset="0"/>
                <a:cs typeface="Arial" panose="020B0604020202020204" pitchFamily="34" charset="0"/>
              </a:rPr>
              <a:t> Jing, </a:t>
            </a:r>
            <a:r>
              <a:rPr lang="en-US" altLang="zh-CN" sz="2000" b="1" i="1" dirty="0">
                <a:solidFill>
                  <a:srgbClr val="0000FF"/>
                </a:solidFill>
                <a:latin typeface="Arial" panose="020B0604020202020204" pitchFamily="34" charset="0"/>
                <a:cs typeface="Arial" panose="020B0604020202020204" pitchFamily="34" charset="0"/>
              </a:rPr>
              <a:t>Shadow of a rotating squashed Kaluza-Klein black hole</a:t>
            </a:r>
            <a:r>
              <a:rPr lang="en-US" altLang="zh-CN" sz="2000" dirty="0">
                <a:latin typeface="Arial" panose="020B0604020202020204" pitchFamily="34" charset="0"/>
                <a:cs typeface="Arial" panose="020B0604020202020204" pitchFamily="34" charset="0"/>
              </a:rPr>
              <a:t>, JHEP 10 (2019) 269,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1906.04456.</a:t>
            </a:r>
            <a:endParaRPr lang="zh-CN" altLang="en-US" b="1" dirty="0">
              <a:latin typeface="微软雅黑" panose="020B0503020204020204" pitchFamily="34" charset="-122"/>
              <a:ea typeface="微软雅黑" panose="020B0503020204020204" pitchFamily="34" charset="-122"/>
            </a:endParaRPr>
          </a:p>
        </p:txBody>
      </p:sp>
      <p:sp>
        <p:nvSpPr>
          <p:cNvPr id="4" name="灯片编号占位符 16">
            <a:extLst>
              <a:ext uri="{FF2B5EF4-FFF2-40B4-BE49-F238E27FC236}">
                <a16:creationId xmlns:a16="http://schemas.microsoft.com/office/drawing/2014/main" id="{9A10FD8C-EDC7-44A4-9A72-FDCCC2643DA5}"/>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71</a:t>
            </a:fld>
            <a:endParaRPr lang="zh-CN" altLang="en-US" sz="2400" b="1" dirty="0"/>
          </a:p>
        </p:txBody>
      </p:sp>
      <p:cxnSp>
        <p:nvCxnSpPr>
          <p:cNvPr id="6" name="直接连接符 5">
            <a:extLst>
              <a:ext uri="{FF2B5EF4-FFF2-40B4-BE49-F238E27FC236}">
                <a16:creationId xmlns:a16="http://schemas.microsoft.com/office/drawing/2014/main" id="{441DE2F8-447F-4E41-A8B8-50B2057D2724}"/>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242130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892"/>
            <a:ext cx="10515600" cy="960772"/>
          </a:xfrm>
        </p:spPr>
        <p:txBody>
          <a:bodyPr>
            <a:normAutofit/>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6. Prospect</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3" name="内容占位符 2"/>
          <p:cNvSpPr>
            <a:spLocks noGrp="1"/>
          </p:cNvSpPr>
          <p:nvPr>
            <p:ph idx="1"/>
          </p:nvPr>
        </p:nvSpPr>
        <p:spPr>
          <a:xfrm>
            <a:off x="926970" y="1581563"/>
            <a:ext cx="10338059" cy="4957350"/>
          </a:xfrm>
          <a:ln w="19050">
            <a:noFill/>
            <a:prstDash val="dash"/>
          </a:ln>
        </p:spPr>
        <p:txBody>
          <a:bodyPr>
            <a:noAutofit/>
          </a:bodyPr>
          <a:lstStyle/>
          <a:p>
            <a:pPr algn="just">
              <a:lnSpc>
                <a:spcPct val="100000"/>
              </a:lnSpc>
              <a:spcBef>
                <a:spcPts val="1200"/>
              </a:spcBef>
              <a:spcAft>
                <a:spcPts val="1800"/>
              </a:spcAft>
              <a:buFont typeface="Wingdings" panose="05000000000000000000" pitchFamily="2" charset="2"/>
              <a:buChar char="Ø"/>
            </a:pPr>
            <a:r>
              <a:rPr lang="en-US" altLang="zh-CN" b="1" dirty="0">
                <a:latin typeface="微软雅黑" panose="020B0503020204020204" pitchFamily="34" charset="-122"/>
                <a:ea typeface="微软雅黑" panose="020B0503020204020204" pitchFamily="34" charset="-122"/>
              </a:rPr>
              <a:t>Collisional Penrose process &amp; energy extraction</a:t>
            </a:r>
          </a:p>
          <a:p>
            <a:pPr algn="just">
              <a:lnSpc>
                <a:spcPct val="100000"/>
              </a:lnSpc>
              <a:spcBef>
                <a:spcPts val="1200"/>
              </a:spcBef>
              <a:spcAft>
                <a:spcPts val="1800"/>
              </a:spcAft>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S.W. Wei, H.M. Wang, Y.P. Zhang, and Y.X. Liu, </a:t>
            </a:r>
            <a:r>
              <a:rPr lang="en-US" altLang="zh-CN" sz="2000" b="1" i="1" dirty="0">
                <a:solidFill>
                  <a:srgbClr val="0000FF"/>
                </a:solidFill>
                <a:latin typeface="Arial" panose="020B0604020202020204" pitchFamily="34" charset="0"/>
                <a:cs typeface="Arial" panose="020B0604020202020204" pitchFamily="34" charset="0"/>
              </a:rPr>
              <a:t>Effects of tidal charge on magnetic reconnection and energy extraction from spinning </a:t>
            </a:r>
            <a:r>
              <a:rPr lang="en-US" altLang="zh-CN" sz="2000" b="1" i="1" dirty="0" err="1">
                <a:solidFill>
                  <a:srgbClr val="0000FF"/>
                </a:solidFill>
                <a:latin typeface="Arial" panose="020B0604020202020204" pitchFamily="34" charset="0"/>
                <a:cs typeface="Arial" panose="020B0604020202020204" pitchFamily="34" charset="0"/>
              </a:rPr>
              <a:t>braneworld</a:t>
            </a:r>
            <a:r>
              <a:rPr lang="en-US" altLang="zh-CN" sz="2000" b="1" i="1" dirty="0">
                <a:solidFill>
                  <a:srgbClr val="0000FF"/>
                </a:solidFill>
                <a:latin typeface="Arial" panose="020B0604020202020204" pitchFamily="34" charset="0"/>
                <a:cs typeface="Arial" panose="020B0604020202020204" pitchFamily="34" charset="0"/>
              </a:rPr>
              <a:t> black hole</a:t>
            </a:r>
            <a:r>
              <a:rPr lang="en-US" altLang="zh-CN" sz="2000" dirty="0">
                <a:latin typeface="Arial" panose="020B0604020202020204" pitchFamily="34" charset="0"/>
                <a:cs typeface="Arial" panose="020B0604020202020204" pitchFamily="34" charset="0"/>
              </a:rPr>
              <a:t>, </a:t>
            </a:r>
            <a:r>
              <a:rPr lang="nn-NO" altLang="zh-CN" sz="2000" dirty="0">
                <a:latin typeface="Arial" panose="020B0604020202020204" pitchFamily="34" charset="0"/>
                <a:cs typeface="Arial" panose="020B0604020202020204" pitchFamily="34" charset="0"/>
              </a:rPr>
              <a:t>JCAP 04 (2022) 050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2201.12729]. </a:t>
            </a:r>
          </a:p>
          <a:p>
            <a:pPr algn="just">
              <a:lnSpc>
                <a:spcPct val="100000"/>
              </a:lnSpc>
              <a:spcBef>
                <a:spcPts val="1200"/>
              </a:spcBef>
              <a:spcAft>
                <a:spcPts val="1800"/>
              </a:spcAft>
              <a:buFont typeface="Wingdings" panose="05000000000000000000" pitchFamily="2" charset="2"/>
              <a:buChar char="Ø"/>
            </a:pPr>
            <a:r>
              <a:rPr lang="en-US" altLang="zh-CN" sz="2000" dirty="0" err="1">
                <a:latin typeface="Arial" panose="020B0604020202020204" pitchFamily="34" charset="0"/>
                <a:cs typeface="Arial" panose="020B0604020202020204" pitchFamily="34" charset="0"/>
              </a:rPr>
              <a:t>Yongbin</a:t>
            </a:r>
            <a:r>
              <a:rPr lang="en-US" altLang="zh-CN" sz="2000" dirty="0">
                <a:latin typeface="Arial" panose="020B0604020202020204" pitchFamily="34" charset="0"/>
                <a:cs typeface="Arial" panose="020B0604020202020204" pitchFamily="34" charset="0"/>
              </a:rPr>
              <a:t> Du, Yunlong Liu, and </a:t>
            </a:r>
            <a:r>
              <a:rPr lang="en-US" altLang="zh-CN" sz="2000" dirty="0" err="1">
                <a:latin typeface="Arial" panose="020B0604020202020204" pitchFamily="34" charset="0"/>
                <a:cs typeface="Arial" panose="020B0604020202020204" pitchFamily="34" charset="0"/>
              </a:rPr>
              <a:t>Xiangdong</a:t>
            </a:r>
            <a:r>
              <a:rPr lang="en-US" altLang="zh-CN" sz="2000" dirty="0">
                <a:latin typeface="Arial" panose="020B0604020202020204" pitchFamily="34" charset="0"/>
                <a:cs typeface="Arial" panose="020B0604020202020204" pitchFamily="34" charset="0"/>
              </a:rPr>
              <a:t> Zhang, </a:t>
            </a:r>
            <a:r>
              <a:rPr lang="en-US" altLang="zh-CN" sz="2000" b="1" i="1" dirty="0">
                <a:solidFill>
                  <a:srgbClr val="0000FF"/>
                </a:solidFill>
                <a:latin typeface="Arial" panose="020B0604020202020204" pitchFamily="34" charset="0"/>
                <a:cs typeface="Arial" panose="020B0604020202020204" pitchFamily="34" charset="0"/>
              </a:rPr>
              <a:t>Collisional Penrose process with spinning particles in </a:t>
            </a:r>
            <a:r>
              <a:rPr lang="en-US" altLang="zh-CN" sz="2000" b="1" i="1" dirty="0" err="1">
                <a:solidFill>
                  <a:srgbClr val="0000FF"/>
                </a:solidFill>
                <a:latin typeface="Arial" panose="020B0604020202020204" pitchFamily="34" charset="0"/>
                <a:cs typeface="Arial" panose="020B0604020202020204" pitchFamily="34" charset="0"/>
              </a:rPr>
              <a:t>braneworld</a:t>
            </a:r>
            <a:r>
              <a:rPr lang="en-US" altLang="zh-CN" sz="2000" b="1" i="1" dirty="0">
                <a:solidFill>
                  <a:srgbClr val="0000FF"/>
                </a:solidFill>
                <a:latin typeface="Arial" panose="020B0604020202020204" pitchFamily="34" charset="0"/>
                <a:cs typeface="Arial" panose="020B0604020202020204" pitchFamily="34" charset="0"/>
              </a:rPr>
              <a:t> black hole</a:t>
            </a:r>
            <a:r>
              <a:rPr lang="en-US" altLang="zh-CN" sz="2000" dirty="0">
                <a:latin typeface="Arial" panose="020B0604020202020204" pitchFamily="34" charset="0"/>
                <a:cs typeface="Arial" panose="020B0604020202020204" pitchFamily="34" charset="0"/>
              </a:rPr>
              <a:t>, Eur. Phys. J. C 82 (2022) 871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2108.05116].</a:t>
            </a:r>
          </a:p>
          <a:p>
            <a:pPr algn="just">
              <a:lnSpc>
                <a:spcPct val="100000"/>
              </a:lnSpc>
              <a:spcBef>
                <a:spcPts val="1200"/>
              </a:spcBef>
              <a:spcAft>
                <a:spcPts val="1800"/>
              </a:spcAft>
              <a:buFont typeface="Wingdings" panose="05000000000000000000" pitchFamily="2" charset="2"/>
              <a:buChar char="Ø"/>
            </a:pPr>
            <a:endParaRPr lang="en-US" altLang="zh-CN" sz="2000" dirty="0">
              <a:latin typeface="Arial" panose="020B0604020202020204" pitchFamily="34" charset="0"/>
              <a:cs typeface="Arial" panose="020B0604020202020204" pitchFamily="34" charset="0"/>
            </a:endParaRPr>
          </a:p>
        </p:txBody>
      </p:sp>
      <p:sp>
        <p:nvSpPr>
          <p:cNvPr id="4" name="灯片编号占位符 16">
            <a:extLst>
              <a:ext uri="{FF2B5EF4-FFF2-40B4-BE49-F238E27FC236}">
                <a16:creationId xmlns:a16="http://schemas.microsoft.com/office/drawing/2014/main" id="{9A10FD8C-EDC7-44A4-9A72-FDCCC2643DA5}"/>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72</a:t>
            </a:fld>
            <a:endParaRPr lang="zh-CN" altLang="en-US" sz="2400" b="1" dirty="0"/>
          </a:p>
        </p:txBody>
      </p:sp>
      <p:cxnSp>
        <p:nvCxnSpPr>
          <p:cNvPr id="6" name="直接连接符 5">
            <a:extLst>
              <a:ext uri="{FF2B5EF4-FFF2-40B4-BE49-F238E27FC236}">
                <a16:creationId xmlns:a16="http://schemas.microsoft.com/office/drawing/2014/main" id="{441DE2F8-447F-4E41-A8B8-50B2057D2724}"/>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752528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892"/>
            <a:ext cx="10515600" cy="960772"/>
          </a:xfrm>
        </p:spPr>
        <p:txBody>
          <a:bodyPr>
            <a:normAutofit/>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6. Prospect</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3" name="内容占位符 2"/>
          <p:cNvSpPr>
            <a:spLocks noGrp="1"/>
          </p:cNvSpPr>
          <p:nvPr>
            <p:ph idx="1"/>
          </p:nvPr>
        </p:nvSpPr>
        <p:spPr>
          <a:xfrm>
            <a:off x="926970" y="1581563"/>
            <a:ext cx="10338059" cy="4957350"/>
          </a:xfrm>
          <a:ln w="19050">
            <a:noFill/>
            <a:prstDash val="dash"/>
          </a:ln>
        </p:spPr>
        <p:txBody>
          <a:bodyPr>
            <a:noAutofit/>
          </a:bodyPr>
          <a:lstStyle/>
          <a:p>
            <a:pPr algn="just">
              <a:lnSpc>
                <a:spcPct val="100000"/>
              </a:lnSpc>
              <a:spcBef>
                <a:spcPts val="1200"/>
              </a:spcBef>
              <a:spcAft>
                <a:spcPts val="1800"/>
              </a:spcAft>
              <a:buFont typeface="Wingdings" panose="05000000000000000000" pitchFamily="2" charset="2"/>
              <a:buChar char="Ø"/>
            </a:pPr>
            <a:r>
              <a:rPr lang="en-US" altLang="zh-CN" b="1" dirty="0">
                <a:latin typeface="微软雅黑" panose="020B0503020204020204" pitchFamily="34" charset="-122"/>
                <a:ea typeface="微软雅黑" panose="020B0503020204020204" pitchFamily="34" charset="-122"/>
              </a:rPr>
              <a:t> Other topics</a:t>
            </a:r>
          </a:p>
          <a:p>
            <a:pPr algn="just">
              <a:lnSpc>
                <a:spcPct val="100000"/>
              </a:lnSpc>
              <a:spcBef>
                <a:spcPts val="600"/>
              </a:spcBef>
              <a:spcAft>
                <a:spcPts val="1200"/>
              </a:spcAft>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T.N. Hung and C.H. Nam, </a:t>
            </a:r>
            <a:r>
              <a:rPr lang="en-US" altLang="zh-CN" sz="2000" b="1" i="1" dirty="0">
                <a:solidFill>
                  <a:srgbClr val="0000FF"/>
                </a:solidFill>
                <a:latin typeface="Arial" panose="020B0604020202020204" pitchFamily="34" charset="0"/>
                <a:cs typeface="Arial" panose="020B0604020202020204" pitchFamily="34" charset="0"/>
              </a:rPr>
              <a:t>Compactified extra dimension and entanglement island as clues to quantum gravity</a:t>
            </a:r>
            <a:r>
              <a:rPr lang="en-US" altLang="zh-CN" sz="2000" dirty="0">
                <a:latin typeface="Arial" panose="020B0604020202020204" pitchFamily="34" charset="0"/>
                <a:cs typeface="Arial" panose="020B0604020202020204" pitchFamily="34" charset="0"/>
              </a:rPr>
              <a:t>,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2303.00348.</a:t>
            </a:r>
          </a:p>
          <a:p>
            <a:pPr algn="just">
              <a:lnSpc>
                <a:spcPct val="100000"/>
              </a:lnSpc>
              <a:spcBef>
                <a:spcPts val="600"/>
              </a:spcBef>
              <a:spcAft>
                <a:spcPts val="1200"/>
              </a:spcAft>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J.J. Wan and Y.X. Liu, </a:t>
            </a:r>
            <a:r>
              <a:rPr lang="en-US" altLang="zh-CN" sz="2000" b="1" i="1" dirty="0">
                <a:solidFill>
                  <a:srgbClr val="0000FF"/>
                </a:solidFill>
                <a:latin typeface="Arial" panose="020B0604020202020204" pitchFamily="34" charset="0"/>
                <a:cs typeface="Arial" panose="020B0604020202020204" pitchFamily="34" charset="0"/>
              </a:rPr>
              <a:t>Localization of Fermions on a Thick Brane in Six-Dimensional Spacetime</a:t>
            </a:r>
            <a:r>
              <a:rPr lang="en-US" altLang="zh-CN" sz="2000" dirty="0">
                <a:latin typeface="Arial" panose="020B0604020202020204" pitchFamily="34" charset="0"/>
                <a:cs typeface="Arial" panose="020B0604020202020204" pitchFamily="34" charset="0"/>
              </a:rPr>
              <a:t>,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2303.06278.</a:t>
            </a:r>
          </a:p>
          <a:p>
            <a:pPr algn="just">
              <a:lnSpc>
                <a:spcPct val="100000"/>
              </a:lnSpc>
              <a:spcBef>
                <a:spcPts val="600"/>
              </a:spcBef>
              <a:spcAft>
                <a:spcPts val="1200"/>
              </a:spcAft>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C.C. Zhu, Q. Tan, Y.P. Zhang, and Y.X. Liu, </a:t>
            </a:r>
            <a:r>
              <a:rPr lang="en-US" altLang="zh-CN" sz="2000" b="1" i="1" dirty="0">
                <a:solidFill>
                  <a:srgbClr val="0000FF"/>
                </a:solidFill>
                <a:latin typeface="Arial" panose="020B0604020202020204" pitchFamily="34" charset="0"/>
                <a:cs typeface="Arial" panose="020B0604020202020204" pitchFamily="34" charset="0"/>
              </a:rPr>
              <a:t>Evolution of Fermion Resonance in Thick Brane</a:t>
            </a:r>
            <a:r>
              <a:rPr lang="en-US" altLang="zh-CN" sz="2000" dirty="0">
                <a:latin typeface="Arial" panose="020B0604020202020204" pitchFamily="34" charset="0"/>
                <a:cs typeface="Arial" panose="020B0604020202020204" pitchFamily="34" charset="0"/>
              </a:rPr>
              <a:t>,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2304.04479.</a:t>
            </a:r>
          </a:p>
          <a:p>
            <a:pPr algn="just">
              <a:lnSpc>
                <a:spcPct val="100000"/>
              </a:lnSpc>
              <a:spcBef>
                <a:spcPts val="600"/>
              </a:spcBef>
              <a:spcAft>
                <a:spcPts val="1200"/>
              </a:spcAft>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Q. Tan, W.D. Guo, Y.X. Liu, </a:t>
            </a:r>
            <a:r>
              <a:rPr lang="en-US" altLang="zh-CN" sz="2000" b="1" i="1" dirty="0">
                <a:solidFill>
                  <a:srgbClr val="0000FF"/>
                </a:solidFill>
                <a:latin typeface="Arial" panose="020B0604020202020204" pitchFamily="34" charset="0"/>
                <a:cs typeface="Arial" panose="020B0604020202020204" pitchFamily="34" charset="0"/>
              </a:rPr>
              <a:t>Sound from extra dimension: </a:t>
            </a:r>
            <a:r>
              <a:rPr lang="en-US" altLang="zh-CN" sz="2000" b="1" i="1" dirty="0" err="1">
                <a:solidFill>
                  <a:srgbClr val="0000FF"/>
                </a:solidFill>
                <a:latin typeface="Arial" panose="020B0604020202020204" pitchFamily="34" charset="0"/>
                <a:cs typeface="Arial" panose="020B0604020202020204" pitchFamily="34" charset="0"/>
              </a:rPr>
              <a:t>quasinormal</a:t>
            </a:r>
            <a:r>
              <a:rPr lang="en-US" altLang="zh-CN" sz="2000" b="1" i="1" dirty="0">
                <a:solidFill>
                  <a:srgbClr val="0000FF"/>
                </a:solidFill>
                <a:latin typeface="Arial" panose="020B0604020202020204" pitchFamily="34" charset="0"/>
                <a:cs typeface="Arial" panose="020B0604020202020204" pitchFamily="34" charset="0"/>
              </a:rPr>
              <a:t> modes of thick brane</a:t>
            </a:r>
            <a:r>
              <a:rPr lang="en-US" altLang="zh-CN" sz="2000" dirty="0">
                <a:latin typeface="Arial" panose="020B0604020202020204" pitchFamily="34" charset="0"/>
                <a:cs typeface="Arial" panose="020B0604020202020204" pitchFamily="34" charset="0"/>
              </a:rPr>
              <a:t>, Phys. Rev. D 106 (2022) 044038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2205.05255].</a:t>
            </a:r>
          </a:p>
          <a:p>
            <a:pPr algn="just">
              <a:lnSpc>
                <a:spcPct val="100000"/>
              </a:lnSpc>
              <a:spcBef>
                <a:spcPts val="600"/>
              </a:spcBef>
              <a:spcAft>
                <a:spcPts val="1200"/>
              </a:spcAft>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Q. Tan, Y.P. Zhang, W.D. Guo, J. Chen,</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C.C.</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Zhu, Y.X. Liu, </a:t>
            </a:r>
            <a:r>
              <a:rPr lang="en-US" altLang="zh-CN" sz="2000" b="1" i="1" dirty="0">
                <a:solidFill>
                  <a:srgbClr val="0000FF"/>
                </a:solidFill>
                <a:latin typeface="Arial" panose="020B0604020202020204" pitchFamily="34" charset="0"/>
                <a:cs typeface="Arial" panose="020B0604020202020204" pitchFamily="34" charset="0"/>
              </a:rPr>
              <a:t>Evolution of scalar field resonances on </a:t>
            </a:r>
            <a:r>
              <a:rPr lang="en-US" altLang="zh-CN" sz="2000" b="1" i="1" dirty="0" err="1">
                <a:solidFill>
                  <a:srgbClr val="0000FF"/>
                </a:solidFill>
                <a:latin typeface="Arial" panose="020B0604020202020204" pitchFamily="34" charset="0"/>
                <a:cs typeface="Arial" panose="020B0604020202020204" pitchFamily="34" charset="0"/>
              </a:rPr>
              <a:t>braneworld</a:t>
            </a:r>
            <a:r>
              <a:rPr lang="en-US" altLang="zh-CN" sz="2000" dirty="0">
                <a:latin typeface="Arial" panose="020B0604020202020204" pitchFamily="34" charset="0"/>
                <a:cs typeface="Arial" panose="020B0604020202020204" pitchFamily="34" charset="0"/>
              </a:rPr>
              <a:t>, Eur. Phys. J. C 83 (2023) 84 [</a:t>
            </a: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2203.00277].</a:t>
            </a:r>
            <a:endParaRPr lang="zh-CN" altLang="en-US" sz="2000" dirty="0">
              <a:latin typeface="Arial" panose="020B0604020202020204" pitchFamily="34" charset="0"/>
              <a:cs typeface="Arial" panose="020B0604020202020204" pitchFamily="34" charset="0"/>
            </a:endParaRPr>
          </a:p>
        </p:txBody>
      </p:sp>
      <p:sp>
        <p:nvSpPr>
          <p:cNvPr id="4" name="灯片编号占位符 16">
            <a:extLst>
              <a:ext uri="{FF2B5EF4-FFF2-40B4-BE49-F238E27FC236}">
                <a16:creationId xmlns:a16="http://schemas.microsoft.com/office/drawing/2014/main" id="{9A10FD8C-EDC7-44A4-9A72-FDCCC2643DA5}"/>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73</a:t>
            </a:fld>
            <a:endParaRPr lang="zh-CN" altLang="en-US" sz="2400" b="1" dirty="0"/>
          </a:p>
        </p:txBody>
      </p:sp>
      <p:cxnSp>
        <p:nvCxnSpPr>
          <p:cNvPr id="6" name="直接连接符 5">
            <a:extLst>
              <a:ext uri="{FF2B5EF4-FFF2-40B4-BE49-F238E27FC236}">
                <a16:creationId xmlns:a16="http://schemas.microsoft.com/office/drawing/2014/main" id="{441DE2F8-447F-4E41-A8B8-50B2057D2724}"/>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443794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7">
            <a:extLst>
              <a:ext uri="{FF2B5EF4-FFF2-40B4-BE49-F238E27FC236}">
                <a16:creationId xmlns:a16="http://schemas.microsoft.com/office/drawing/2014/main" id="{702FFAB1-53FA-4A80-A68B-837E31B76075}"/>
              </a:ext>
            </a:extLst>
          </p:cNvPr>
          <p:cNvSpPr>
            <a:spLocks noChangeArrowheads="1"/>
          </p:cNvSpPr>
          <p:nvPr/>
        </p:nvSpPr>
        <p:spPr bwMode="auto">
          <a:xfrm>
            <a:off x="2861542" y="2371557"/>
            <a:ext cx="6086515" cy="9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4400">
                <a:solidFill>
                  <a:srgbClr val="FFFF66"/>
                </a:solidFill>
                <a:latin typeface="Arial" pitchFamily="34" charset="0"/>
                <a:ea typeface="黑体" pitchFamily="49" charset="-122"/>
              </a:defRPr>
            </a:lvl1pPr>
            <a:lvl2pPr marL="742950" indent="-285750">
              <a:defRPr kumimoji="1" sz="4400">
                <a:solidFill>
                  <a:srgbClr val="FFFF66"/>
                </a:solidFill>
                <a:latin typeface="Arial" pitchFamily="34" charset="0"/>
                <a:ea typeface="黑体" pitchFamily="49" charset="-122"/>
              </a:defRPr>
            </a:lvl2pPr>
            <a:lvl3pPr marL="1143000" indent="-228600">
              <a:defRPr kumimoji="1" sz="4400">
                <a:solidFill>
                  <a:srgbClr val="FFFF66"/>
                </a:solidFill>
                <a:latin typeface="Arial" pitchFamily="34" charset="0"/>
                <a:ea typeface="黑体" pitchFamily="49" charset="-122"/>
              </a:defRPr>
            </a:lvl3pPr>
            <a:lvl4pPr marL="1600200" indent="-228600">
              <a:defRPr kumimoji="1" sz="4400">
                <a:solidFill>
                  <a:srgbClr val="FFFF66"/>
                </a:solidFill>
                <a:latin typeface="Arial" pitchFamily="34" charset="0"/>
                <a:ea typeface="黑体" pitchFamily="49" charset="-122"/>
              </a:defRPr>
            </a:lvl4pPr>
            <a:lvl5pPr marL="2057400" indent="-228600">
              <a:defRPr kumimoji="1" sz="4400">
                <a:solidFill>
                  <a:srgbClr val="FFFF66"/>
                </a:solidFill>
                <a:latin typeface="Arial" pitchFamily="34" charset="0"/>
                <a:ea typeface="黑体" pitchFamily="49" charset="-122"/>
              </a:defRPr>
            </a:lvl5pPr>
            <a:lvl6pPr marL="25146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6pPr>
            <a:lvl7pPr marL="29718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7pPr>
            <a:lvl8pPr marL="34290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8pPr>
            <a:lvl9pPr marL="3886200" indent="-228600" algn="ctr" eaLnBrk="0" fontAlgn="base" hangingPunct="0">
              <a:spcBef>
                <a:spcPct val="0"/>
              </a:spcBef>
              <a:spcAft>
                <a:spcPct val="0"/>
              </a:spcAft>
              <a:defRPr kumimoji="1" sz="4400">
                <a:solidFill>
                  <a:srgbClr val="FFFF66"/>
                </a:solidFill>
                <a:latin typeface="Arial" pitchFamily="34" charset="0"/>
                <a:ea typeface="黑体" pitchFamily="49" charset="-122"/>
              </a:defRPr>
            </a:lvl9pPr>
          </a:lstStyle>
          <a:p>
            <a:pPr algn="ctr"/>
            <a:r>
              <a:rPr lang="en-US" altLang="zh-CN" sz="5400" b="1" dirty="0">
                <a:solidFill>
                  <a:srgbClr val="C00000"/>
                </a:solidFill>
                <a:latin typeface="微软雅黑" panose="020B0503020204020204" pitchFamily="34" charset="-122"/>
                <a:ea typeface="微软雅黑" panose="020B0503020204020204" pitchFamily="34" charset="-122"/>
              </a:rPr>
              <a:t>Thank you !</a:t>
            </a:r>
            <a:endParaRPr lang="zh-CN" altLang="en-US" sz="54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569317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40562"/>
            <a:ext cx="10515600" cy="91637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sym typeface="+mn-ea"/>
              </a:rPr>
              <a:t>Shortcut---</a:t>
            </a:r>
            <a:r>
              <a:rPr lang="en-US" altLang="zh-CN" dirty="0">
                <a:solidFill>
                  <a:srgbClr val="0000FF"/>
                </a:solidFill>
                <a:latin typeface="Arial" panose="020B0604020202020204" pitchFamily="34" charset="0"/>
                <a:ea typeface="微软雅黑" pitchFamily="34" charset="-122"/>
                <a:cs typeface="Arial" panose="020B0604020202020204" pitchFamily="34" charset="0"/>
                <a:sym typeface="+mn-ea"/>
              </a:rPr>
              <a:t>t</a:t>
            </a:r>
            <a:r>
              <a:rPr lang="en-US" altLang="zh-CN" dirty="0">
                <a:solidFill>
                  <a:srgbClr val="0000FF"/>
                </a:solidFill>
                <a:latin typeface="Arial" panose="020B0604020202020204" pitchFamily="34" charset="0"/>
                <a:ea typeface="微软雅黑" pitchFamily="34" charset="-122"/>
                <a:cs typeface="Arial" panose="020B0604020202020204" pitchFamily="34" charset="0"/>
              </a:rPr>
              <a:t>he AdS</a:t>
            </a:r>
            <a:r>
              <a:rPr lang="en-US" altLang="zh-CN" baseline="-25000" dirty="0">
                <a:solidFill>
                  <a:srgbClr val="0000FF"/>
                </a:solidFill>
                <a:latin typeface="Arial" panose="020B0604020202020204" pitchFamily="34" charset="0"/>
                <a:ea typeface="微软雅黑" pitchFamily="34" charset="-122"/>
                <a:cs typeface="Arial" panose="020B0604020202020204" pitchFamily="34" charset="0"/>
              </a:rPr>
              <a:t>6</a:t>
            </a:r>
            <a:r>
              <a:rPr lang="en-US" altLang="zh-CN" dirty="0">
                <a:solidFill>
                  <a:srgbClr val="0000FF"/>
                </a:solidFill>
                <a:latin typeface="Arial" panose="020B0604020202020204" pitchFamily="34" charset="0"/>
                <a:ea typeface="微软雅黑" pitchFamily="34" charset="-122"/>
                <a:cs typeface="Arial" panose="020B0604020202020204" pitchFamily="34" charset="0"/>
              </a:rPr>
              <a:t> radius</a:t>
            </a:r>
            <a:endParaRPr lang="zh-CN" altLang="en-US" dirty="0">
              <a:solidFill>
                <a:srgbClr val="0000FF"/>
              </a:solidFill>
              <a:latin typeface="Arial" panose="020B0604020202020204" pitchFamily="34" charset="0"/>
              <a:ea typeface="微软雅黑" pitchFamily="34" charset="-122"/>
              <a:cs typeface="Arial" panose="020B0604020202020204" pitchFamily="34" charset="0"/>
            </a:endParaRPr>
          </a:p>
        </p:txBody>
      </p:sp>
      <p:sp>
        <p:nvSpPr>
          <p:cNvPr id="6" name="灯片编号占位符 16"/>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75</a:t>
            </a:fld>
            <a:endParaRPr lang="zh-CN" altLang="en-US" sz="2400" b="1" dirty="0"/>
          </a:p>
        </p:txBody>
      </p:sp>
      <p:sp>
        <p:nvSpPr>
          <p:cNvPr id="14" name="矩形 13"/>
          <p:cNvSpPr/>
          <p:nvPr/>
        </p:nvSpPr>
        <p:spPr>
          <a:xfrm>
            <a:off x="1308642" y="5787068"/>
            <a:ext cx="10397129" cy="461665"/>
          </a:xfrm>
          <a:prstGeom prst="rect">
            <a:avLst/>
          </a:prstGeom>
        </p:spPr>
        <p:txBody>
          <a:bodyPr wrap="square">
            <a:spAutoFit/>
          </a:bodyPr>
          <a:lstStyle/>
          <a:p>
            <a:pPr marL="0" lvl="1">
              <a:spcBef>
                <a:spcPct val="20000"/>
              </a:spcBef>
              <a:defRPr/>
            </a:pPr>
            <a:r>
              <a:rPr lang="en-US" altLang="zh-CN" sz="2400" dirty="0">
                <a:solidFill>
                  <a:srgbClr val="0000FF"/>
                </a:solidFill>
                <a:latin typeface="微软雅黑" panose="020B0503020204020204" pitchFamily="34" charset="-122"/>
                <a:ea typeface="微软雅黑" panose="020B0503020204020204" pitchFamily="34" charset="-122"/>
                <a:sym typeface="+mn-ea"/>
              </a:rPr>
              <a:t>Z.C. Lin (</a:t>
            </a:r>
            <a:r>
              <a:rPr lang="zh-CN" altLang="en-US" sz="2400" dirty="0">
                <a:solidFill>
                  <a:srgbClr val="0000FF"/>
                </a:solidFill>
                <a:latin typeface="微软雅黑" panose="020B0503020204020204" pitchFamily="34" charset="-122"/>
                <a:ea typeface="微软雅黑" panose="020B0503020204020204" pitchFamily="34" charset="-122"/>
                <a:sym typeface="+mn-ea"/>
              </a:rPr>
              <a:t>林子超</a:t>
            </a:r>
            <a:r>
              <a:rPr lang="en-US" altLang="zh-CN" sz="2400" dirty="0">
                <a:solidFill>
                  <a:srgbClr val="0000FF"/>
                </a:solidFill>
                <a:latin typeface="微软雅黑" panose="020B0503020204020204" pitchFamily="34" charset="-122"/>
                <a:ea typeface="微软雅黑" panose="020B0503020204020204" pitchFamily="34" charset="-122"/>
                <a:sym typeface="+mn-ea"/>
              </a:rPr>
              <a:t>), H. Yu (</a:t>
            </a:r>
            <a:r>
              <a:rPr lang="zh-CN" altLang="en-US" sz="2400" dirty="0">
                <a:solidFill>
                  <a:srgbClr val="0000FF"/>
                </a:solidFill>
                <a:latin typeface="微软雅黑" panose="020B0503020204020204" pitchFamily="34" charset="-122"/>
                <a:ea typeface="微软雅黑" panose="020B0503020204020204" pitchFamily="34" charset="-122"/>
                <a:sym typeface="+mn-ea"/>
              </a:rPr>
              <a:t>喻豪</a:t>
            </a:r>
            <a:r>
              <a:rPr lang="en-US" altLang="zh-CN" sz="2400" dirty="0">
                <a:solidFill>
                  <a:srgbClr val="0000FF"/>
                </a:solidFill>
                <a:latin typeface="微软雅黑" panose="020B0503020204020204" pitchFamily="34" charset="-122"/>
                <a:ea typeface="微软雅黑" panose="020B0503020204020204" pitchFamily="34" charset="-122"/>
                <a:sym typeface="+mn-ea"/>
              </a:rPr>
              <a:t>), and YXL</a:t>
            </a:r>
            <a:r>
              <a:rPr lang="en-US" altLang="zh-CN" sz="2400" dirty="0">
                <a:latin typeface="微软雅黑" panose="020B0503020204020204" pitchFamily="34" charset="-122"/>
                <a:ea typeface="微软雅黑" panose="020B0503020204020204" pitchFamily="34" charset="-122"/>
                <a:sym typeface="+mn-ea"/>
              </a:rPr>
              <a:t>, </a:t>
            </a:r>
            <a:r>
              <a:rPr lang="en-US" altLang="zh-CN" sz="2400" dirty="0" err="1">
                <a:solidFill>
                  <a:srgbClr val="C00000"/>
                </a:solidFill>
                <a:latin typeface="微软雅黑" panose="020B0503020204020204" pitchFamily="34" charset="-122"/>
                <a:ea typeface="微软雅黑" panose="020B0503020204020204" pitchFamily="34" charset="-122"/>
                <a:sym typeface="+mn-ea"/>
              </a:rPr>
              <a:t>arXiv</a:t>
            </a:r>
            <a:r>
              <a:rPr lang="en-US" altLang="zh-CN" sz="2400" dirty="0">
                <a:solidFill>
                  <a:srgbClr val="C00000"/>
                </a:solidFill>
                <a:latin typeface="微软雅黑" panose="020B0503020204020204" pitchFamily="34" charset="-122"/>
                <a:ea typeface="微软雅黑" panose="020B0503020204020204" pitchFamily="34" charset="-122"/>
                <a:sym typeface="+mn-ea"/>
              </a:rPr>
              <a:t>: 2202.04866 [gr-qc].</a:t>
            </a:r>
          </a:p>
        </p:txBody>
      </p:sp>
      <p:sp>
        <p:nvSpPr>
          <p:cNvPr id="8" name="矩形 7">
            <a:extLst>
              <a:ext uri="{FF2B5EF4-FFF2-40B4-BE49-F238E27FC236}">
                <a16:creationId xmlns:a16="http://schemas.microsoft.com/office/drawing/2014/main" id="{F73C2B2A-EA08-46FF-9674-DCC42FCD12A7}"/>
              </a:ext>
            </a:extLst>
          </p:cNvPr>
          <p:cNvSpPr/>
          <p:nvPr/>
        </p:nvSpPr>
        <p:spPr>
          <a:xfrm>
            <a:off x="1244682" y="2591235"/>
            <a:ext cx="10753436" cy="584775"/>
          </a:xfrm>
          <a:prstGeom prst="rect">
            <a:avLst/>
          </a:prstGeom>
        </p:spPr>
        <p:txBody>
          <a:bodyPr wrap="square">
            <a:spAutoFit/>
          </a:bodyPr>
          <a:lstStyle/>
          <a:p>
            <a:r>
              <a:rPr lang="en-US" altLang="zh-CN" sz="3200" dirty="0">
                <a:latin typeface="微软雅黑" panose="020B0503020204020204" pitchFamily="34" charset="-122"/>
                <a:ea typeface="微软雅黑" panose="020B0503020204020204" pitchFamily="34" charset="-122"/>
              </a:rPr>
              <a:t>T</a:t>
            </a:r>
            <a:r>
              <a:rPr lang="zh-CN" altLang="en-US" sz="3200" dirty="0">
                <a:latin typeface="微软雅黑" panose="020B0503020204020204" pitchFamily="34" charset="-122"/>
                <a:ea typeface="微软雅黑" panose="020B0503020204020204" pitchFamily="34" charset="-122"/>
              </a:rPr>
              <a:t>he </a:t>
            </a:r>
            <a:r>
              <a:rPr lang="en-US" altLang="zh-CN" sz="3200" dirty="0">
                <a:latin typeface="微软雅黑" panose="020B0503020204020204" pitchFamily="34" charset="-122"/>
                <a:ea typeface="微软雅黑" panose="020B0503020204020204" pitchFamily="34" charset="-122"/>
              </a:rPr>
              <a:t>A</a:t>
            </a:r>
            <a:r>
              <a:rPr lang="zh-CN" altLang="en-US" sz="3200" dirty="0">
                <a:latin typeface="微软雅黑" panose="020B0503020204020204" pitchFamily="34" charset="-122"/>
                <a:ea typeface="微软雅黑" panose="020B0503020204020204" pitchFamily="34" charset="-122"/>
              </a:rPr>
              <a:t>dS</a:t>
            </a:r>
            <a:r>
              <a:rPr lang="en-US" altLang="zh-CN" sz="3200" baseline="-25000" dirty="0">
                <a:latin typeface="微软雅黑" panose="020B0503020204020204" pitchFamily="34" charset="-122"/>
                <a:ea typeface="微软雅黑" panose="020B0503020204020204" pitchFamily="34" charset="-122"/>
              </a:rPr>
              <a:t>6</a:t>
            </a:r>
            <a:r>
              <a:rPr lang="zh-CN" altLang="en-US" sz="3200" dirty="0">
                <a:latin typeface="微软雅黑" panose="020B0503020204020204" pitchFamily="34" charset="-122"/>
                <a:ea typeface="微软雅黑" panose="020B0503020204020204" pitchFamily="34" charset="-122"/>
              </a:rPr>
              <a:t> radius would be bounded as</a:t>
            </a:r>
          </a:p>
        </p:txBody>
      </p:sp>
      <p:cxnSp>
        <p:nvCxnSpPr>
          <p:cNvPr id="19" name="直接连接符 18">
            <a:extLst>
              <a:ext uri="{FF2B5EF4-FFF2-40B4-BE49-F238E27FC236}">
                <a16:creationId xmlns:a16="http://schemas.microsoft.com/office/drawing/2014/main" id="{B0EE58BB-B366-4052-85E2-235F2BDB0B68}"/>
              </a:ext>
            </a:extLst>
          </p:cNvPr>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7B364D8-45ED-4878-93F0-248D6F2BD002}"/>
                  </a:ext>
                </a:extLst>
              </p:cNvPr>
              <p:cNvSpPr txBox="1"/>
              <p:nvPr/>
            </p:nvSpPr>
            <p:spPr>
              <a:xfrm>
                <a:off x="4463758" y="3681990"/>
                <a:ext cx="2157642" cy="553998"/>
              </a:xfrm>
              <a:prstGeom prst="rect">
                <a:avLst/>
              </a:prstGeom>
              <a:solidFill>
                <a:srgbClr val="FFFF00"/>
              </a:solidFill>
              <a:ln w="28575">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3600" b="1" i="1" smtClean="0">
                          <a:solidFill>
                            <a:srgbClr val="C00000"/>
                          </a:solidFill>
                          <a:latin typeface="Cambria Math" panose="02040503050406030204" pitchFamily="18" charset="0"/>
                        </a:rPr>
                        <m:t>𝒍</m:t>
                      </m:r>
                      <m:r>
                        <a:rPr lang="en-US" altLang="zh-CN" sz="3600" b="1" i="1" smtClean="0">
                          <a:solidFill>
                            <a:srgbClr val="C00000"/>
                          </a:solidFill>
                          <a:latin typeface="Cambria Math" panose="02040503050406030204" pitchFamily="18" charset="0"/>
                          <a:ea typeface="Cambria Math" panose="02040503050406030204" pitchFamily="18" charset="0"/>
                        </a:rPr>
                        <m:t>&lt;</m:t>
                      </m:r>
                      <m:r>
                        <a:rPr lang="en-US" altLang="zh-CN" sz="3600" b="1" i="1" smtClean="0">
                          <a:solidFill>
                            <a:srgbClr val="C00000"/>
                          </a:solidFill>
                          <a:latin typeface="Cambria Math" panose="02040503050406030204" pitchFamily="18" charset="0"/>
                        </a:rPr>
                        <m:t>𝟐</m:t>
                      </m:r>
                      <m:r>
                        <a:rPr lang="en-US" altLang="zh-CN" sz="3600" b="1" i="0" smtClean="0">
                          <a:solidFill>
                            <a:srgbClr val="C00000"/>
                          </a:solidFill>
                          <a:latin typeface="Cambria Math" panose="02040503050406030204" pitchFamily="18" charset="0"/>
                        </a:rPr>
                        <m:t> </m:t>
                      </m:r>
                      <m:r>
                        <a:rPr lang="en-US" altLang="zh-CN" sz="3600" b="1" i="0" smtClean="0">
                          <a:solidFill>
                            <a:srgbClr val="C00000"/>
                          </a:solidFill>
                          <a:latin typeface="Cambria Math" panose="02040503050406030204" pitchFamily="18" charset="0"/>
                          <a:ea typeface="Cambria Math" panose="02040503050406030204" pitchFamily="18" charset="0"/>
                        </a:rPr>
                        <m:t>𝐌𝐩𝐜</m:t>
                      </m:r>
                    </m:oMath>
                  </m:oMathPara>
                </a14:m>
                <a:endParaRPr lang="zh-CN" altLang="en-US" sz="3600" b="1" dirty="0">
                  <a:solidFill>
                    <a:srgbClr val="C00000"/>
                  </a:solidFill>
                </a:endParaRPr>
              </a:p>
            </p:txBody>
          </p:sp>
        </mc:Choice>
        <mc:Fallback xmlns="">
          <p:sp>
            <p:nvSpPr>
              <p:cNvPr id="3" name="文本框 2">
                <a:extLst>
                  <a:ext uri="{FF2B5EF4-FFF2-40B4-BE49-F238E27FC236}">
                    <a16:creationId xmlns:a16="http://schemas.microsoft.com/office/drawing/2014/main" id="{E7B364D8-45ED-4878-93F0-248D6F2BD002}"/>
                  </a:ext>
                </a:extLst>
              </p:cNvPr>
              <p:cNvSpPr txBox="1">
                <a:spLocks noRot="1" noChangeAspect="1" noMove="1" noResize="1" noEditPoints="1" noAdjustHandles="1" noChangeArrowheads="1" noChangeShapeType="1" noTextEdit="1"/>
              </p:cNvSpPr>
              <p:nvPr/>
            </p:nvSpPr>
            <p:spPr>
              <a:xfrm>
                <a:off x="4463758" y="3681990"/>
                <a:ext cx="2157642" cy="553998"/>
              </a:xfrm>
              <a:prstGeom prst="rect">
                <a:avLst/>
              </a:prstGeom>
              <a:blipFill>
                <a:blip r:embed="rId3"/>
                <a:stretch>
                  <a:fillRect/>
                </a:stretch>
              </a:blipFill>
              <a:ln w="28575">
                <a:solidFill>
                  <a:srgbClr val="0000FF"/>
                </a:solidFill>
              </a:ln>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08687053-4BC9-4E9B-8EAA-6FD85B9804F0}"/>
              </a:ext>
            </a:extLst>
          </p:cNvPr>
          <p:cNvSpPr txBox="1"/>
          <p:nvPr/>
        </p:nvSpPr>
        <p:spPr>
          <a:xfrm>
            <a:off x="7157426" y="3801429"/>
            <a:ext cx="3269456" cy="369332"/>
          </a:xfrm>
          <a:prstGeom prst="rect">
            <a:avLst/>
          </a:prstGeom>
          <a:noFill/>
        </p:spPr>
        <p:txBody>
          <a:bodyPr wrap="square">
            <a:spAutoFit/>
          </a:bodyPr>
          <a:lstStyle/>
          <a:p>
            <a:r>
              <a:rPr lang="zh-CN" altLang="en-US" dirty="0"/>
              <a:t>GW170817/GRB 170817A</a:t>
            </a: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DB94AA06-F3AC-462D-8E7B-AB22883F9319}"/>
                  </a:ext>
                </a:extLst>
              </p:cNvPr>
              <p:cNvSpPr txBox="1"/>
              <p:nvPr/>
            </p:nvSpPr>
            <p:spPr>
              <a:xfrm>
                <a:off x="4240139" y="4722863"/>
                <a:ext cx="2604879" cy="553998"/>
              </a:xfrm>
              <a:prstGeom prst="rect">
                <a:avLst/>
              </a:prstGeom>
              <a:solidFill>
                <a:srgbClr val="FFFF00"/>
              </a:solidFill>
              <a:ln w="28575">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3600" b="1" i="1" smtClean="0">
                          <a:solidFill>
                            <a:srgbClr val="C00000"/>
                          </a:solidFill>
                          <a:latin typeface="Cambria Math" panose="02040503050406030204" pitchFamily="18" charset="0"/>
                        </a:rPr>
                        <m:t>𝒍</m:t>
                      </m:r>
                      <m:r>
                        <a:rPr lang="en-US" altLang="zh-CN" sz="3600" b="1" i="1" smtClean="0">
                          <a:solidFill>
                            <a:srgbClr val="C00000"/>
                          </a:solidFill>
                          <a:latin typeface="Cambria Math" panose="02040503050406030204" pitchFamily="18" charset="0"/>
                          <a:ea typeface="Cambria Math" panose="02040503050406030204" pitchFamily="18" charset="0"/>
                        </a:rPr>
                        <m:t>&lt;</m:t>
                      </m:r>
                      <m:r>
                        <a:rPr lang="en-US" altLang="zh-CN" sz="3600" b="1" i="1" smtClean="0">
                          <a:solidFill>
                            <a:srgbClr val="C00000"/>
                          </a:solidFill>
                          <a:latin typeface="Cambria Math" panose="02040503050406030204" pitchFamily="18" charset="0"/>
                          <a:ea typeface="Cambria Math" panose="02040503050406030204" pitchFamily="18" charset="0"/>
                        </a:rPr>
                        <m:t>𝟎</m:t>
                      </m:r>
                      <m:r>
                        <a:rPr lang="en-US" altLang="zh-CN" sz="3600" b="1" i="1" smtClean="0">
                          <a:solidFill>
                            <a:srgbClr val="C00000"/>
                          </a:solidFill>
                          <a:latin typeface="Cambria Math" panose="02040503050406030204" pitchFamily="18" charset="0"/>
                          <a:ea typeface="Cambria Math" panose="02040503050406030204" pitchFamily="18" charset="0"/>
                        </a:rPr>
                        <m:t>.</m:t>
                      </m:r>
                      <m:r>
                        <a:rPr lang="en-US" altLang="zh-CN" sz="3600" b="1" i="1" smtClean="0">
                          <a:solidFill>
                            <a:srgbClr val="C00000"/>
                          </a:solidFill>
                          <a:latin typeface="Cambria Math" panose="02040503050406030204" pitchFamily="18" charset="0"/>
                          <a:ea typeface="Cambria Math" panose="02040503050406030204" pitchFamily="18" charset="0"/>
                        </a:rPr>
                        <m:t>𝟏</m:t>
                      </m:r>
                      <m:r>
                        <a:rPr lang="en-US" altLang="zh-CN" sz="3600" b="1" i="0" smtClean="0">
                          <a:solidFill>
                            <a:srgbClr val="C00000"/>
                          </a:solidFill>
                          <a:latin typeface="Cambria Math" panose="02040503050406030204" pitchFamily="18" charset="0"/>
                        </a:rPr>
                        <m:t> </m:t>
                      </m:r>
                      <m:r>
                        <a:rPr lang="en-US" altLang="zh-CN" sz="3600" b="1" i="0" smtClean="0">
                          <a:solidFill>
                            <a:srgbClr val="C00000"/>
                          </a:solidFill>
                          <a:latin typeface="Cambria Math" panose="02040503050406030204" pitchFamily="18" charset="0"/>
                          <a:ea typeface="Cambria Math" panose="02040503050406030204" pitchFamily="18" charset="0"/>
                        </a:rPr>
                        <m:t>𝐌𝐩𝐜</m:t>
                      </m:r>
                    </m:oMath>
                  </m:oMathPara>
                </a14:m>
                <a:endParaRPr lang="zh-CN" altLang="en-US" sz="3600" b="1" dirty="0">
                  <a:solidFill>
                    <a:srgbClr val="C00000"/>
                  </a:solidFill>
                </a:endParaRPr>
              </a:p>
            </p:txBody>
          </p:sp>
        </mc:Choice>
        <mc:Fallback xmlns="">
          <p:sp>
            <p:nvSpPr>
              <p:cNvPr id="20" name="文本框 19">
                <a:extLst>
                  <a:ext uri="{FF2B5EF4-FFF2-40B4-BE49-F238E27FC236}">
                    <a16:creationId xmlns:a16="http://schemas.microsoft.com/office/drawing/2014/main" id="{DB94AA06-F3AC-462D-8E7B-AB22883F9319}"/>
                  </a:ext>
                </a:extLst>
              </p:cNvPr>
              <p:cNvSpPr txBox="1">
                <a:spLocks noRot="1" noChangeAspect="1" noMove="1" noResize="1" noEditPoints="1" noAdjustHandles="1" noChangeArrowheads="1" noChangeShapeType="1" noTextEdit="1"/>
              </p:cNvSpPr>
              <p:nvPr/>
            </p:nvSpPr>
            <p:spPr>
              <a:xfrm>
                <a:off x="4240139" y="4722863"/>
                <a:ext cx="2604879" cy="553998"/>
              </a:xfrm>
              <a:prstGeom prst="rect">
                <a:avLst/>
              </a:prstGeom>
              <a:blipFill>
                <a:blip r:embed="rId4"/>
                <a:stretch>
                  <a:fillRect/>
                </a:stretch>
              </a:blipFill>
              <a:ln w="28575">
                <a:solidFill>
                  <a:srgbClr val="0000FF"/>
                </a:solidFill>
              </a:ln>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60EDF7AD-682F-472D-870E-D972E6D719D0}"/>
              </a:ext>
            </a:extLst>
          </p:cNvPr>
          <p:cNvSpPr txBox="1"/>
          <p:nvPr/>
        </p:nvSpPr>
        <p:spPr>
          <a:xfrm>
            <a:off x="7157426" y="4740371"/>
            <a:ext cx="2059781" cy="369332"/>
          </a:xfrm>
          <a:prstGeom prst="rect">
            <a:avLst/>
          </a:prstGeom>
          <a:noFill/>
        </p:spPr>
        <p:txBody>
          <a:bodyPr wrap="square">
            <a:spAutoFit/>
          </a:bodyPr>
          <a:lstStyle/>
          <a:p>
            <a:r>
              <a:rPr lang="zh-CN" altLang="en-US" dirty="0"/>
              <a:t>DECIGO and BBO</a:t>
            </a:r>
          </a:p>
        </p:txBody>
      </p:sp>
      <p:pic>
        <p:nvPicPr>
          <p:cNvPr id="23" name="图片 22">
            <a:extLst>
              <a:ext uri="{FF2B5EF4-FFF2-40B4-BE49-F238E27FC236}">
                <a16:creationId xmlns:a16="http://schemas.microsoft.com/office/drawing/2014/main" id="{5451AB0F-06BD-482C-8798-9F5FCFB7C64B}"/>
              </a:ext>
            </a:extLst>
          </p:cNvPr>
          <p:cNvPicPr>
            <a:picLocks noChangeAspect="1"/>
          </p:cNvPicPr>
          <p:nvPr/>
        </p:nvPicPr>
        <p:blipFill>
          <a:blip r:embed="rId5"/>
          <a:stretch>
            <a:fillRect/>
          </a:stretch>
        </p:blipFill>
        <p:spPr>
          <a:xfrm>
            <a:off x="1244682" y="1362606"/>
            <a:ext cx="8691154" cy="740229"/>
          </a:xfrm>
          <a:prstGeom prst="rect">
            <a:avLst/>
          </a:prstGeom>
        </p:spPr>
      </p:pic>
    </p:spTree>
    <p:extLst>
      <p:ext uri="{BB962C8B-B14F-4D97-AF65-F5344CB8AC3E}">
        <p14:creationId xmlns:p14="http://schemas.microsoft.com/office/powerpoint/2010/main" val="17746698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928825" y="1677266"/>
            <a:ext cx="5744314" cy="4192781"/>
          </a:xfrm>
          <a:ln w="19050">
            <a:noFill/>
            <a:prstDash val="lgDash"/>
          </a:ln>
          <a:effectLst/>
          <a:scene3d>
            <a:camera prst="orthographicFront">
              <a:rot lat="0" lon="0" rev="0"/>
            </a:camera>
            <a:lightRig rig="chilly" dir="t">
              <a:rot lat="0" lon="0" rev="18480000"/>
            </a:lightRig>
          </a:scene3d>
          <a:sp3d prstMaterial="clear">
            <a:bevelT h="63500"/>
          </a:sp3d>
        </p:spPr>
        <p:txBody>
          <a:bodyPr>
            <a:normAutofit/>
          </a:bodyPr>
          <a:lstStyle/>
          <a:p>
            <a:r>
              <a:rPr lang="en-US" altLang="zh-CN" sz="3200" dirty="0">
                <a:solidFill>
                  <a:srgbClr val="0000FF"/>
                </a:solidFill>
                <a:latin typeface="微软雅黑" panose="020B0503020204020204" pitchFamily="34" charset="-122"/>
                <a:ea typeface="微软雅黑" panose="020B0503020204020204" pitchFamily="34" charset="-122"/>
              </a:rPr>
              <a:t>Extra dimensions </a:t>
            </a:r>
          </a:p>
          <a:p>
            <a:r>
              <a:rPr lang="en-US" altLang="zh-CN" sz="3200" dirty="0">
                <a:latin typeface="微软雅黑" panose="020B0503020204020204" pitchFamily="34" charset="-122"/>
                <a:ea typeface="微软雅黑" panose="020B0503020204020204" pitchFamily="34" charset="-122"/>
              </a:rPr>
              <a:t>GWs can </a:t>
            </a:r>
            <a:r>
              <a:rPr lang="en-US" altLang="zh-CN" sz="3200" dirty="0">
                <a:solidFill>
                  <a:srgbClr val="C00000"/>
                </a:solidFill>
                <a:latin typeface="微软雅黑" panose="020B0503020204020204" pitchFamily="34" charset="-122"/>
                <a:ea typeface="微软雅黑" panose="020B0503020204020204" pitchFamily="34" charset="-122"/>
              </a:rPr>
              <a:t>leak</a:t>
            </a:r>
            <a:r>
              <a:rPr lang="en-US" altLang="zh-CN" sz="3200" dirty="0">
                <a:latin typeface="微软雅黑" panose="020B0503020204020204" pitchFamily="34" charset="-122"/>
                <a:ea typeface="微软雅黑" panose="020B0503020204020204" pitchFamily="34" charset="-122"/>
              </a:rPr>
              <a:t> into extra dimensions</a:t>
            </a:r>
          </a:p>
        </p:txBody>
      </p:sp>
      <p:sp>
        <p:nvSpPr>
          <p:cNvPr id="6" name="标题 1"/>
          <p:cNvSpPr>
            <a:spLocks noGrp="1"/>
          </p:cNvSpPr>
          <p:nvPr>
            <p:ph type="title"/>
          </p:nvPr>
        </p:nvSpPr>
        <p:spPr>
          <a:xfrm>
            <a:off x="77972" y="50314"/>
            <a:ext cx="12036056" cy="937638"/>
          </a:xfrm>
        </p:spPr>
        <p:txBody>
          <a:bodyPr>
            <a:normAutofit/>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Gravitational leakage</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7" name="灯片编号占位符 16"/>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76</a:t>
            </a:fld>
            <a:endParaRPr lang="zh-CN" altLang="en-US" sz="2400" b="1" dirty="0"/>
          </a:p>
        </p:txBody>
      </p:sp>
      <p:grpSp>
        <p:nvGrpSpPr>
          <p:cNvPr id="12" name="组合 11"/>
          <p:cNvGrpSpPr/>
          <p:nvPr/>
        </p:nvGrpSpPr>
        <p:grpSpPr>
          <a:xfrm>
            <a:off x="518861" y="1692614"/>
            <a:ext cx="4888077" cy="4176375"/>
            <a:chOff x="496001" y="1692615"/>
            <a:chExt cx="4888077" cy="3609818"/>
          </a:xfrm>
        </p:grpSpPr>
        <p:sp>
          <p:nvSpPr>
            <p:cNvPr id="9" name="内容占位符 2"/>
            <p:cNvSpPr txBox="1"/>
            <p:nvPr/>
          </p:nvSpPr>
          <p:spPr>
            <a:xfrm>
              <a:off x="496001" y="1692615"/>
              <a:ext cx="4888077" cy="3609818"/>
            </a:xfrm>
            <a:prstGeom prst="rect">
              <a:avLst/>
            </a:prstGeom>
            <a:ln w="19050">
              <a:noFill/>
              <a:prstDash val="lgDash"/>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solidFill>
                    <a:srgbClr val="0000FF"/>
                  </a:solidFill>
                  <a:latin typeface="微软雅黑" panose="020B0503020204020204" pitchFamily="34" charset="-122"/>
                  <a:ea typeface="微软雅黑" panose="020B0503020204020204" pitchFamily="34" charset="-122"/>
                </a:rPr>
                <a:t>In 4D (GR) </a:t>
              </a:r>
            </a:p>
            <a:p>
              <a:r>
                <a:rPr lang="en-US" altLang="zh-CN" sz="3200" dirty="0">
                  <a:latin typeface="微软雅黑" panose="020B0503020204020204" pitchFamily="34" charset="-122"/>
                  <a:ea typeface="微软雅黑" panose="020B0503020204020204" pitchFamily="34" charset="-122"/>
                </a:rPr>
                <a:t>the strain goes as</a:t>
              </a:r>
            </a:p>
          </p:txBody>
        </p:sp>
        <p:pic>
          <p:nvPicPr>
            <p:cNvPr id="10" name="图片 9"/>
            <p:cNvPicPr>
              <a:picLocks noChangeAspect="1"/>
            </p:cNvPicPr>
            <p:nvPr/>
          </p:nvPicPr>
          <p:blipFill>
            <a:blip r:embed="rId3"/>
            <a:stretch>
              <a:fillRect/>
            </a:stretch>
          </p:blipFill>
          <p:spPr>
            <a:xfrm>
              <a:off x="1860979" y="3497524"/>
              <a:ext cx="1720744" cy="965700"/>
            </a:xfrm>
            <a:prstGeom prst="rect">
              <a:avLst/>
            </a:prstGeom>
          </p:spPr>
          <p:style>
            <a:lnRef idx="0">
              <a:schemeClr val="accent2"/>
            </a:lnRef>
            <a:fillRef idx="3">
              <a:schemeClr val="accent2"/>
            </a:fillRef>
            <a:effectRef idx="3">
              <a:schemeClr val="accent2"/>
            </a:effectRef>
            <a:fontRef idx="minor">
              <a:schemeClr val="lt1"/>
            </a:fontRef>
          </p:style>
        </p:pic>
      </p:grpSp>
      <p:cxnSp>
        <p:nvCxnSpPr>
          <p:cNvPr id="4" name="直接连接符 3"/>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13" name="图片 12"/>
          <p:cNvPicPr>
            <a:picLocks noChangeAspect="1"/>
          </p:cNvPicPr>
          <p:nvPr/>
        </p:nvPicPr>
        <p:blipFill>
          <a:blip r:embed="rId4"/>
          <a:stretch>
            <a:fillRect/>
          </a:stretch>
        </p:blipFill>
        <p:spPr>
          <a:xfrm>
            <a:off x="6359850" y="3304051"/>
            <a:ext cx="4882263" cy="1859320"/>
          </a:xfrm>
          <a:prstGeom prst="rect">
            <a:avLst/>
          </a:prstGeom>
        </p:spPr>
      </p:pic>
      <p:sp>
        <p:nvSpPr>
          <p:cNvPr id="14" name="矩形 13"/>
          <p:cNvSpPr/>
          <p:nvPr/>
        </p:nvSpPr>
        <p:spPr>
          <a:xfrm>
            <a:off x="691448" y="6163818"/>
            <a:ext cx="11154188" cy="461665"/>
          </a:xfrm>
          <a:prstGeom prst="rect">
            <a:avLst/>
          </a:prstGeom>
        </p:spPr>
        <p:txBody>
          <a:bodyPr wrap="square">
            <a:spAutoFit/>
          </a:bodyPr>
          <a:lstStyle/>
          <a:p>
            <a:r>
              <a:rPr lang="de-DE" altLang="zh-CN" sz="2400" dirty="0">
                <a:solidFill>
                  <a:srgbClr val="0000FF"/>
                </a:solidFill>
              </a:rPr>
              <a:t>K. Pardo, M. Fishbach, D. E. Holz, and D. N. Spergel</a:t>
            </a:r>
            <a:r>
              <a:rPr lang="en-US" altLang="zh-CN" sz="2400" dirty="0">
                <a:solidFill>
                  <a:srgbClr val="0000FF"/>
                </a:solidFill>
              </a:rPr>
              <a:t>,</a:t>
            </a:r>
            <a:r>
              <a:rPr lang="de-DE" altLang="zh-CN" sz="2400" dirty="0">
                <a:solidFill>
                  <a:srgbClr val="0000FF"/>
                </a:solidFill>
              </a:rPr>
              <a:t> </a:t>
            </a:r>
            <a:r>
              <a:rPr lang="en-US" altLang="zh-CN" sz="2400" dirty="0">
                <a:solidFill>
                  <a:srgbClr val="C00000"/>
                </a:solidFill>
              </a:rPr>
              <a:t>JCAP 1807 (2018) 048.</a:t>
            </a:r>
          </a:p>
        </p:txBody>
      </p:sp>
      <p:sp>
        <p:nvSpPr>
          <p:cNvPr id="15" name="文本框 14">
            <a:extLst>
              <a:ext uri="{FF2B5EF4-FFF2-40B4-BE49-F238E27FC236}">
                <a16:creationId xmlns:a16="http://schemas.microsoft.com/office/drawing/2014/main" id="{59E1D1D6-E64E-4576-BAE9-5C97F3E5DA1A}"/>
              </a:ext>
            </a:extLst>
          </p:cNvPr>
          <p:cNvSpPr txBox="1"/>
          <p:nvPr/>
        </p:nvSpPr>
        <p:spPr>
          <a:xfrm>
            <a:off x="7160726" y="5323906"/>
            <a:ext cx="4403556" cy="461665"/>
          </a:xfrm>
          <a:prstGeom prst="rect">
            <a:avLst/>
          </a:prstGeom>
          <a:noFill/>
        </p:spPr>
        <p:txBody>
          <a:bodyPr wrap="square">
            <a:spAutoFit/>
          </a:bodyPr>
          <a:lstStyle/>
          <a:p>
            <a:r>
              <a:rPr lang="en-US" altLang="zh-CN" sz="2400" dirty="0" err="1">
                <a:solidFill>
                  <a:srgbClr val="C00000"/>
                </a:solidFill>
                <a:latin typeface="Arial Black" panose="020B0A04020102020204" pitchFamily="34" charset="0"/>
              </a:rPr>
              <a:t>R</a:t>
            </a:r>
            <a:r>
              <a:rPr lang="en-US" altLang="zh-CN" sz="2400" baseline="-25000" dirty="0" err="1">
                <a:solidFill>
                  <a:srgbClr val="C00000"/>
                </a:solidFill>
                <a:latin typeface="Arial Black" panose="020B0A04020102020204" pitchFamily="34" charset="0"/>
              </a:rPr>
              <a:t>c</a:t>
            </a:r>
            <a:r>
              <a:rPr lang="en-US" altLang="zh-CN" sz="2400" dirty="0">
                <a:solidFill>
                  <a:srgbClr val="C00000"/>
                </a:solidFill>
                <a:latin typeface="Arial Black" panose="020B0A04020102020204" pitchFamily="34" charset="0"/>
              </a:rPr>
              <a:t>: S</a:t>
            </a:r>
            <a:r>
              <a:rPr lang="zh-CN" altLang="en-US" sz="2400" dirty="0">
                <a:solidFill>
                  <a:srgbClr val="C00000"/>
                </a:solidFill>
                <a:latin typeface="Arial Black" panose="020B0A04020102020204" pitchFamily="34" charset="0"/>
              </a:rPr>
              <a:t>creening </a:t>
            </a:r>
            <a:r>
              <a:rPr lang="en-US" altLang="zh-CN" sz="2400" dirty="0">
                <a:solidFill>
                  <a:srgbClr val="C00000"/>
                </a:solidFill>
                <a:latin typeface="Arial Black" panose="020B0A04020102020204" pitchFamily="34" charset="0"/>
              </a:rPr>
              <a:t>radius</a:t>
            </a:r>
            <a:endParaRPr lang="zh-CN" altLang="en-US" sz="2400" dirty="0">
              <a:solidFill>
                <a:srgbClr val="C00000"/>
              </a:solidFill>
              <a:latin typeface="Arial Black" panose="020B0A040201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16"/>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77</a:t>
            </a:fld>
            <a:endParaRPr lang="zh-CN" altLang="en-US" sz="2400" b="1" dirty="0"/>
          </a:p>
        </p:txBody>
      </p:sp>
      <p:sp>
        <p:nvSpPr>
          <p:cNvPr id="17" name="标题 1"/>
          <p:cNvSpPr txBox="1"/>
          <p:nvPr/>
        </p:nvSpPr>
        <p:spPr>
          <a:xfrm>
            <a:off x="77972" y="50314"/>
            <a:ext cx="12036056" cy="937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Gravitational leakage</a:t>
            </a:r>
            <a:endParaRPr lang="zh-CN" altLang="en-US" dirty="0">
              <a:solidFill>
                <a:srgbClr val="C00000"/>
              </a:solidFill>
              <a:latin typeface="Arial" panose="020B0604020202020204" pitchFamily="34" charset="0"/>
              <a:ea typeface="微软雅黑" pitchFamily="34" charset="-122"/>
              <a:cs typeface="Arial" panose="020B0604020202020204" pitchFamily="34" charset="0"/>
            </a:endParaRPr>
          </a:p>
        </p:txBody>
      </p:sp>
      <p:cxnSp>
        <p:nvCxnSpPr>
          <p:cNvPr id="18" name="直接连接符 17"/>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16" name="图片 15">
            <a:extLst>
              <a:ext uri="{FF2B5EF4-FFF2-40B4-BE49-F238E27FC236}">
                <a16:creationId xmlns:a16="http://schemas.microsoft.com/office/drawing/2014/main" id="{688FEDD3-9650-4C5A-839E-F46EBFA75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586" y="1770402"/>
            <a:ext cx="5275359" cy="3418433"/>
          </a:xfrm>
          <a:prstGeom prst="rect">
            <a:avLst/>
          </a:prstGeom>
        </p:spPr>
      </p:pic>
      <p:grpSp>
        <p:nvGrpSpPr>
          <p:cNvPr id="19" name="组合 18">
            <a:extLst>
              <a:ext uri="{FF2B5EF4-FFF2-40B4-BE49-F238E27FC236}">
                <a16:creationId xmlns:a16="http://schemas.microsoft.com/office/drawing/2014/main" id="{1BED4C71-C2AA-4AA1-BCFD-527B3E045939}"/>
              </a:ext>
            </a:extLst>
          </p:cNvPr>
          <p:cNvGrpSpPr/>
          <p:nvPr/>
        </p:nvGrpSpPr>
        <p:grpSpPr>
          <a:xfrm>
            <a:off x="540755" y="1648692"/>
            <a:ext cx="3980845" cy="3319308"/>
            <a:chOff x="262393" y="1642283"/>
            <a:chExt cx="4572000" cy="3756659"/>
          </a:xfrm>
        </p:grpSpPr>
        <p:pic>
          <p:nvPicPr>
            <p:cNvPr id="20" name="图片 19">
              <a:extLst>
                <a:ext uri="{FF2B5EF4-FFF2-40B4-BE49-F238E27FC236}">
                  <a16:creationId xmlns:a16="http://schemas.microsoft.com/office/drawing/2014/main" id="{541C08F2-900C-4A14-A28B-3649E409AEF1}"/>
                </a:ext>
              </a:extLst>
            </p:cNvPr>
            <p:cNvPicPr>
              <a:picLocks noChangeAspect="1"/>
            </p:cNvPicPr>
            <p:nvPr/>
          </p:nvPicPr>
          <p:blipFill>
            <a:blip r:embed="rId4"/>
            <a:stretch>
              <a:fillRect/>
            </a:stretch>
          </p:blipFill>
          <p:spPr>
            <a:xfrm>
              <a:off x="649361" y="3868045"/>
              <a:ext cx="3633675" cy="1447460"/>
            </a:xfrm>
            <a:prstGeom prst="rect">
              <a:avLst/>
            </a:prstGeom>
          </p:spPr>
        </p:pic>
        <p:pic>
          <p:nvPicPr>
            <p:cNvPr id="21" name="图片 20">
              <a:extLst>
                <a:ext uri="{FF2B5EF4-FFF2-40B4-BE49-F238E27FC236}">
                  <a16:creationId xmlns:a16="http://schemas.microsoft.com/office/drawing/2014/main" id="{F9C595AE-0A6A-48D5-99B0-777CE8D0E7D6}"/>
                </a:ext>
              </a:extLst>
            </p:cNvPr>
            <p:cNvPicPr>
              <a:picLocks noChangeAspect="1"/>
            </p:cNvPicPr>
            <p:nvPr/>
          </p:nvPicPr>
          <p:blipFill>
            <a:blip r:embed="rId5"/>
            <a:stretch>
              <a:fillRect/>
            </a:stretch>
          </p:blipFill>
          <p:spPr>
            <a:xfrm>
              <a:off x="341086" y="1642283"/>
              <a:ext cx="4405843" cy="1748884"/>
            </a:xfrm>
            <a:prstGeom prst="rect">
              <a:avLst/>
            </a:prstGeom>
          </p:spPr>
        </p:pic>
        <p:pic>
          <p:nvPicPr>
            <p:cNvPr id="22" name="图片 21">
              <a:extLst>
                <a:ext uri="{FF2B5EF4-FFF2-40B4-BE49-F238E27FC236}">
                  <a16:creationId xmlns:a16="http://schemas.microsoft.com/office/drawing/2014/main" id="{6B4F0407-C106-4356-B2A7-D5BD7D83D3AE}"/>
                </a:ext>
              </a:extLst>
            </p:cNvPr>
            <p:cNvPicPr>
              <a:picLocks noChangeAspect="1"/>
            </p:cNvPicPr>
            <p:nvPr/>
          </p:nvPicPr>
          <p:blipFill>
            <a:blip r:embed="rId6"/>
            <a:stretch>
              <a:fillRect/>
            </a:stretch>
          </p:blipFill>
          <p:spPr>
            <a:xfrm>
              <a:off x="1566822" y="3400345"/>
              <a:ext cx="1599075" cy="526350"/>
            </a:xfrm>
            <a:prstGeom prst="rect">
              <a:avLst/>
            </a:prstGeom>
          </p:spPr>
        </p:pic>
        <p:sp>
          <p:nvSpPr>
            <p:cNvPr id="23" name="矩形 22">
              <a:extLst>
                <a:ext uri="{FF2B5EF4-FFF2-40B4-BE49-F238E27FC236}">
                  <a16:creationId xmlns:a16="http://schemas.microsoft.com/office/drawing/2014/main" id="{B8DF4EA8-43B3-448B-8A38-2ED96165E745}"/>
                </a:ext>
              </a:extLst>
            </p:cNvPr>
            <p:cNvSpPr/>
            <p:nvPr/>
          </p:nvSpPr>
          <p:spPr>
            <a:xfrm>
              <a:off x="262393" y="1733391"/>
              <a:ext cx="4572000" cy="3665551"/>
            </a:xfrm>
            <a:prstGeom prst="rect">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a:extLst>
              <a:ext uri="{FF2B5EF4-FFF2-40B4-BE49-F238E27FC236}">
                <a16:creationId xmlns:a16="http://schemas.microsoft.com/office/drawing/2014/main" id="{CB31F527-0CB6-42E1-A275-C516CD779874}"/>
              </a:ext>
            </a:extLst>
          </p:cNvPr>
          <p:cNvSpPr txBox="1"/>
          <p:nvPr/>
        </p:nvSpPr>
        <p:spPr>
          <a:xfrm>
            <a:off x="5954503" y="3055434"/>
            <a:ext cx="508883" cy="646331"/>
          </a:xfrm>
          <a:prstGeom prst="rect">
            <a:avLst/>
          </a:prstGeom>
          <a:solidFill>
            <a:schemeClr val="bg1"/>
          </a:solidFill>
        </p:spPr>
        <p:txBody>
          <a:bodyPr wrap="square" rtlCol="0">
            <a:spAutoFit/>
          </a:bodyPr>
          <a:lstStyle/>
          <a:p>
            <a:r>
              <a:rPr lang="en-US" altLang="zh-CN" sz="3600" i="1" dirty="0"/>
              <a:t>n</a:t>
            </a:r>
            <a:endParaRPr lang="zh-CN" altLang="en-US" i="1" dirty="0"/>
          </a:p>
        </p:txBody>
      </p:sp>
      <p:sp>
        <p:nvSpPr>
          <p:cNvPr id="25" name="文本框 24">
            <a:extLst>
              <a:ext uri="{FF2B5EF4-FFF2-40B4-BE49-F238E27FC236}">
                <a16:creationId xmlns:a16="http://schemas.microsoft.com/office/drawing/2014/main" id="{5C20852A-3134-4798-82BB-D07C94BDBA8F}"/>
              </a:ext>
            </a:extLst>
          </p:cNvPr>
          <p:cNvSpPr txBox="1"/>
          <p:nvPr/>
        </p:nvSpPr>
        <p:spPr>
          <a:xfrm>
            <a:off x="8689541" y="4978819"/>
            <a:ext cx="1379241" cy="523220"/>
          </a:xfrm>
          <a:prstGeom prst="rect">
            <a:avLst/>
          </a:prstGeom>
          <a:solidFill>
            <a:schemeClr val="bg1"/>
          </a:solidFill>
        </p:spPr>
        <p:txBody>
          <a:bodyPr wrap="square" rtlCol="0">
            <a:spAutoFit/>
          </a:bodyPr>
          <a:lstStyle/>
          <a:p>
            <a:r>
              <a:rPr lang="en-US" altLang="zh-CN" sz="2800" i="1" dirty="0" err="1"/>
              <a:t>R</a:t>
            </a:r>
            <a:r>
              <a:rPr lang="en-US" altLang="zh-CN" sz="2800" i="1" baseline="-25000" dirty="0" err="1"/>
              <a:t>c</a:t>
            </a:r>
            <a:r>
              <a:rPr lang="en-US" altLang="zh-CN" sz="2800" dirty="0"/>
              <a:t>(</a:t>
            </a:r>
            <a:r>
              <a:rPr lang="en-US" altLang="zh-CN" sz="2800" dirty="0" err="1"/>
              <a:t>Mpc</a:t>
            </a:r>
            <a:r>
              <a:rPr lang="en-US" altLang="zh-CN" sz="2800" dirty="0"/>
              <a:t>)</a:t>
            </a:r>
            <a:endParaRPr lang="zh-CN" altLang="en-US" sz="1200" dirty="0"/>
          </a:p>
        </p:txBody>
      </p:sp>
      <p:sp>
        <p:nvSpPr>
          <p:cNvPr id="26" name="矩形 25">
            <a:extLst>
              <a:ext uri="{FF2B5EF4-FFF2-40B4-BE49-F238E27FC236}">
                <a16:creationId xmlns:a16="http://schemas.microsoft.com/office/drawing/2014/main" id="{C7DD246B-3ADF-4D19-A069-A19EC32826F0}"/>
              </a:ext>
            </a:extLst>
          </p:cNvPr>
          <p:cNvSpPr/>
          <p:nvPr/>
        </p:nvSpPr>
        <p:spPr>
          <a:xfrm>
            <a:off x="641492" y="6106234"/>
            <a:ext cx="11154188" cy="461665"/>
          </a:xfrm>
          <a:prstGeom prst="rect">
            <a:avLst/>
          </a:prstGeom>
        </p:spPr>
        <p:txBody>
          <a:bodyPr wrap="square">
            <a:spAutoFit/>
          </a:bodyPr>
          <a:lstStyle/>
          <a:p>
            <a:r>
              <a:rPr lang="de-DE" altLang="zh-CN" sz="2400" dirty="0">
                <a:solidFill>
                  <a:srgbClr val="0000FF"/>
                </a:solidFill>
              </a:rPr>
              <a:t>K. Pardo, M. Fishbach, D. E. Holz, and D. N. Spergel</a:t>
            </a:r>
            <a:r>
              <a:rPr lang="en-US" altLang="zh-CN" sz="2400" dirty="0">
                <a:solidFill>
                  <a:srgbClr val="0000FF"/>
                </a:solidFill>
              </a:rPr>
              <a:t>,</a:t>
            </a:r>
            <a:r>
              <a:rPr lang="de-DE" altLang="zh-CN" sz="2400" dirty="0"/>
              <a:t> </a:t>
            </a:r>
            <a:r>
              <a:rPr lang="en-US" altLang="zh-CN" sz="2400" dirty="0">
                <a:solidFill>
                  <a:srgbClr val="C00000"/>
                </a:solidFill>
              </a:rPr>
              <a:t>JCAP 1807 (2018) 048.</a:t>
            </a:r>
          </a:p>
        </p:txBody>
      </p:sp>
      <p:sp>
        <p:nvSpPr>
          <p:cNvPr id="27" name="矩形 26">
            <a:extLst>
              <a:ext uri="{FF2B5EF4-FFF2-40B4-BE49-F238E27FC236}">
                <a16:creationId xmlns:a16="http://schemas.microsoft.com/office/drawing/2014/main" id="{7B4E452A-C144-4807-9674-067AB23585D9}"/>
              </a:ext>
            </a:extLst>
          </p:cNvPr>
          <p:cNvSpPr/>
          <p:nvPr/>
        </p:nvSpPr>
        <p:spPr>
          <a:xfrm>
            <a:off x="609272" y="5548269"/>
            <a:ext cx="11040327" cy="461665"/>
          </a:xfrm>
          <a:prstGeom prst="rect">
            <a:avLst/>
          </a:prstGeom>
        </p:spPr>
        <p:txBody>
          <a:bodyPr wrap="square">
            <a:spAutoFit/>
          </a:bodyPr>
          <a:lstStyle/>
          <a:p>
            <a:r>
              <a:rPr lang="en-US" altLang="zh-CN" sz="2400" dirty="0">
                <a:solidFill>
                  <a:srgbClr val="0000FF"/>
                </a:solidFill>
              </a:rPr>
              <a:t>B. P. Abbott </a:t>
            </a:r>
            <a:r>
              <a:rPr lang="en-US" altLang="zh-CN" sz="2400" i="1" dirty="0">
                <a:solidFill>
                  <a:srgbClr val="0000FF"/>
                </a:solidFill>
              </a:rPr>
              <a:t>et al.</a:t>
            </a:r>
            <a:r>
              <a:rPr lang="en-US" altLang="zh-CN" sz="2400" dirty="0">
                <a:solidFill>
                  <a:srgbClr val="0000FF"/>
                </a:solidFill>
              </a:rPr>
              <a:t> (LIGO and Virgo Collaborations),</a:t>
            </a:r>
            <a:r>
              <a:rPr lang="en-US" altLang="zh-CN" sz="2400" dirty="0"/>
              <a:t> </a:t>
            </a:r>
            <a:r>
              <a:rPr lang="en-US" altLang="zh-CN" sz="2400" dirty="0">
                <a:solidFill>
                  <a:srgbClr val="C00000"/>
                </a:solidFill>
              </a:rPr>
              <a:t>Phys. Rev. Lett.</a:t>
            </a:r>
            <a:r>
              <a:rPr lang="en-US" altLang="zh-CN" sz="2400" dirty="0">
                <a:solidFill>
                  <a:srgbClr val="C00000"/>
                </a:solidFill>
                <a:ea typeface="黑体" pitchFamily="49" charset="-122"/>
              </a:rPr>
              <a:t> 123 (2019) 011102.</a:t>
            </a:r>
          </a:p>
        </p:txBody>
      </p:sp>
      <p:sp>
        <p:nvSpPr>
          <p:cNvPr id="28" name="文本框 27">
            <a:extLst>
              <a:ext uri="{FF2B5EF4-FFF2-40B4-BE49-F238E27FC236}">
                <a16:creationId xmlns:a16="http://schemas.microsoft.com/office/drawing/2014/main" id="{0E4626C9-E448-4B15-88AB-5C67C4B0278C}"/>
              </a:ext>
            </a:extLst>
          </p:cNvPr>
          <p:cNvSpPr txBox="1"/>
          <p:nvPr/>
        </p:nvSpPr>
        <p:spPr>
          <a:xfrm>
            <a:off x="8600400" y="3083444"/>
            <a:ext cx="2581200" cy="523220"/>
          </a:xfrm>
          <a:prstGeom prst="rect">
            <a:avLst/>
          </a:prstGeom>
          <a:noFill/>
        </p:spPr>
        <p:txBody>
          <a:bodyPr wrap="square">
            <a:spAutoFit/>
          </a:bodyPr>
          <a:lstStyle/>
          <a:p>
            <a:r>
              <a:rPr lang="en-US" altLang="zh-CN" sz="2800" b="1" i="1" dirty="0" err="1">
                <a:solidFill>
                  <a:srgbClr val="0000FF"/>
                </a:solidFill>
              </a:rPr>
              <a:t>R</a:t>
            </a:r>
            <a:r>
              <a:rPr lang="en-US" altLang="zh-CN" sz="2800" b="1" i="1" baseline="-25000" dirty="0" err="1">
                <a:solidFill>
                  <a:srgbClr val="0000FF"/>
                </a:solidFill>
              </a:rPr>
              <a:t>c</a:t>
            </a:r>
            <a:r>
              <a:rPr lang="en-US" altLang="zh-CN" sz="2800" b="1" i="1" baseline="-25000" dirty="0">
                <a:solidFill>
                  <a:srgbClr val="0000FF"/>
                </a:solidFill>
              </a:rPr>
              <a:t> </a:t>
            </a:r>
            <a:r>
              <a:rPr lang="en-US" altLang="zh-CN" sz="2800" b="1" dirty="0">
                <a:solidFill>
                  <a:srgbClr val="0000FF"/>
                </a:solidFill>
              </a:rPr>
              <a:t>  &gt;  40 </a:t>
            </a:r>
            <a:r>
              <a:rPr lang="en-US" altLang="zh-CN" sz="2800" b="1" dirty="0" err="1">
                <a:solidFill>
                  <a:srgbClr val="0000FF"/>
                </a:solidFill>
              </a:rPr>
              <a:t>Mpc</a:t>
            </a:r>
            <a:endParaRPr lang="zh-CN" altLang="en-US" sz="1200" b="1" dirty="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C1DFE495-01DD-45D8-B54E-5CF9DEBED5B0}"/>
              </a:ext>
            </a:extLst>
          </p:cNvPr>
          <p:cNvSpPr>
            <a:spLocks noGrp="1"/>
          </p:cNvSpPr>
          <p:nvPr>
            <p:ph type="title"/>
          </p:nvPr>
        </p:nvSpPr>
        <p:spPr>
          <a:xfrm>
            <a:off x="83820" y="2188655"/>
            <a:ext cx="12024360" cy="1325563"/>
          </a:xfrm>
        </p:spPr>
        <p:txBody>
          <a:bodyPr>
            <a:normAutofit/>
          </a:bodyPr>
          <a:lstStyle/>
          <a:p>
            <a:pPr algn="ct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2. </a:t>
            </a:r>
            <a:r>
              <a:rPr lang="en-US" altLang="zh-CN" dirty="0">
                <a:solidFill>
                  <a:srgbClr val="C00000"/>
                </a:solidFill>
                <a:latin typeface="Arial" panose="020B0604020202020204" pitchFamily="34" charset="0"/>
                <a:ea typeface="微软雅黑" panose="020B0503020204020204" pitchFamily="34" charset="-122"/>
                <a:cs typeface="Arial" panose="020B0604020202020204" pitchFamily="34" charset="0"/>
              </a:rPr>
              <a:t>Extra dimensions and thin brane models</a:t>
            </a:r>
            <a:endParaRPr lang="en-US" altLang="zh-CN" sz="6600" b="1" dirty="0">
              <a:solidFill>
                <a:srgbClr val="C00000"/>
              </a:solidFill>
              <a:latin typeface="Arial" panose="020B0604020202020204" pitchFamily="34" charset="0"/>
              <a:cs typeface="Arial" panose="020B0604020202020204" pitchFamily="34" charset="0"/>
            </a:endParaRPr>
          </a:p>
        </p:txBody>
      </p:sp>
      <p:sp>
        <p:nvSpPr>
          <p:cNvPr id="6" name="灯片编号占位符 16">
            <a:extLst>
              <a:ext uri="{FF2B5EF4-FFF2-40B4-BE49-F238E27FC236}">
                <a16:creationId xmlns:a16="http://schemas.microsoft.com/office/drawing/2014/main" id="{0319A7C0-860A-4DB8-8E68-B64A4A78C0AC}"/>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8</a:t>
            </a:fld>
            <a:endParaRPr lang="zh-CN" altLang="en-US" sz="2400" b="1" dirty="0"/>
          </a:p>
        </p:txBody>
      </p:sp>
    </p:spTree>
    <p:extLst>
      <p:ext uri="{BB962C8B-B14F-4D97-AF65-F5344CB8AC3E}">
        <p14:creationId xmlns:p14="http://schemas.microsoft.com/office/powerpoint/2010/main" val="404686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DB3F1C3A-D556-4EE2-B1D2-2C7220F578E5}"/>
              </a:ext>
            </a:extLst>
          </p:cNvPr>
          <p:cNvSpPr>
            <a:spLocks noGrp="1"/>
          </p:cNvSpPr>
          <p:nvPr>
            <p:ph type="title"/>
          </p:nvPr>
        </p:nvSpPr>
        <p:spPr>
          <a:xfrm>
            <a:off x="838200" y="4180"/>
            <a:ext cx="10515600" cy="1325563"/>
          </a:xfrm>
        </p:spPr>
        <p:txBody>
          <a:bodyPr/>
          <a:lstStyle/>
          <a:p>
            <a:pPr algn="ctr"/>
            <a:r>
              <a:rPr lang="en-US" altLang="zh-CN" dirty="0">
                <a:solidFill>
                  <a:srgbClr val="C00000"/>
                </a:solidFill>
                <a:latin typeface="Arial" panose="020B0604020202020204" pitchFamily="34" charset="0"/>
                <a:ea typeface="微软雅黑" pitchFamily="34" charset="-122"/>
                <a:cs typeface="Arial" panose="020B0604020202020204" pitchFamily="34" charset="0"/>
              </a:rPr>
              <a:t>2.1 Kaluza-Klein theory</a:t>
            </a:r>
          </a:p>
        </p:txBody>
      </p:sp>
      <p:sp>
        <p:nvSpPr>
          <p:cNvPr id="15" name="灯片编号占位符 16">
            <a:extLst>
              <a:ext uri="{FF2B5EF4-FFF2-40B4-BE49-F238E27FC236}">
                <a16:creationId xmlns:a16="http://schemas.microsoft.com/office/drawing/2014/main" id="{425EE4A3-D482-492E-80B5-B6CDB44A3264}"/>
              </a:ext>
            </a:extLst>
          </p:cNvPr>
          <p:cNvSpPr>
            <a:spLocks noGrp="1"/>
          </p:cNvSpPr>
          <p:nvPr>
            <p:ph type="sldNum" sz="quarter" idx="12"/>
          </p:nvPr>
        </p:nvSpPr>
        <p:spPr>
          <a:xfrm>
            <a:off x="9947093" y="6356351"/>
            <a:ext cx="2057400" cy="365125"/>
          </a:xfrm>
        </p:spPr>
        <p:txBody>
          <a:bodyPr/>
          <a:lstStyle/>
          <a:p>
            <a:fld id="{0BF92410-C0B0-46D9-836D-68A03A21362D}" type="slidenum">
              <a:rPr lang="zh-CN" altLang="en-US" sz="2400" b="1" smtClean="0"/>
              <a:t>9</a:t>
            </a:fld>
            <a:endParaRPr lang="zh-CN" altLang="en-US" sz="2400" b="1" dirty="0"/>
          </a:p>
        </p:txBody>
      </p:sp>
      <p:sp>
        <p:nvSpPr>
          <p:cNvPr id="8" name="矩形 7">
            <a:extLst>
              <a:ext uri="{FF2B5EF4-FFF2-40B4-BE49-F238E27FC236}">
                <a16:creationId xmlns:a16="http://schemas.microsoft.com/office/drawing/2014/main" id="{322567BD-9253-45AA-8154-CE10AE10A923}"/>
              </a:ext>
            </a:extLst>
          </p:cNvPr>
          <p:cNvSpPr/>
          <p:nvPr/>
        </p:nvSpPr>
        <p:spPr>
          <a:xfrm>
            <a:off x="1353608" y="1733677"/>
            <a:ext cx="9971530" cy="84267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 name="直接连接符 9">
            <a:extLst>
              <a:ext uri="{FF2B5EF4-FFF2-40B4-BE49-F238E27FC236}">
                <a16:creationId xmlns:a16="http://schemas.microsoft.com/office/drawing/2014/main" id="{66471E1A-0680-4640-9A94-71393B18D98F}"/>
              </a:ext>
            </a:extLst>
          </p:cNvPr>
          <p:cNvCxnSpPr>
            <a:cxnSpLocks/>
          </p:cNvCxnSpPr>
          <p:nvPr/>
        </p:nvCxnSpPr>
        <p:spPr>
          <a:xfrm flipV="1">
            <a:off x="0" y="987951"/>
            <a:ext cx="12192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11" name="图片 10">
            <a:extLst>
              <a:ext uri="{FF2B5EF4-FFF2-40B4-BE49-F238E27FC236}">
                <a16:creationId xmlns:a16="http://schemas.microsoft.com/office/drawing/2014/main" id="{F621E7EB-0141-443F-A5DF-4C527E8E9A39}"/>
              </a:ext>
            </a:extLst>
          </p:cNvPr>
          <p:cNvPicPr>
            <a:picLocks noChangeAspect="1"/>
          </p:cNvPicPr>
          <p:nvPr/>
        </p:nvPicPr>
        <p:blipFill>
          <a:blip r:embed="rId3"/>
          <a:stretch>
            <a:fillRect/>
          </a:stretch>
        </p:blipFill>
        <p:spPr>
          <a:xfrm>
            <a:off x="2732828" y="4579596"/>
            <a:ext cx="5120640" cy="927463"/>
          </a:xfrm>
          <a:prstGeom prst="rect">
            <a:avLst/>
          </a:prstGeom>
        </p:spPr>
      </p:pic>
      <p:pic>
        <p:nvPicPr>
          <p:cNvPr id="17" name="图片 16">
            <a:extLst>
              <a:ext uri="{FF2B5EF4-FFF2-40B4-BE49-F238E27FC236}">
                <a16:creationId xmlns:a16="http://schemas.microsoft.com/office/drawing/2014/main" id="{E584D2C9-27FA-4D71-BAD9-42CABD535905}"/>
              </a:ext>
            </a:extLst>
          </p:cNvPr>
          <p:cNvPicPr>
            <a:picLocks noChangeAspect="1"/>
          </p:cNvPicPr>
          <p:nvPr/>
        </p:nvPicPr>
        <p:blipFill>
          <a:blip r:embed="rId4"/>
          <a:stretch>
            <a:fillRect/>
          </a:stretch>
        </p:blipFill>
        <p:spPr>
          <a:xfrm>
            <a:off x="2732828" y="3601518"/>
            <a:ext cx="3744686" cy="862149"/>
          </a:xfrm>
          <a:prstGeom prst="rect">
            <a:avLst/>
          </a:prstGeom>
        </p:spPr>
      </p:pic>
      <p:pic>
        <p:nvPicPr>
          <p:cNvPr id="19" name="图片 18">
            <a:extLst>
              <a:ext uri="{FF2B5EF4-FFF2-40B4-BE49-F238E27FC236}">
                <a16:creationId xmlns:a16="http://schemas.microsoft.com/office/drawing/2014/main" id="{A7C7C456-449D-4421-AFDB-25F4316B66FA}"/>
              </a:ext>
            </a:extLst>
          </p:cNvPr>
          <p:cNvPicPr>
            <a:picLocks noChangeAspect="1"/>
          </p:cNvPicPr>
          <p:nvPr/>
        </p:nvPicPr>
        <p:blipFill>
          <a:blip r:embed="rId5"/>
          <a:stretch>
            <a:fillRect/>
          </a:stretch>
        </p:blipFill>
        <p:spPr>
          <a:xfrm>
            <a:off x="2732828" y="5586121"/>
            <a:ext cx="6444343" cy="949234"/>
          </a:xfrm>
          <a:prstGeom prst="rect">
            <a:avLst/>
          </a:prstGeom>
        </p:spPr>
      </p:pic>
      <p:sp>
        <p:nvSpPr>
          <p:cNvPr id="20" name="内容占位符 2">
            <a:extLst>
              <a:ext uri="{FF2B5EF4-FFF2-40B4-BE49-F238E27FC236}">
                <a16:creationId xmlns:a16="http://schemas.microsoft.com/office/drawing/2014/main" id="{44C4AFBB-4AA7-499D-B478-CBB75CD08B9C}"/>
              </a:ext>
            </a:extLst>
          </p:cNvPr>
          <p:cNvSpPr txBox="1"/>
          <p:nvPr/>
        </p:nvSpPr>
        <p:spPr>
          <a:xfrm>
            <a:off x="1148801" y="1171080"/>
            <a:ext cx="9446393" cy="1121583"/>
          </a:xfrm>
          <a:prstGeom prst="rect">
            <a:avLst/>
          </a:prstGeom>
          <a:noFill/>
          <a:ln w="19050">
            <a:noFill/>
            <a:prstDash val="dash"/>
          </a:ln>
        </p:spPr>
        <p:txBody>
          <a:bodyPr/>
          <a:lstStyle/>
          <a:p>
            <a:pPr marL="342900" lvl="0" indent="-342900">
              <a:spcBef>
                <a:spcPct val="20000"/>
              </a:spcBef>
              <a:buFont typeface="Wingdings" pitchFamily="2" charset="2"/>
              <a:buChar char="Ø"/>
            </a:pPr>
            <a:r>
              <a:rPr lang="en-US" altLang="zh-CN" sz="2800" b="1" i="0" u="none" strike="noStrike" baseline="0" dirty="0">
                <a:solidFill>
                  <a:srgbClr val="0000FF"/>
                </a:solidFill>
                <a:latin typeface="微软雅黑" panose="020B0503020204020204" pitchFamily="34" charset="-122"/>
                <a:ea typeface="微软雅黑" panose="020B0503020204020204" pitchFamily="34" charset="-122"/>
              </a:rPr>
              <a:t>Unify 4D gravity and electromagnetic</a:t>
            </a:r>
            <a:endParaRPr lang="en-US" altLang="zh-CN" sz="4000" b="1" dirty="0">
              <a:latin typeface="微软雅黑" panose="020B0503020204020204" pitchFamily="34" charset="-122"/>
              <a:ea typeface="微软雅黑" panose="020B0503020204020204" pitchFamily="34" charset="-122"/>
            </a:endParaRPr>
          </a:p>
        </p:txBody>
      </p:sp>
      <p:sp>
        <p:nvSpPr>
          <p:cNvPr id="38" name="文本框 37">
            <a:extLst>
              <a:ext uri="{FF2B5EF4-FFF2-40B4-BE49-F238E27FC236}">
                <a16:creationId xmlns:a16="http://schemas.microsoft.com/office/drawing/2014/main" id="{85DFABE1-D53F-4EE3-8514-AA6CD61F8FA8}"/>
              </a:ext>
            </a:extLst>
          </p:cNvPr>
          <p:cNvSpPr txBox="1"/>
          <p:nvPr/>
        </p:nvSpPr>
        <p:spPr>
          <a:xfrm>
            <a:off x="8821398" y="1208545"/>
            <a:ext cx="3237018" cy="646331"/>
          </a:xfrm>
          <a:prstGeom prst="rect">
            <a:avLst/>
          </a:prstGeom>
          <a:noFill/>
        </p:spPr>
        <p:txBody>
          <a:bodyPr wrap="square">
            <a:spAutoFit/>
          </a:bodyPr>
          <a:lstStyle/>
          <a:p>
            <a:r>
              <a:rPr lang="zh-CN" altLang="en-US" dirty="0">
                <a:solidFill>
                  <a:srgbClr val="C00000"/>
                </a:solidFill>
              </a:rPr>
              <a:t>T. Kaluza, </a:t>
            </a:r>
            <a:r>
              <a:rPr lang="en-US" altLang="zh-CN" dirty="0">
                <a:solidFill>
                  <a:srgbClr val="C00000"/>
                </a:solidFill>
              </a:rPr>
              <a:t>Math. Phys. 1921</a:t>
            </a:r>
          </a:p>
          <a:p>
            <a:r>
              <a:rPr lang="en-US" altLang="zh-CN" dirty="0">
                <a:solidFill>
                  <a:srgbClr val="C00000"/>
                </a:solidFill>
              </a:rPr>
              <a:t>O. Klein, Z. Phys. 1926</a:t>
            </a:r>
            <a:endParaRPr lang="zh-CN" altLang="en-US" dirty="0">
              <a:solidFill>
                <a:srgbClr val="C00000"/>
              </a:solidFill>
            </a:endParaRPr>
          </a:p>
        </p:txBody>
      </p:sp>
      <p:grpSp>
        <p:nvGrpSpPr>
          <p:cNvPr id="39" name="组合 38">
            <a:extLst>
              <a:ext uri="{FF2B5EF4-FFF2-40B4-BE49-F238E27FC236}">
                <a16:creationId xmlns:a16="http://schemas.microsoft.com/office/drawing/2014/main" id="{0CBD3F26-33AE-4604-9033-6E654C1D7CED}"/>
              </a:ext>
            </a:extLst>
          </p:cNvPr>
          <p:cNvGrpSpPr/>
          <p:nvPr/>
        </p:nvGrpSpPr>
        <p:grpSpPr>
          <a:xfrm>
            <a:off x="3377529" y="1746007"/>
            <a:ext cx="5923687" cy="1657687"/>
            <a:chOff x="3377529" y="1746007"/>
            <a:chExt cx="5923687" cy="1657687"/>
          </a:xfrm>
        </p:grpSpPr>
        <p:grpSp>
          <p:nvGrpSpPr>
            <p:cNvPr id="40" name="组合 39">
              <a:extLst>
                <a:ext uri="{FF2B5EF4-FFF2-40B4-BE49-F238E27FC236}">
                  <a16:creationId xmlns:a16="http://schemas.microsoft.com/office/drawing/2014/main" id="{A722AC66-80CA-43CE-9323-3578D312F2B9}"/>
                </a:ext>
              </a:extLst>
            </p:cNvPr>
            <p:cNvGrpSpPr/>
            <p:nvPr/>
          </p:nvGrpSpPr>
          <p:grpSpPr>
            <a:xfrm>
              <a:off x="3377529" y="1746007"/>
              <a:ext cx="5923687" cy="1657687"/>
              <a:chOff x="3810179" y="2434253"/>
              <a:chExt cx="5923687" cy="1657687"/>
            </a:xfrm>
          </p:grpSpPr>
          <p:pic>
            <p:nvPicPr>
              <p:cNvPr id="43" name="Picture 4" descr="NewTon' Law 2">
                <a:extLst>
                  <a:ext uri="{FF2B5EF4-FFF2-40B4-BE49-F238E27FC236}">
                    <a16:creationId xmlns:a16="http://schemas.microsoft.com/office/drawing/2014/main" id="{41C47B81-436E-49C2-BA60-698E1F0BC658}"/>
                  </a:ext>
                </a:extLst>
              </p:cNvPr>
              <p:cNvPicPr>
                <a:picLocks noChangeAspect="1"/>
              </p:cNvPicPr>
              <p:nvPr/>
            </p:nvPicPr>
            <p:blipFill>
              <a:blip r:embed="rId6"/>
              <a:stretch>
                <a:fillRect/>
              </a:stretch>
            </p:blipFill>
            <p:spPr>
              <a:xfrm>
                <a:off x="3935482" y="2595870"/>
                <a:ext cx="5139730" cy="1362124"/>
              </a:xfrm>
              <a:prstGeom prst="rect">
                <a:avLst/>
              </a:prstGeom>
              <a:noFill/>
              <a:ln w="9525">
                <a:noFill/>
              </a:ln>
              <a:effectLst>
                <a:softEdge rad="127000"/>
              </a:effectLst>
            </p:spPr>
          </p:pic>
          <p:cxnSp>
            <p:nvCxnSpPr>
              <p:cNvPr id="44" name="直接箭头连接符 43">
                <a:extLst>
                  <a:ext uri="{FF2B5EF4-FFF2-40B4-BE49-F238E27FC236}">
                    <a16:creationId xmlns:a16="http://schemas.microsoft.com/office/drawing/2014/main" id="{1C7CF24B-070C-47AA-8783-5125937469A3}"/>
                  </a:ext>
                </a:extLst>
              </p:cNvPr>
              <p:cNvCxnSpPr>
                <a:cxnSpLocks/>
                <a:endCxn id="43" idx="3"/>
              </p:cNvCxnSpPr>
              <p:nvPr/>
            </p:nvCxnSpPr>
            <p:spPr>
              <a:xfrm flipV="1">
                <a:off x="5174384" y="3276932"/>
                <a:ext cx="3900828" cy="574223"/>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45" name="组合 44">
                <a:extLst>
                  <a:ext uri="{FF2B5EF4-FFF2-40B4-BE49-F238E27FC236}">
                    <a16:creationId xmlns:a16="http://schemas.microsoft.com/office/drawing/2014/main" id="{6441377E-C16C-4A35-BAFC-9B19CB421A99}"/>
                  </a:ext>
                </a:extLst>
              </p:cNvPr>
              <p:cNvGrpSpPr/>
              <p:nvPr/>
            </p:nvGrpSpPr>
            <p:grpSpPr>
              <a:xfrm>
                <a:off x="3810179" y="2619114"/>
                <a:ext cx="1119961" cy="1472826"/>
                <a:chOff x="4993764" y="3550882"/>
                <a:chExt cx="1202642" cy="1704926"/>
              </a:xfrm>
            </p:grpSpPr>
            <p:sp>
              <p:nvSpPr>
                <p:cNvPr id="48" name="弧形 47">
                  <a:extLst>
                    <a:ext uri="{FF2B5EF4-FFF2-40B4-BE49-F238E27FC236}">
                      <a16:creationId xmlns:a16="http://schemas.microsoft.com/office/drawing/2014/main" id="{CCB6F98B-AED2-4DC5-91F1-12F6E85C56D9}"/>
                    </a:ext>
                  </a:extLst>
                </p:cNvPr>
                <p:cNvSpPr/>
                <p:nvPr/>
              </p:nvSpPr>
              <p:spPr>
                <a:xfrm flipH="1">
                  <a:off x="4993764" y="3550882"/>
                  <a:ext cx="1202642" cy="1704926"/>
                </a:xfrm>
                <a:prstGeom prst="arc">
                  <a:avLst>
                    <a:gd name="adj1" fmla="val 16200000"/>
                    <a:gd name="adj2" fmla="val 1335944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9" name="直接箭头连接符 48">
                  <a:extLst>
                    <a:ext uri="{FF2B5EF4-FFF2-40B4-BE49-F238E27FC236}">
                      <a16:creationId xmlns:a16="http://schemas.microsoft.com/office/drawing/2014/main" id="{3149BBEA-8DA6-413E-A7C5-DDCB9F06C59B}"/>
                    </a:ext>
                  </a:extLst>
                </p:cNvPr>
                <p:cNvCxnSpPr>
                  <a:cxnSpLocks/>
                </p:cNvCxnSpPr>
                <p:nvPr/>
              </p:nvCxnSpPr>
              <p:spPr>
                <a:xfrm flipH="1" flipV="1">
                  <a:off x="6019800" y="3800052"/>
                  <a:ext cx="79178" cy="1534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46" name="文本框 45">
                <a:extLst>
                  <a:ext uri="{FF2B5EF4-FFF2-40B4-BE49-F238E27FC236}">
                    <a16:creationId xmlns:a16="http://schemas.microsoft.com/office/drawing/2014/main" id="{868FE879-C29A-4ED0-B859-8E90CF1F2DB8}"/>
                  </a:ext>
                </a:extLst>
              </p:cNvPr>
              <p:cNvSpPr txBox="1"/>
              <p:nvPr/>
            </p:nvSpPr>
            <p:spPr>
              <a:xfrm rot="21031126">
                <a:off x="6359417" y="3427170"/>
                <a:ext cx="3374449" cy="523220"/>
              </a:xfrm>
              <a:prstGeom prst="rect">
                <a:avLst/>
              </a:prstGeom>
              <a:noFill/>
            </p:spPr>
            <p:txBody>
              <a:bodyPr wrap="square" rtlCol="0">
                <a:spAutoFit/>
              </a:bodyPr>
              <a:lstStyle/>
              <a:p>
                <a:pPr algn="ctr"/>
                <a:r>
                  <a:rPr lang="en-US" altLang="zh-CN" sz="2800" b="1" dirty="0">
                    <a:solidFill>
                      <a:srgbClr val="0000FF"/>
                    </a:solidFill>
                  </a:rPr>
                  <a:t>X</a:t>
                </a:r>
                <a:r>
                  <a:rPr lang="en-US" altLang="zh-CN" sz="2800" b="1" baseline="30000" dirty="0">
                    <a:solidFill>
                      <a:srgbClr val="0000FF"/>
                    </a:solidFill>
                  </a:rPr>
                  <a:t>1</a:t>
                </a:r>
                <a:r>
                  <a:rPr lang="en-US" altLang="zh-CN" sz="2800" b="1" dirty="0">
                    <a:solidFill>
                      <a:srgbClr val="0000FF"/>
                    </a:solidFill>
                  </a:rPr>
                  <a:t>, x</a:t>
                </a:r>
                <a:r>
                  <a:rPr lang="en-US" altLang="zh-CN" sz="2800" b="1" baseline="30000" dirty="0">
                    <a:solidFill>
                      <a:srgbClr val="0000FF"/>
                    </a:solidFill>
                  </a:rPr>
                  <a:t>2</a:t>
                </a:r>
                <a:r>
                  <a:rPr lang="en-US" altLang="zh-CN" sz="2800" b="1" dirty="0">
                    <a:solidFill>
                      <a:srgbClr val="0000FF"/>
                    </a:solidFill>
                  </a:rPr>
                  <a:t>, x</a:t>
                </a:r>
                <a:r>
                  <a:rPr lang="en-US" altLang="zh-CN" sz="2800" b="1" baseline="30000" dirty="0">
                    <a:solidFill>
                      <a:srgbClr val="0000FF"/>
                    </a:solidFill>
                  </a:rPr>
                  <a:t>3</a:t>
                </a:r>
                <a:endParaRPr lang="zh-CN" altLang="en-US" sz="2800" b="1" baseline="30000" dirty="0">
                  <a:solidFill>
                    <a:srgbClr val="0000FF"/>
                  </a:solidFill>
                </a:endParaRPr>
              </a:p>
            </p:txBody>
          </p:sp>
          <p:sp>
            <p:nvSpPr>
              <p:cNvPr id="47" name="文本框 46">
                <a:extLst>
                  <a:ext uri="{FF2B5EF4-FFF2-40B4-BE49-F238E27FC236}">
                    <a16:creationId xmlns:a16="http://schemas.microsoft.com/office/drawing/2014/main" id="{5F1DB9CB-708B-44EB-AD6D-27911BD9CFCC}"/>
                  </a:ext>
                </a:extLst>
              </p:cNvPr>
              <p:cNvSpPr txBox="1"/>
              <p:nvPr/>
            </p:nvSpPr>
            <p:spPr>
              <a:xfrm>
                <a:off x="4290291" y="2434253"/>
                <a:ext cx="639849" cy="400110"/>
              </a:xfrm>
              <a:prstGeom prst="rect">
                <a:avLst/>
              </a:prstGeom>
              <a:noFill/>
            </p:spPr>
            <p:txBody>
              <a:bodyPr wrap="square" rtlCol="0">
                <a:spAutoFit/>
              </a:bodyPr>
              <a:lstStyle/>
              <a:p>
                <a:pPr algn="ctr"/>
                <a:r>
                  <a:rPr lang="en-US" altLang="zh-CN" sz="2000" b="1" dirty="0">
                    <a:solidFill>
                      <a:srgbClr val="C00000"/>
                    </a:solidFill>
                  </a:rPr>
                  <a:t>y</a:t>
                </a:r>
              </a:p>
            </p:txBody>
          </p:sp>
        </p:grpSp>
        <p:cxnSp>
          <p:nvCxnSpPr>
            <p:cNvPr id="41" name="直接箭头连接符 40">
              <a:extLst>
                <a:ext uri="{FF2B5EF4-FFF2-40B4-BE49-F238E27FC236}">
                  <a16:creationId xmlns:a16="http://schemas.microsoft.com/office/drawing/2014/main" id="{2DBE8276-8F9A-4C3B-8986-B2F0D745885C}"/>
                </a:ext>
              </a:extLst>
            </p:cNvPr>
            <p:cNvCxnSpPr>
              <a:cxnSpLocks/>
            </p:cNvCxnSpPr>
            <p:nvPr/>
          </p:nvCxnSpPr>
          <p:spPr>
            <a:xfrm flipV="1">
              <a:off x="3937509" y="2309383"/>
              <a:ext cx="314451" cy="36394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ED694F3D-3DD4-43E7-8F5A-FFD99461AE42}"/>
                </a:ext>
              </a:extLst>
            </p:cNvPr>
            <p:cNvSpPr txBox="1"/>
            <p:nvPr/>
          </p:nvSpPr>
          <p:spPr>
            <a:xfrm>
              <a:off x="3937509" y="2452493"/>
              <a:ext cx="510540" cy="584775"/>
            </a:xfrm>
            <a:prstGeom prst="rect">
              <a:avLst/>
            </a:prstGeom>
            <a:noFill/>
          </p:spPr>
          <p:txBody>
            <a:bodyPr wrap="square">
              <a:spAutoFit/>
            </a:bodyPr>
            <a:lstStyle/>
            <a:p>
              <a:r>
                <a:rPr lang="en-US" altLang="zh-CN" sz="3200" b="1" i="1" dirty="0">
                  <a:solidFill>
                    <a:schemeClr val="bg1"/>
                  </a:solidFill>
                  <a:latin typeface="Arial" panose="020B0604020202020204" pitchFamily="34" charset="0"/>
                  <a:ea typeface="微软雅黑" pitchFamily="34" charset="-122"/>
                  <a:cs typeface="Arial" panose="020B0604020202020204" pitchFamily="34" charset="0"/>
                </a:rPr>
                <a:t>r</a:t>
              </a:r>
              <a:endParaRPr lang="zh-CN" altLang="en-US" sz="3200" i="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9958025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24459</TotalTime>
  <Words>6098</Words>
  <Application>Microsoft Office PowerPoint</Application>
  <PresentationFormat>宽屏</PresentationFormat>
  <Paragraphs>798</Paragraphs>
  <Slides>77</Slides>
  <Notes>35</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77</vt:i4>
      </vt:variant>
    </vt:vector>
  </HeadingPairs>
  <TitlesOfParts>
    <vt:vector size="95" baseType="lpstr">
      <vt:lpstr>Calibri (正文)</vt:lpstr>
      <vt:lpstr>CMBX12</vt:lpstr>
      <vt:lpstr>CMMI12</vt:lpstr>
      <vt:lpstr>CMMI8</vt:lpstr>
      <vt:lpstr>CMR12</vt:lpstr>
      <vt:lpstr>CMR8</vt:lpstr>
      <vt:lpstr>CMSY8</vt:lpstr>
      <vt:lpstr>黑体</vt:lpstr>
      <vt:lpstr>微软雅黑</vt:lpstr>
      <vt:lpstr>Arial</vt:lpstr>
      <vt:lpstr>Arial Black</vt:lpstr>
      <vt:lpstr>Calibri</vt:lpstr>
      <vt:lpstr>Calibri Light</vt:lpstr>
      <vt:lpstr>Cambria Math</vt:lpstr>
      <vt:lpstr>Times New Roman</vt:lpstr>
      <vt:lpstr>Wingdings</vt:lpstr>
      <vt:lpstr>Office 主题</vt:lpstr>
      <vt:lpstr>Equation.KSEE3</vt:lpstr>
      <vt:lpstr>PowerPoint 演示文稿</vt:lpstr>
      <vt:lpstr>Outline</vt:lpstr>
      <vt:lpstr>1. Motivation  Why extra dimensions?</vt:lpstr>
      <vt:lpstr>Motivation 1:  Kaluza-Klein theory (1920’)</vt:lpstr>
      <vt:lpstr>PowerPoint 演示文稿</vt:lpstr>
      <vt:lpstr>Motivation 3: Phenomenon Interesting</vt:lpstr>
      <vt:lpstr>Motivation 4:  AdS/CFT</vt:lpstr>
      <vt:lpstr>2. Extra dimensions and thin brane models</vt:lpstr>
      <vt:lpstr>2.1 Kaluza-Klein theory</vt:lpstr>
      <vt:lpstr>2.1 Kaluza-Klein theory</vt:lpstr>
      <vt:lpstr>2.2 Large extra dimensions</vt:lpstr>
      <vt:lpstr>2.2 Large extra dimensions</vt:lpstr>
      <vt:lpstr>2.2 Large extra dimensions</vt:lpstr>
      <vt:lpstr>2.2 Large extra dimensions</vt:lpstr>
      <vt:lpstr>2.2 Large extra dimensions</vt:lpstr>
      <vt:lpstr>2.3 Warped extra dimensions</vt:lpstr>
      <vt:lpstr>2.3 Warped extra dimensions</vt:lpstr>
      <vt:lpstr>2.3 Warped extra dimensions</vt:lpstr>
      <vt:lpstr>2.3 Warped extra dimensions</vt:lpstr>
      <vt:lpstr>2.3 Warped extra dimensions</vt:lpstr>
      <vt:lpstr>2.3 Warped extra dimensions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Other models</vt:lpstr>
      <vt:lpstr>PowerPoint 演示文稿</vt:lpstr>
      <vt:lpstr>3.1 Brane in GR</vt:lpstr>
      <vt:lpstr>3.1 Brane in GR</vt:lpstr>
      <vt:lpstr>3.1 Brane in GR</vt:lpstr>
      <vt:lpstr>3.2 Brane in f(R) gravity</vt:lpstr>
      <vt:lpstr>f(R) thin brane</vt:lpstr>
      <vt:lpstr>f(R) thick brane</vt:lpstr>
      <vt:lpstr>f(R) thick brane</vt:lpstr>
      <vt:lpstr>f(R) thick brane</vt:lpstr>
      <vt:lpstr>f(R) thick brane</vt:lpstr>
      <vt:lpstr>3.3 Gravity on brane</vt:lpstr>
      <vt:lpstr>PowerPoint 演示文稿</vt:lpstr>
      <vt:lpstr>4.  Localization of matter fields</vt:lpstr>
      <vt:lpstr>4.1  Scalar fields</vt:lpstr>
      <vt:lpstr>4.1  Scalar fields</vt:lpstr>
      <vt:lpstr>4.2  Vector fields</vt:lpstr>
      <vt:lpstr>4.2  Vector fields</vt:lpstr>
      <vt:lpstr>4.2  Vector fields</vt:lpstr>
      <vt:lpstr>4.3  Fermion fields</vt:lpstr>
      <vt:lpstr>4.4  q-form fields</vt:lpstr>
      <vt:lpstr>4.4  q-form fields</vt:lpstr>
      <vt:lpstr>PowerPoint 演示文稿</vt:lpstr>
      <vt:lpstr>5. Gravitational waves &amp; extra dimensions</vt:lpstr>
      <vt:lpstr>Sources of GWs</vt:lpstr>
      <vt:lpstr>Primordial universe</vt:lpstr>
      <vt:lpstr>First-order phase transition</vt:lpstr>
      <vt:lpstr>PowerPoint 演示文稿</vt:lpstr>
      <vt:lpstr>Black strings</vt:lpstr>
      <vt:lpstr>Black strings</vt:lpstr>
      <vt:lpstr>PowerPoint 演示文稿</vt:lpstr>
      <vt:lpstr>PowerPoint 演示文稿</vt:lpstr>
      <vt:lpstr>PowerPoint 演示文稿</vt:lpstr>
      <vt:lpstr>Shortcut---the AdS5 radius</vt:lpstr>
      <vt:lpstr>Shortcut---the dS5 radius</vt:lpstr>
      <vt:lpstr>Shortcut---Note</vt:lpstr>
      <vt:lpstr>PowerPoint 演示文稿</vt:lpstr>
      <vt:lpstr>6. Prospect</vt:lpstr>
      <vt:lpstr>6. Prospect</vt:lpstr>
      <vt:lpstr>6. Prospect</vt:lpstr>
      <vt:lpstr>6. Prospect</vt:lpstr>
      <vt:lpstr>6. Prospect</vt:lpstr>
      <vt:lpstr>6. Prospect</vt:lpstr>
      <vt:lpstr>6. Prospect</vt:lpstr>
      <vt:lpstr>6. Prospect</vt:lpstr>
      <vt:lpstr>PowerPoint 演示文稿</vt:lpstr>
      <vt:lpstr>Shortcut---the AdS6 radius</vt:lpstr>
      <vt:lpstr>Gravitational leakage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guannanyue</dc:creator>
  <cp:lastModifiedBy>liu yuxiao</cp:lastModifiedBy>
  <cp:revision>1136</cp:revision>
  <dcterms:created xsi:type="dcterms:W3CDTF">2016-06-22T07:04:00Z</dcterms:created>
  <dcterms:modified xsi:type="dcterms:W3CDTF">2023-05-18T15:12:57Z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2052-10.1.0.5777</vt:lpwstr>
  </property>
</Properties>
</file>